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9"/>
  </p:notesMasterIdLst>
  <p:handoutMasterIdLst>
    <p:handoutMasterId r:id="rId90"/>
  </p:handoutMasterIdLst>
  <p:sldIdLst>
    <p:sldId id="279" r:id="rId2"/>
    <p:sldId id="478" r:id="rId3"/>
    <p:sldId id="479" r:id="rId4"/>
    <p:sldId id="280" r:id="rId5"/>
    <p:sldId id="483" r:id="rId6"/>
    <p:sldId id="484" r:id="rId7"/>
    <p:sldId id="489" r:id="rId8"/>
    <p:sldId id="490" r:id="rId9"/>
    <p:sldId id="464" r:id="rId10"/>
    <p:sldId id="282" r:id="rId11"/>
    <p:sldId id="283" r:id="rId12"/>
    <p:sldId id="284" r:id="rId13"/>
    <p:sldId id="502" r:id="rId14"/>
    <p:sldId id="286" r:id="rId15"/>
    <p:sldId id="311" r:id="rId16"/>
    <p:sldId id="573" r:id="rId17"/>
    <p:sldId id="585" r:id="rId18"/>
    <p:sldId id="594" r:id="rId19"/>
    <p:sldId id="310" r:id="rId20"/>
    <p:sldId id="543" r:id="rId21"/>
    <p:sldId id="485" r:id="rId22"/>
    <p:sldId id="486" r:id="rId23"/>
    <p:sldId id="480" r:id="rId24"/>
    <p:sldId id="504" r:id="rId25"/>
    <p:sldId id="312" r:id="rId26"/>
    <p:sldId id="313" r:id="rId27"/>
    <p:sldId id="314" r:id="rId28"/>
    <p:sldId id="595" r:id="rId29"/>
    <p:sldId id="596" r:id="rId30"/>
    <p:sldId id="597" r:id="rId31"/>
    <p:sldId id="315" r:id="rId32"/>
    <p:sldId id="491" r:id="rId33"/>
    <p:sldId id="492" r:id="rId34"/>
    <p:sldId id="493" r:id="rId35"/>
    <p:sldId id="500" r:id="rId36"/>
    <p:sldId id="496" r:id="rId37"/>
    <p:sldId id="498" r:id="rId38"/>
    <p:sldId id="497" r:id="rId39"/>
    <p:sldId id="501" r:id="rId40"/>
    <p:sldId id="499" r:id="rId41"/>
    <p:sldId id="317" r:id="rId42"/>
    <p:sldId id="583" r:id="rId43"/>
    <p:sldId id="584" r:id="rId44"/>
    <p:sldId id="318" r:id="rId45"/>
    <p:sldId id="587" r:id="rId46"/>
    <p:sldId id="359" r:id="rId47"/>
    <p:sldId id="320" r:id="rId48"/>
    <p:sldId id="319" r:id="rId49"/>
    <p:sldId id="509" r:id="rId50"/>
    <p:sldId id="531" r:id="rId51"/>
    <p:sldId id="511" r:id="rId52"/>
    <p:sldId id="534" r:id="rId53"/>
    <p:sldId id="535" r:id="rId54"/>
    <p:sldId id="514" r:id="rId55"/>
    <p:sldId id="530" r:id="rId56"/>
    <p:sldId id="516" r:id="rId57"/>
    <p:sldId id="532" r:id="rId58"/>
    <p:sldId id="517" r:id="rId59"/>
    <p:sldId id="518" r:id="rId60"/>
    <p:sldId id="519" r:id="rId61"/>
    <p:sldId id="520" r:id="rId62"/>
    <p:sldId id="545" r:id="rId63"/>
    <p:sldId id="521" r:id="rId64"/>
    <p:sldId id="522" r:id="rId65"/>
    <p:sldId id="523" r:id="rId66"/>
    <p:sldId id="524" r:id="rId67"/>
    <p:sldId id="525" r:id="rId68"/>
    <p:sldId id="526" r:id="rId69"/>
    <p:sldId id="527" r:id="rId70"/>
    <p:sldId id="528" r:id="rId71"/>
    <p:sldId id="529" r:id="rId72"/>
    <p:sldId id="570" r:id="rId73"/>
    <p:sldId id="550" r:id="rId74"/>
    <p:sldId id="551" r:id="rId75"/>
    <p:sldId id="552" r:id="rId76"/>
    <p:sldId id="553" r:id="rId77"/>
    <p:sldId id="554" r:id="rId78"/>
    <p:sldId id="555" r:id="rId79"/>
    <p:sldId id="556" r:id="rId80"/>
    <p:sldId id="571" r:id="rId81"/>
    <p:sldId id="563" r:id="rId82"/>
    <p:sldId id="566" r:id="rId83"/>
    <p:sldId id="558" r:id="rId84"/>
    <p:sldId id="565" r:id="rId85"/>
    <p:sldId id="568" r:id="rId86"/>
    <p:sldId id="569" r:id="rId87"/>
    <p:sldId id="572" r:id="rId88"/>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 lastIdx="7"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808080"/>
    <a:srgbClr val="336600"/>
    <a:srgbClr val="FFFF99"/>
    <a:srgbClr val="CC9900"/>
    <a:srgbClr val="99CC00"/>
    <a:srgbClr val="9966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autoAdjust="0"/>
    <p:restoredTop sz="94660" autoAdjust="0"/>
  </p:normalViewPr>
  <p:slideViewPr>
    <p:cSldViewPr>
      <p:cViewPr varScale="1">
        <p:scale>
          <a:sx n="101" d="100"/>
          <a:sy n="101" d="100"/>
        </p:scale>
        <p:origin x="474" y="108"/>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Lst>
  </p:outlineViewPr>
  <p:notesTextViewPr>
    <p:cViewPr>
      <p:scale>
        <a:sx n="100" d="100"/>
        <a:sy n="100" d="100"/>
      </p:scale>
      <p:origin x="0" y="0"/>
    </p:cViewPr>
  </p:notesTextViewPr>
  <p:sorterViewPr>
    <p:cViewPr>
      <p:scale>
        <a:sx n="66" d="100"/>
        <a:sy n="66" d="100"/>
      </p:scale>
      <p:origin x="0" y="4866"/>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notesMaster" Target="notesMasters/notesMaster1.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handoutMaster" Target="handoutMasters/handoutMaster1.xml"/><Relationship Id="rId95" Type="http://schemas.openxmlformats.org/officeDocument/2006/relationships/tableStyles" Target="tableStyle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presProps" Target="presProp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_rels/viewProps.xml.rels><?xml version="1.0" encoding="UTF-8" standalone="yes"?>
<Relationships xmlns="http://schemas.openxmlformats.org/package/2006/relationships"><Relationship Id="rId3" Type="http://schemas.openxmlformats.org/officeDocument/2006/relationships/slide" Target="slides/slide6.xml"/><Relationship Id="rId2" Type="http://schemas.openxmlformats.org/officeDocument/2006/relationships/slide" Target="slides/slide5.xml"/><Relationship Id="rId1" Type="http://schemas.openxmlformats.org/officeDocument/2006/relationships/slide" Target="slides/slide4.xml"/><Relationship Id="rId6" Type="http://schemas.openxmlformats.org/officeDocument/2006/relationships/slide" Target="slides/slide9.xml"/><Relationship Id="rId5" Type="http://schemas.openxmlformats.org/officeDocument/2006/relationships/slide" Target="slides/slide8.xml"/><Relationship Id="rId4"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731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effectLst>
                  <a:outerShdw blurRad="38100" dist="38100" dir="2700000" algn="tl">
                    <a:srgbClr val="C0C0C0"/>
                  </a:outerShdw>
                </a:effectLst>
              </a:defRPr>
            </a:lvl1pPr>
          </a:lstStyle>
          <a:p>
            <a:endParaRPr lang="es-ES" altLang="es-PE"/>
          </a:p>
        </p:txBody>
      </p:sp>
      <p:sp>
        <p:nvSpPr>
          <p:cNvPr id="397315" name="Rectangle 3"/>
          <p:cNvSpPr>
            <a:spLocks noGrp="1" noChangeArrowheads="1"/>
          </p:cNvSpPr>
          <p:nvPr>
            <p:ph type="dt" sz="quarter"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effectLst>
                  <a:outerShdw blurRad="38100" dist="38100" dir="2700000" algn="tl">
                    <a:srgbClr val="C0C0C0"/>
                  </a:outerShdw>
                </a:effectLst>
              </a:defRPr>
            </a:lvl1pPr>
          </a:lstStyle>
          <a:p>
            <a:endParaRPr lang="es-ES" altLang="es-PE"/>
          </a:p>
        </p:txBody>
      </p:sp>
      <p:sp>
        <p:nvSpPr>
          <p:cNvPr id="397316" name="Rectangle 4"/>
          <p:cNvSpPr>
            <a:spLocks noGrp="1" noChangeArrowheads="1"/>
          </p:cNvSpPr>
          <p:nvPr>
            <p:ph type="ftr" sz="quarter" idx="2"/>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effectLst>
                  <a:outerShdw blurRad="38100" dist="38100" dir="2700000" algn="tl">
                    <a:srgbClr val="C0C0C0"/>
                  </a:outerShdw>
                </a:effectLst>
              </a:defRPr>
            </a:lvl1pPr>
          </a:lstStyle>
          <a:p>
            <a:endParaRPr lang="es-ES" altLang="es-PE"/>
          </a:p>
        </p:txBody>
      </p:sp>
      <p:sp>
        <p:nvSpPr>
          <p:cNvPr id="397317" name="Rectangle 5"/>
          <p:cNvSpPr>
            <a:spLocks noGrp="1" noChangeArrowheads="1"/>
          </p:cNvSpPr>
          <p:nvPr>
            <p:ph type="sldNum" sz="quarter" idx="3"/>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effectLst>
                  <a:outerShdw blurRad="38100" dist="38100" dir="2700000" algn="tl">
                    <a:srgbClr val="C0C0C0"/>
                  </a:outerShdw>
                </a:effectLst>
              </a:defRPr>
            </a:lvl1pPr>
          </a:lstStyle>
          <a:p>
            <a:fld id="{CB382BA9-39DF-4B02-9556-0A93AFBE3D3B}" type="slidenum">
              <a:rPr lang="es-ES" altLang="es-PE"/>
              <a:pPr/>
              <a:t>‹Nº›</a:t>
            </a:fld>
            <a:endParaRPr lang="es-ES" altLang="es-PE"/>
          </a:p>
        </p:txBody>
      </p:sp>
    </p:spTree>
    <p:extLst>
      <p:ext uri="{BB962C8B-B14F-4D97-AF65-F5344CB8AC3E}">
        <p14:creationId xmlns:p14="http://schemas.microsoft.com/office/powerpoint/2010/main" val="29759424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s-ES" altLang="es-PE"/>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s-ES" altLang="es-PE"/>
          </a:p>
        </p:txBody>
      </p:sp>
      <p:sp>
        <p:nvSpPr>
          <p:cNvPr id="4100"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s-PE" smtClean="0"/>
              <a:t>Haga clic para modificar el estilo de texto del patrón</a:t>
            </a:r>
          </a:p>
          <a:p>
            <a:pPr lvl="1"/>
            <a:r>
              <a:rPr lang="es-ES" altLang="es-PE" smtClean="0"/>
              <a:t>Segundo nivel</a:t>
            </a:r>
          </a:p>
          <a:p>
            <a:pPr lvl="2"/>
            <a:r>
              <a:rPr lang="es-ES" altLang="es-PE" smtClean="0"/>
              <a:t>Tercer nivel</a:t>
            </a:r>
          </a:p>
          <a:p>
            <a:pPr lvl="3"/>
            <a:r>
              <a:rPr lang="es-ES" altLang="es-PE" smtClean="0"/>
              <a:t>Cuarto nivel</a:t>
            </a:r>
          </a:p>
          <a:p>
            <a:pPr lvl="4"/>
            <a:r>
              <a:rPr lang="es-ES" altLang="es-PE" smtClean="0"/>
              <a:t>Quinto nivel</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s-ES" altLang="es-PE"/>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C798110D-A83C-4447-BCC8-AFD05F8CF6DF}" type="slidenum">
              <a:rPr lang="es-ES" altLang="es-PE"/>
              <a:pPr/>
              <a:t>‹Nº›</a:t>
            </a:fld>
            <a:endParaRPr lang="es-ES" altLang="es-PE"/>
          </a:p>
        </p:txBody>
      </p:sp>
    </p:spTree>
    <p:extLst>
      <p:ext uri="{BB962C8B-B14F-4D97-AF65-F5344CB8AC3E}">
        <p14:creationId xmlns:p14="http://schemas.microsoft.com/office/powerpoint/2010/main" val="319782147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3552DDF-99CB-48AD-A2E6-9ADBF4E0893E}" type="slidenum">
              <a:rPr lang="es-ES" altLang="es-PE"/>
              <a:pPr/>
              <a:t>1</a:t>
            </a:fld>
            <a:endParaRPr lang="es-ES" altLang="es-PE"/>
          </a:p>
        </p:txBody>
      </p:sp>
      <p:sp>
        <p:nvSpPr>
          <p:cNvPr id="50178" name="Rectangle 2"/>
          <p:cNvSpPr>
            <a:spLocks noRot="1" noChangeArrowheads="1" noTextEdit="1"/>
          </p:cNvSpPr>
          <p:nvPr>
            <p:ph type="sldImg"/>
          </p:nvPr>
        </p:nvSpPr>
        <p:spPr>
          <a:ln/>
        </p:spPr>
      </p:sp>
      <p:sp>
        <p:nvSpPr>
          <p:cNvPr id="50179"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22609779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05833FF-B894-4F24-9043-9F189FA56177}" type="slidenum">
              <a:rPr lang="es-ES" altLang="es-PE"/>
              <a:pPr/>
              <a:t>2</a:t>
            </a:fld>
            <a:endParaRPr lang="es-ES" altLang="es-PE"/>
          </a:p>
        </p:txBody>
      </p:sp>
      <p:sp>
        <p:nvSpPr>
          <p:cNvPr id="484354" name="Rectangle 2"/>
          <p:cNvSpPr>
            <a:spLocks noRot="1" noChangeArrowheads="1" noTextEdit="1"/>
          </p:cNvSpPr>
          <p:nvPr>
            <p:ph type="sldImg"/>
          </p:nvPr>
        </p:nvSpPr>
        <p:spPr>
          <a:ln/>
        </p:spPr>
      </p:sp>
      <p:sp>
        <p:nvSpPr>
          <p:cNvPr id="484355"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11786267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DBBD10F-DDFB-49AC-A66A-0FB54959E646}" type="slidenum">
              <a:rPr lang="es-ES" altLang="es-PE"/>
              <a:pPr/>
              <a:t>3</a:t>
            </a:fld>
            <a:endParaRPr lang="es-ES" altLang="es-PE"/>
          </a:p>
        </p:txBody>
      </p:sp>
      <p:sp>
        <p:nvSpPr>
          <p:cNvPr id="486402" name="Rectangle 2"/>
          <p:cNvSpPr>
            <a:spLocks noRot="1" noChangeArrowheads="1" noTextEdit="1"/>
          </p:cNvSpPr>
          <p:nvPr>
            <p:ph type="sldImg"/>
          </p:nvPr>
        </p:nvSpPr>
        <p:spPr>
          <a:ln/>
        </p:spPr>
      </p:sp>
      <p:sp>
        <p:nvSpPr>
          <p:cNvPr id="486403"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7583613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8716C46-4C46-4A49-90BA-9990E103ADC1}" type="slidenum">
              <a:rPr lang="es-ES" altLang="es-PE"/>
              <a:pPr/>
              <a:t>4</a:t>
            </a:fld>
            <a:endParaRPr lang="es-ES" altLang="es-PE"/>
          </a:p>
        </p:txBody>
      </p:sp>
      <p:sp>
        <p:nvSpPr>
          <p:cNvPr id="52226" name="Rectangle 2"/>
          <p:cNvSpPr>
            <a:spLocks noRot="1" noChangeArrowheads="1" noTextEdit="1"/>
          </p:cNvSpPr>
          <p:nvPr>
            <p:ph type="sldImg"/>
          </p:nvPr>
        </p:nvSpPr>
        <p:spPr>
          <a:ln/>
        </p:spPr>
      </p:sp>
      <p:sp>
        <p:nvSpPr>
          <p:cNvPr id="52227"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23452292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AA94575-76F4-4488-B741-D8C02564761C}" type="slidenum">
              <a:rPr lang="es-ES" altLang="es-PE"/>
              <a:pPr/>
              <a:t>5</a:t>
            </a:fld>
            <a:endParaRPr lang="es-ES" altLang="es-PE"/>
          </a:p>
        </p:txBody>
      </p:sp>
      <p:sp>
        <p:nvSpPr>
          <p:cNvPr id="495618" name="Rectangle 2"/>
          <p:cNvSpPr>
            <a:spLocks noRot="1" noChangeArrowheads="1" noTextEdit="1"/>
          </p:cNvSpPr>
          <p:nvPr>
            <p:ph type="sldImg"/>
          </p:nvPr>
        </p:nvSpPr>
        <p:spPr>
          <a:ln/>
        </p:spPr>
      </p:sp>
      <p:sp>
        <p:nvSpPr>
          <p:cNvPr id="495619"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22644272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2D6F943-C729-4B76-A0BF-3AE66F1FF169}" type="slidenum">
              <a:rPr lang="es-ES" altLang="es-PE"/>
              <a:pPr/>
              <a:t>6</a:t>
            </a:fld>
            <a:endParaRPr lang="es-ES" altLang="es-PE"/>
          </a:p>
        </p:txBody>
      </p:sp>
      <p:sp>
        <p:nvSpPr>
          <p:cNvPr id="497666" name="Rectangle 2"/>
          <p:cNvSpPr>
            <a:spLocks noRot="1" noChangeArrowheads="1" noTextEdit="1"/>
          </p:cNvSpPr>
          <p:nvPr>
            <p:ph type="sldImg"/>
          </p:nvPr>
        </p:nvSpPr>
        <p:spPr>
          <a:ln/>
        </p:spPr>
      </p:sp>
      <p:sp>
        <p:nvSpPr>
          <p:cNvPr id="497667"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20771174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DEC8DED-1132-44E8-AD46-2965B761200E}" type="slidenum">
              <a:rPr lang="es-ES" altLang="es-PE"/>
              <a:pPr/>
              <a:t>7</a:t>
            </a:fld>
            <a:endParaRPr lang="es-ES" altLang="es-PE"/>
          </a:p>
        </p:txBody>
      </p:sp>
      <p:sp>
        <p:nvSpPr>
          <p:cNvPr id="506882" name="Rectangle 2"/>
          <p:cNvSpPr>
            <a:spLocks noRot="1" noChangeArrowheads="1" noTextEdit="1"/>
          </p:cNvSpPr>
          <p:nvPr>
            <p:ph type="sldImg"/>
          </p:nvPr>
        </p:nvSpPr>
        <p:spPr>
          <a:ln/>
        </p:spPr>
      </p:sp>
      <p:sp>
        <p:nvSpPr>
          <p:cNvPr id="506883"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38550152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7389F2D-97DD-40CB-B5F8-79EE60A9E62D}" type="slidenum">
              <a:rPr lang="es-ES" altLang="es-PE"/>
              <a:pPr/>
              <a:t>8</a:t>
            </a:fld>
            <a:endParaRPr lang="es-ES" altLang="es-PE"/>
          </a:p>
        </p:txBody>
      </p:sp>
      <p:sp>
        <p:nvSpPr>
          <p:cNvPr id="508930" name="Rectangle 2"/>
          <p:cNvSpPr>
            <a:spLocks noRot="1" noChangeArrowheads="1" noTextEdit="1"/>
          </p:cNvSpPr>
          <p:nvPr>
            <p:ph type="sldImg"/>
          </p:nvPr>
        </p:nvSpPr>
        <p:spPr>
          <a:ln/>
        </p:spPr>
      </p:sp>
      <p:sp>
        <p:nvSpPr>
          <p:cNvPr id="508931"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24567805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F98E876-AAC8-4B2B-9CD3-37B6CEF69C6C}" type="slidenum">
              <a:rPr lang="es-ES" altLang="es-PE"/>
              <a:pPr/>
              <a:t>9</a:t>
            </a:fld>
            <a:endParaRPr lang="es-ES" altLang="es-PE"/>
          </a:p>
        </p:txBody>
      </p:sp>
      <p:sp>
        <p:nvSpPr>
          <p:cNvPr id="458754" name="Rectangle 2"/>
          <p:cNvSpPr>
            <a:spLocks noRot="1" noChangeArrowheads="1" noTextEdit="1"/>
          </p:cNvSpPr>
          <p:nvPr>
            <p:ph type="sldImg"/>
          </p:nvPr>
        </p:nvSpPr>
        <p:spPr>
          <a:ln/>
        </p:spPr>
      </p:sp>
      <p:sp>
        <p:nvSpPr>
          <p:cNvPr id="458755"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38980446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38B81F9-99CA-4706-A30A-4B8516F44AEC}" type="slidenum">
              <a:rPr lang="es-ES" altLang="es-PE"/>
              <a:pPr/>
              <a:t>10</a:t>
            </a:fld>
            <a:endParaRPr lang="es-ES" altLang="es-PE"/>
          </a:p>
        </p:txBody>
      </p:sp>
      <p:sp>
        <p:nvSpPr>
          <p:cNvPr id="56322" name="Rectangle 2"/>
          <p:cNvSpPr>
            <a:spLocks noRot="1" noChangeArrowheads="1" noTextEdit="1"/>
          </p:cNvSpPr>
          <p:nvPr>
            <p:ph type="sldImg"/>
          </p:nvPr>
        </p:nvSpPr>
        <p:spPr>
          <a:ln/>
        </p:spPr>
      </p:sp>
      <p:sp>
        <p:nvSpPr>
          <p:cNvPr id="56323"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13019013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BC75D28-4BBA-4064-B63F-579696BB8CF8}" type="slidenum">
              <a:rPr lang="es-ES" altLang="es-PE"/>
              <a:pPr/>
              <a:t>11</a:t>
            </a:fld>
            <a:endParaRPr lang="es-ES" altLang="es-PE"/>
          </a:p>
        </p:txBody>
      </p:sp>
      <p:sp>
        <p:nvSpPr>
          <p:cNvPr id="58370" name="Rectangle 2"/>
          <p:cNvSpPr>
            <a:spLocks noRot="1" noChangeArrowheads="1" noTextEdit="1"/>
          </p:cNvSpPr>
          <p:nvPr>
            <p:ph type="sldImg"/>
          </p:nvPr>
        </p:nvSpPr>
        <p:spPr>
          <a:ln/>
        </p:spPr>
      </p:sp>
      <p:sp>
        <p:nvSpPr>
          <p:cNvPr id="58371"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18905687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BC74489-A94C-4E35-9691-6BBB93279FAF}" type="slidenum">
              <a:rPr lang="es-ES" altLang="es-PE"/>
              <a:pPr/>
              <a:t>12</a:t>
            </a:fld>
            <a:endParaRPr lang="es-ES" altLang="es-PE"/>
          </a:p>
        </p:txBody>
      </p:sp>
      <p:sp>
        <p:nvSpPr>
          <p:cNvPr id="60418" name="Rectangle 2"/>
          <p:cNvSpPr>
            <a:spLocks noRot="1" noChangeArrowheads="1" noTextEdit="1"/>
          </p:cNvSpPr>
          <p:nvPr>
            <p:ph type="sldImg"/>
          </p:nvPr>
        </p:nvSpPr>
        <p:spPr>
          <a:ln/>
        </p:spPr>
      </p:sp>
      <p:sp>
        <p:nvSpPr>
          <p:cNvPr id="60419"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20529488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A83FC5E-8A0F-40EA-A7B4-4B6E0DCA9DF2}" type="slidenum">
              <a:rPr lang="es-ES" altLang="es-PE"/>
              <a:pPr/>
              <a:t>13</a:t>
            </a:fld>
            <a:endParaRPr lang="es-ES" altLang="es-PE"/>
          </a:p>
        </p:txBody>
      </p:sp>
      <p:sp>
        <p:nvSpPr>
          <p:cNvPr id="545794" name="Rectangle 2"/>
          <p:cNvSpPr>
            <a:spLocks noRot="1" noChangeArrowheads="1" noTextEdit="1"/>
          </p:cNvSpPr>
          <p:nvPr>
            <p:ph type="sldImg"/>
          </p:nvPr>
        </p:nvSpPr>
        <p:spPr>
          <a:ln/>
        </p:spPr>
      </p:sp>
      <p:sp>
        <p:nvSpPr>
          <p:cNvPr id="545795"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12884603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BC373CB-FAD7-482C-9F7A-8B9E905E6038}" type="slidenum">
              <a:rPr lang="es-ES" altLang="es-PE"/>
              <a:pPr/>
              <a:t>14</a:t>
            </a:fld>
            <a:endParaRPr lang="es-ES" altLang="es-PE"/>
          </a:p>
        </p:txBody>
      </p:sp>
      <p:sp>
        <p:nvSpPr>
          <p:cNvPr id="64514" name="Rectangle 2"/>
          <p:cNvSpPr>
            <a:spLocks noRot="1" noChangeArrowheads="1" noTextEdit="1"/>
          </p:cNvSpPr>
          <p:nvPr>
            <p:ph type="sldImg"/>
          </p:nvPr>
        </p:nvSpPr>
        <p:spPr>
          <a:ln/>
        </p:spPr>
      </p:sp>
      <p:sp>
        <p:nvSpPr>
          <p:cNvPr id="64515"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1236395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1A73BB-F0D2-482A-B4C9-3F219181F935}" type="slidenum">
              <a:rPr lang="es-ES" altLang="es-PE"/>
              <a:pPr/>
              <a:t>15</a:t>
            </a:fld>
            <a:endParaRPr lang="es-ES" altLang="es-PE"/>
          </a:p>
        </p:txBody>
      </p:sp>
      <p:sp>
        <p:nvSpPr>
          <p:cNvPr id="115714" name="Rectangle 2"/>
          <p:cNvSpPr>
            <a:spLocks noRot="1" noChangeArrowheads="1" noTextEdit="1"/>
          </p:cNvSpPr>
          <p:nvPr>
            <p:ph type="sldImg"/>
          </p:nvPr>
        </p:nvSpPr>
        <p:spPr>
          <a:ln/>
        </p:spPr>
      </p:sp>
      <p:sp>
        <p:nvSpPr>
          <p:cNvPr id="115715"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28264988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07066DB-A80D-4C08-8835-144F5A785E8A}" type="slidenum">
              <a:rPr lang="es-ES" altLang="es-PE"/>
              <a:pPr/>
              <a:t>16</a:t>
            </a:fld>
            <a:endParaRPr lang="es-ES" altLang="es-PE"/>
          </a:p>
        </p:txBody>
      </p:sp>
      <p:sp>
        <p:nvSpPr>
          <p:cNvPr id="705538" name="Rectangle 2"/>
          <p:cNvSpPr>
            <a:spLocks noRot="1" noChangeArrowheads="1" noTextEdit="1"/>
          </p:cNvSpPr>
          <p:nvPr>
            <p:ph type="sldImg"/>
          </p:nvPr>
        </p:nvSpPr>
        <p:spPr>
          <a:ln/>
        </p:spPr>
      </p:sp>
      <p:sp>
        <p:nvSpPr>
          <p:cNvPr id="705539"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19651580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5FC1988-31DB-4D60-91AE-2D8B7D7F7AC9}" type="slidenum">
              <a:rPr lang="es-ES" altLang="es-PE"/>
              <a:pPr/>
              <a:t>17</a:t>
            </a:fld>
            <a:endParaRPr lang="es-ES" altLang="es-PE"/>
          </a:p>
        </p:txBody>
      </p:sp>
      <p:sp>
        <p:nvSpPr>
          <p:cNvPr id="734210" name="Rectangle 2"/>
          <p:cNvSpPr>
            <a:spLocks noRot="1" noChangeArrowheads="1" noTextEdit="1"/>
          </p:cNvSpPr>
          <p:nvPr>
            <p:ph type="sldImg"/>
          </p:nvPr>
        </p:nvSpPr>
        <p:spPr>
          <a:ln/>
        </p:spPr>
      </p:sp>
      <p:sp>
        <p:nvSpPr>
          <p:cNvPr id="734211"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42435786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139DF45-678E-48EB-8B54-05864D9287E7}" type="slidenum">
              <a:rPr lang="es-ES" altLang="es-PE"/>
              <a:pPr/>
              <a:t>18</a:t>
            </a:fld>
            <a:endParaRPr lang="es-ES" altLang="es-PE"/>
          </a:p>
        </p:txBody>
      </p:sp>
      <p:sp>
        <p:nvSpPr>
          <p:cNvPr id="755714" name="Rectangle 2"/>
          <p:cNvSpPr>
            <a:spLocks noRot="1" noChangeArrowheads="1" noTextEdit="1"/>
          </p:cNvSpPr>
          <p:nvPr>
            <p:ph type="sldImg"/>
          </p:nvPr>
        </p:nvSpPr>
        <p:spPr>
          <a:ln/>
        </p:spPr>
      </p:sp>
      <p:sp>
        <p:nvSpPr>
          <p:cNvPr id="755715"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29558811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5D29EFB-593B-485E-9A4D-8C480C6CB7E5}" type="slidenum">
              <a:rPr lang="es-ES" altLang="es-PE"/>
              <a:pPr/>
              <a:t>19</a:t>
            </a:fld>
            <a:endParaRPr lang="es-ES" altLang="es-PE"/>
          </a:p>
        </p:txBody>
      </p:sp>
      <p:sp>
        <p:nvSpPr>
          <p:cNvPr id="113666" name="Rectangle 2"/>
          <p:cNvSpPr>
            <a:spLocks noRot="1" noChangeArrowheads="1" noTextEdit="1"/>
          </p:cNvSpPr>
          <p:nvPr>
            <p:ph type="sldImg"/>
          </p:nvPr>
        </p:nvSpPr>
        <p:spPr>
          <a:ln/>
        </p:spPr>
      </p:sp>
      <p:sp>
        <p:nvSpPr>
          <p:cNvPr id="113667"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19034370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C226EB-7A6C-4E68-9324-25DE1A03BC0F}" type="slidenum">
              <a:rPr lang="es-ES" altLang="es-PE"/>
              <a:pPr/>
              <a:t>20</a:t>
            </a:fld>
            <a:endParaRPr lang="es-ES" altLang="es-PE"/>
          </a:p>
        </p:txBody>
      </p:sp>
      <p:sp>
        <p:nvSpPr>
          <p:cNvPr id="629762" name="Rectangle 2"/>
          <p:cNvSpPr>
            <a:spLocks noRot="1" noChangeArrowheads="1" noTextEdit="1"/>
          </p:cNvSpPr>
          <p:nvPr>
            <p:ph type="sldImg"/>
          </p:nvPr>
        </p:nvSpPr>
        <p:spPr>
          <a:ln/>
        </p:spPr>
      </p:sp>
      <p:sp>
        <p:nvSpPr>
          <p:cNvPr id="629763"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26611330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6697348-D648-4EAE-A58D-AC1E797404ED}" type="slidenum">
              <a:rPr lang="es-ES" altLang="es-PE"/>
              <a:pPr/>
              <a:t>21</a:t>
            </a:fld>
            <a:endParaRPr lang="es-ES" altLang="es-PE"/>
          </a:p>
        </p:txBody>
      </p:sp>
      <p:sp>
        <p:nvSpPr>
          <p:cNvPr id="499714" name="Rectangle 2"/>
          <p:cNvSpPr>
            <a:spLocks noRot="1" noChangeArrowheads="1" noTextEdit="1"/>
          </p:cNvSpPr>
          <p:nvPr>
            <p:ph type="sldImg"/>
          </p:nvPr>
        </p:nvSpPr>
        <p:spPr>
          <a:ln/>
        </p:spPr>
      </p:sp>
      <p:sp>
        <p:nvSpPr>
          <p:cNvPr id="499715"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2773799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7E283E1-4003-487B-AED8-443406AC27A9}" type="slidenum">
              <a:rPr lang="es-ES" altLang="es-PE"/>
              <a:pPr/>
              <a:t>22</a:t>
            </a:fld>
            <a:endParaRPr lang="es-ES" altLang="es-PE"/>
          </a:p>
        </p:txBody>
      </p:sp>
      <p:sp>
        <p:nvSpPr>
          <p:cNvPr id="501762" name="Rectangle 2"/>
          <p:cNvSpPr>
            <a:spLocks noRot="1" noChangeArrowheads="1" noTextEdit="1"/>
          </p:cNvSpPr>
          <p:nvPr>
            <p:ph type="sldImg"/>
          </p:nvPr>
        </p:nvSpPr>
        <p:spPr>
          <a:ln/>
        </p:spPr>
      </p:sp>
      <p:sp>
        <p:nvSpPr>
          <p:cNvPr id="501763"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24736794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6BD2020-B982-41E4-B9DB-C7B35237775C}" type="slidenum">
              <a:rPr lang="es-ES" altLang="es-PE"/>
              <a:pPr/>
              <a:t>23</a:t>
            </a:fld>
            <a:endParaRPr lang="es-ES" altLang="es-PE"/>
          </a:p>
        </p:txBody>
      </p:sp>
      <p:sp>
        <p:nvSpPr>
          <p:cNvPr id="488450" name="Rectangle 2"/>
          <p:cNvSpPr>
            <a:spLocks noRot="1" noChangeArrowheads="1" noTextEdit="1"/>
          </p:cNvSpPr>
          <p:nvPr>
            <p:ph type="sldImg"/>
          </p:nvPr>
        </p:nvSpPr>
        <p:spPr>
          <a:ln/>
        </p:spPr>
      </p:sp>
      <p:sp>
        <p:nvSpPr>
          <p:cNvPr id="488451"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22153959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37E1E7-EED7-443C-9AFA-D26967EDB305}" type="slidenum">
              <a:rPr lang="es-ES" altLang="es-PE"/>
              <a:pPr/>
              <a:t>24</a:t>
            </a:fld>
            <a:endParaRPr lang="es-ES" altLang="es-PE"/>
          </a:p>
        </p:txBody>
      </p:sp>
      <p:sp>
        <p:nvSpPr>
          <p:cNvPr id="549890" name="Rectangle 2"/>
          <p:cNvSpPr>
            <a:spLocks noRot="1" noChangeArrowheads="1" noTextEdit="1"/>
          </p:cNvSpPr>
          <p:nvPr>
            <p:ph type="sldImg"/>
          </p:nvPr>
        </p:nvSpPr>
        <p:spPr>
          <a:ln/>
        </p:spPr>
      </p:sp>
      <p:sp>
        <p:nvSpPr>
          <p:cNvPr id="549891"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10739540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57E6715-2AC7-4365-8813-E81EC30C873E}" type="slidenum">
              <a:rPr lang="es-ES" altLang="es-PE"/>
              <a:pPr/>
              <a:t>25</a:t>
            </a:fld>
            <a:endParaRPr lang="es-ES" altLang="es-PE"/>
          </a:p>
        </p:txBody>
      </p:sp>
      <p:sp>
        <p:nvSpPr>
          <p:cNvPr id="117762" name="Rectangle 2"/>
          <p:cNvSpPr>
            <a:spLocks noRot="1" noChangeArrowheads="1" noTextEdit="1"/>
          </p:cNvSpPr>
          <p:nvPr>
            <p:ph type="sldImg"/>
          </p:nvPr>
        </p:nvSpPr>
        <p:spPr>
          <a:ln/>
        </p:spPr>
      </p:sp>
      <p:sp>
        <p:nvSpPr>
          <p:cNvPr id="117763"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18173298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21058CF-665A-4DE9-B53E-43E7D8066129}" type="slidenum">
              <a:rPr lang="es-ES" altLang="es-PE"/>
              <a:pPr/>
              <a:t>26</a:t>
            </a:fld>
            <a:endParaRPr lang="es-ES" altLang="es-PE"/>
          </a:p>
        </p:txBody>
      </p:sp>
      <p:sp>
        <p:nvSpPr>
          <p:cNvPr id="119810" name="Rectangle 2"/>
          <p:cNvSpPr>
            <a:spLocks noRot="1" noChangeArrowheads="1" noTextEdit="1"/>
          </p:cNvSpPr>
          <p:nvPr>
            <p:ph type="sldImg"/>
          </p:nvPr>
        </p:nvSpPr>
        <p:spPr>
          <a:ln/>
        </p:spPr>
      </p:sp>
      <p:sp>
        <p:nvSpPr>
          <p:cNvPr id="119811"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14051334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4E315A2-91B8-48AB-80F1-2A639863BB86}" type="slidenum">
              <a:rPr lang="es-ES" altLang="es-PE"/>
              <a:pPr/>
              <a:t>27</a:t>
            </a:fld>
            <a:endParaRPr lang="es-ES" altLang="es-PE"/>
          </a:p>
        </p:txBody>
      </p:sp>
      <p:sp>
        <p:nvSpPr>
          <p:cNvPr id="121858" name="Rectangle 2"/>
          <p:cNvSpPr>
            <a:spLocks noRot="1" noChangeArrowheads="1" noTextEdit="1"/>
          </p:cNvSpPr>
          <p:nvPr>
            <p:ph type="sldImg"/>
          </p:nvPr>
        </p:nvSpPr>
        <p:spPr>
          <a:ln/>
        </p:spPr>
      </p:sp>
      <p:sp>
        <p:nvSpPr>
          <p:cNvPr id="121859"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18442172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554BF04-F987-41C7-9BF0-06034B3F54D3}" type="slidenum">
              <a:rPr lang="es-ES" altLang="es-PE"/>
              <a:pPr/>
              <a:t>28</a:t>
            </a:fld>
            <a:endParaRPr lang="es-ES" altLang="es-PE"/>
          </a:p>
        </p:txBody>
      </p:sp>
      <p:sp>
        <p:nvSpPr>
          <p:cNvPr id="757762" name="Rectangle 2"/>
          <p:cNvSpPr>
            <a:spLocks noRot="1" noChangeArrowheads="1" noTextEdit="1"/>
          </p:cNvSpPr>
          <p:nvPr>
            <p:ph type="sldImg"/>
          </p:nvPr>
        </p:nvSpPr>
        <p:spPr>
          <a:ln/>
        </p:spPr>
      </p:sp>
      <p:sp>
        <p:nvSpPr>
          <p:cNvPr id="757763"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29385206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F944E97-1D3F-40CF-8A31-7FDC9C508070}" type="slidenum">
              <a:rPr lang="es-ES" altLang="es-PE"/>
              <a:pPr/>
              <a:t>29</a:t>
            </a:fld>
            <a:endParaRPr lang="es-ES" altLang="es-PE"/>
          </a:p>
        </p:txBody>
      </p:sp>
      <p:sp>
        <p:nvSpPr>
          <p:cNvPr id="759810" name="Rectangle 2"/>
          <p:cNvSpPr>
            <a:spLocks noRot="1" noChangeArrowheads="1" noTextEdit="1"/>
          </p:cNvSpPr>
          <p:nvPr>
            <p:ph type="sldImg"/>
          </p:nvPr>
        </p:nvSpPr>
        <p:spPr>
          <a:ln/>
        </p:spPr>
      </p:sp>
      <p:sp>
        <p:nvSpPr>
          <p:cNvPr id="759811"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33290220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E421C71-1E5E-4B1B-ADC2-6377F54D44C1}" type="slidenum">
              <a:rPr lang="es-ES" altLang="es-PE"/>
              <a:pPr/>
              <a:t>31</a:t>
            </a:fld>
            <a:endParaRPr lang="es-ES" altLang="es-PE"/>
          </a:p>
        </p:txBody>
      </p:sp>
      <p:sp>
        <p:nvSpPr>
          <p:cNvPr id="123906" name="Rectangle 2"/>
          <p:cNvSpPr>
            <a:spLocks noRot="1" noChangeArrowheads="1" noTextEdit="1"/>
          </p:cNvSpPr>
          <p:nvPr>
            <p:ph type="sldImg"/>
          </p:nvPr>
        </p:nvSpPr>
        <p:spPr>
          <a:ln/>
        </p:spPr>
      </p:sp>
      <p:sp>
        <p:nvSpPr>
          <p:cNvPr id="123907"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13607411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219D731-4AD6-4DC7-9E05-05C7AB3896B6}" type="slidenum">
              <a:rPr lang="es-ES" altLang="es-PE"/>
              <a:pPr/>
              <a:t>32</a:t>
            </a:fld>
            <a:endParaRPr lang="es-ES" altLang="es-PE"/>
          </a:p>
        </p:txBody>
      </p:sp>
      <p:sp>
        <p:nvSpPr>
          <p:cNvPr id="515074" name="Rectangle 2"/>
          <p:cNvSpPr>
            <a:spLocks noRot="1" noChangeArrowheads="1" noTextEdit="1"/>
          </p:cNvSpPr>
          <p:nvPr>
            <p:ph type="sldImg"/>
          </p:nvPr>
        </p:nvSpPr>
        <p:spPr>
          <a:ln/>
        </p:spPr>
      </p:sp>
      <p:sp>
        <p:nvSpPr>
          <p:cNvPr id="515075"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237868535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FE5AD3-983C-4189-B50B-29C54587414B}" type="slidenum">
              <a:rPr lang="es-ES" altLang="es-PE"/>
              <a:pPr/>
              <a:t>33</a:t>
            </a:fld>
            <a:endParaRPr lang="es-ES" altLang="es-PE"/>
          </a:p>
        </p:txBody>
      </p:sp>
      <p:sp>
        <p:nvSpPr>
          <p:cNvPr id="517122" name="Rectangle 2"/>
          <p:cNvSpPr>
            <a:spLocks noRot="1" noChangeArrowheads="1" noTextEdit="1"/>
          </p:cNvSpPr>
          <p:nvPr>
            <p:ph type="sldImg"/>
          </p:nvPr>
        </p:nvSpPr>
        <p:spPr>
          <a:ln/>
        </p:spPr>
      </p:sp>
      <p:sp>
        <p:nvSpPr>
          <p:cNvPr id="517123"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149047970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F26475-719A-4235-B3C3-FF43E9963D47}" type="slidenum">
              <a:rPr lang="es-ES" altLang="es-PE"/>
              <a:pPr/>
              <a:t>34</a:t>
            </a:fld>
            <a:endParaRPr lang="es-ES" altLang="es-PE"/>
          </a:p>
        </p:txBody>
      </p:sp>
      <p:sp>
        <p:nvSpPr>
          <p:cNvPr id="519170" name="Rectangle 2"/>
          <p:cNvSpPr>
            <a:spLocks noRot="1" noChangeArrowheads="1" noTextEdit="1"/>
          </p:cNvSpPr>
          <p:nvPr>
            <p:ph type="sldImg"/>
          </p:nvPr>
        </p:nvSpPr>
        <p:spPr>
          <a:ln/>
        </p:spPr>
      </p:sp>
      <p:sp>
        <p:nvSpPr>
          <p:cNvPr id="519171"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214977912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A583DF8-7051-47D2-BCB2-C6D76E544E86}" type="slidenum">
              <a:rPr lang="es-ES" altLang="es-PE"/>
              <a:pPr/>
              <a:t>36</a:t>
            </a:fld>
            <a:endParaRPr lang="es-ES" altLang="es-PE"/>
          </a:p>
        </p:txBody>
      </p:sp>
      <p:sp>
        <p:nvSpPr>
          <p:cNvPr id="523266" name="Rectangle 2"/>
          <p:cNvSpPr>
            <a:spLocks noRot="1" noChangeArrowheads="1" noTextEdit="1"/>
          </p:cNvSpPr>
          <p:nvPr>
            <p:ph type="sldImg"/>
          </p:nvPr>
        </p:nvSpPr>
        <p:spPr>
          <a:ln/>
        </p:spPr>
      </p:sp>
      <p:sp>
        <p:nvSpPr>
          <p:cNvPr id="523267"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13605861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E43EE76-EFC2-4B00-B68B-F32EE2FFC7F7}" type="slidenum">
              <a:rPr lang="es-ES" altLang="es-PE"/>
              <a:pPr/>
              <a:t>37</a:t>
            </a:fld>
            <a:endParaRPr lang="es-ES" altLang="es-PE"/>
          </a:p>
        </p:txBody>
      </p:sp>
      <p:sp>
        <p:nvSpPr>
          <p:cNvPr id="527362" name="Rectangle 2"/>
          <p:cNvSpPr>
            <a:spLocks noRot="1" noChangeArrowheads="1" noTextEdit="1"/>
          </p:cNvSpPr>
          <p:nvPr>
            <p:ph type="sldImg"/>
          </p:nvPr>
        </p:nvSpPr>
        <p:spPr>
          <a:ln/>
        </p:spPr>
      </p:sp>
      <p:sp>
        <p:nvSpPr>
          <p:cNvPr id="527363"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308802730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BE1FBB3-B9D2-4D49-9432-D39E990B1B33}" type="slidenum">
              <a:rPr lang="es-ES" altLang="es-PE"/>
              <a:pPr/>
              <a:t>38</a:t>
            </a:fld>
            <a:endParaRPr lang="es-ES" altLang="es-PE"/>
          </a:p>
        </p:txBody>
      </p:sp>
      <p:sp>
        <p:nvSpPr>
          <p:cNvPr id="525314" name="Rectangle 2"/>
          <p:cNvSpPr>
            <a:spLocks noRot="1" noChangeArrowheads="1" noTextEdit="1"/>
          </p:cNvSpPr>
          <p:nvPr>
            <p:ph type="sldImg"/>
          </p:nvPr>
        </p:nvSpPr>
        <p:spPr>
          <a:ln/>
        </p:spPr>
      </p:sp>
      <p:sp>
        <p:nvSpPr>
          <p:cNvPr id="525315"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23616537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6AA7020-6B71-4E15-A0C2-CABFDD36AF08}" type="slidenum">
              <a:rPr lang="es-ES" altLang="es-PE"/>
              <a:pPr/>
              <a:t>39</a:t>
            </a:fld>
            <a:endParaRPr lang="es-ES" altLang="es-PE"/>
          </a:p>
        </p:txBody>
      </p:sp>
      <p:sp>
        <p:nvSpPr>
          <p:cNvPr id="537602" name="Rectangle 2"/>
          <p:cNvSpPr>
            <a:spLocks noRot="1" noChangeArrowheads="1" noTextEdit="1"/>
          </p:cNvSpPr>
          <p:nvPr>
            <p:ph type="sldImg"/>
          </p:nvPr>
        </p:nvSpPr>
        <p:spPr>
          <a:ln/>
        </p:spPr>
      </p:sp>
      <p:sp>
        <p:nvSpPr>
          <p:cNvPr id="537603"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175840227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8978B7C-6062-4CBC-8A70-B4B5F2CDA309}" type="slidenum">
              <a:rPr lang="es-ES" altLang="es-PE"/>
              <a:pPr/>
              <a:t>40</a:t>
            </a:fld>
            <a:endParaRPr lang="es-ES" altLang="es-PE"/>
          </a:p>
        </p:txBody>
      </p:sp>
      <p:sp>
        <p:nvSpPr>
          <p:cNvPr id="532482"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32483" name="Rectangle 3"/>
          <p:cNvSpPr>
            <a:spLocks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endParaRPr lang="es-AR" altLang="es-PE"/>
          </a:p>
        </p:txBody>
      </p:sp>
    </p:spTree>
    <p:extLst>
      <p:ext uri="{BB962C8B-B14F-4D97-AF65-F5344CB8AC3E}">
        <p14:creationId xmlns:p14="http://schemas.microsoft.com/office/powerpoint/2010/main" val="156849962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AD564B4-4B2F-4BBF-B564-47CAC49DEC38}" type="slidenum">
              <a:rPr lang="es-ES" altLang="es-PE"/>
              <a:pPr/>
              <a:t>41</a:t>
            </a:fld>
            <a:endParaRPr lang="es-ES" altLang="es-PE"/>
          </a:p>
        </p:txBody>
      </p:sp>
      <p:sp>
        <p:nvSpPr>
          <p:cNvPr id="128002" name="Rectangle 2"/>
          <p:cNvSpPr>
            <a:spLocks noRot="1" noChangeArrowheads="1" noTextEdit="1"/>
          </p:cNvSpPr>
          <p:nvPr>
            <p:ph type="sldImg"/>
          </p:nvPr>
        </p:nvSpPr>
        <p:spPr>
          <a:ln/>
        </p:spPr>
      </p:sp>
      <p:sp>
        <p:nvSpPr>
          <p:cNvPr id="128003"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30526887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1A63705-5F19-4ABE-8519-085E43D18CDF}" type="slidenum">
              <a:rPr lang="es-ES" altLang="es-PE"/>
              <a:pPr/>
              <a:t>42</a:t>
            </a:fld>
            <a:endParaRPr lang="es-ES" altLang="es-PE"/>
          </a:p>
        </p:txBody>
      </p:sp>
      <p:sp>
        <p:nvSpPr>
          <p:cNvPr id="726018" name="Rectangle 2"/>
          <p:cNvSpPr>
            <a:spLocks noRot="1" noChangeArrowheads="1" noTextEdit="1"/>
          </p:cNvSpPr>
          <p:nvPr>
            <p:ph type="sldImg"/>
          </p:nvPr>
        </p:nvSpPr>
        <p:spPr>
          <a:ln/>
        </p:spPr>
      </p:sp>
      <p:sp>
        <p:nvSpPr>
          <p:cNvPr id="726019"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317146693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3F8597-7DE6-405D-A9D4-D7086EF9347F}" type="slidenum">
              <a:rPr lang="es-ES" altLang="es-PE"/>
              <a:pPr/>
              <a:t>43</a:t>
            </a:fld>
            <a:endParaRPr lang="es-ES" altLang="es-PE"/>
          </a:p>
        </p:txBody>
      </p:sp>
      <p:sp>
        <p:nvSpPr>
          <p:cNvPr id="728066" name="Rectangle 2"/>
          <p:cNvSpPr>
            <a:spLocks noRot="1" noChangeArrowheads="1" noTextEdit="1"/>
          </p:cNvSpPr>
          <p:nvPr>
            <p:ph type="sldImg"/>
          </p:nvPr>
        </p:nvSpPr>
        <p:spPr>
          <a:ln/>
        </p:spPr>
      </p:sp>
      <p:sp>
        <p:nvSpPr>
          <p:cNvPr id="728067"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116929467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BF43B2A-4DF7-4593-A147-8C8E7F393DF5}" type="slidenum">
              <a:rPr lang="es-ES" altLang="es-PE"/>
              <a:pPr/>
              <a:t>44</a:t>
            </a:fld>
            <a:endParaRPr lang="es-ES" altLang="es-PE"/>
          </a:p>
        </p:txBody>
      </p:sp>
      <p:sp>
        <p:nvSpPr>
          <p:cNvPr id="130050" name="Rectangle 2"/>
          <p:cNvSpPr>
            <a:spLocks noRot="1" noChangeArrowheads="1" noTextEdit="1"/>
          </p:cNvSpPr>
          <p:nvPr>
            <p:ph type="sldImg"/>
          </p:nvPr>
        </p:nvSpPr>
        <p:spPr>
          <a:ln/>
        </p:spPr>
      </p:sp>
      <p:sp>
        <p:nvSpPr>
          <p:cNvPr id="130051"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74174201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0BC69F5-1C1B-43C5-A0B6-9F25BF4CE909}" type="slidenum">
              <a:rPr lang="es-ES" altLang="es-PE"/>
              <a:pPr/>
              <a:t>45</a:t>
            </a:fld>
            <a:endParaRPr lang="es-ES" altLang="es-PE"/>
          </a:p>
        </p:txBody>
      </p:sp>
      <p:sp>
        <p:nvSpPr>
          <p:cNvPr id="740354" name="Rectangle 2"/>
          <p:cNvSpPr>
            <a:spLocks noRot="1" noChangeArrowheads="1" noTextEdit="1"/>
          </p:cNvSpPr>
          <p:nvPr>
            <p:ph type="sldImg"/>
          </p:nvPr>
        </p:nvSpPr>
        <p:spPr>
          <a:ln/>
        </p:spPr>
      </p:sp>
      <p:sp>
        <p:nvSpPr>
          <p:cNvPr id="740355"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223582861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3073F8A-1A88-4379-8890-30F0E282F725}" type="slidenum">
              <a:rPr lang="es-ES" altLang="es-PE"/>
              <a:pPr/>
              <a:t>46</a:t>
            </a:fld>
            <a:endParaRPr lang="es-ES" altLang="es-PE"/>
          </a:p>
        </p:txBody>
      </p:sp>
      <p:sp>
        <p:nvSpPr>
          <p:cNvPr id="217090" name="Rectangle 2"/>
          <p:cNvSpPr>
            <a:spLocks noRot="1" noChangeArrowheads="1" noTextEdit="1"/>
          </p:cNvSpPr>
          <p:nvPr>
            <p:ph type="sldImg"/>
          </p:nvPr>
        </p:nvSpPr>
        <p:spPr>
          <a:ln/>
        </p:spPr>
      </p:sp>
      <p:sp>
        <p:nvSpPr>
          <p:cNvPr id="217091"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427521708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B0548F7-4932-43C2-9868-E21FE69EB18E}" type="slidenum">
              <a:rPr lang="es-ES" altLang="es-PE"/>
              <a:pPr/>
              <a:t>47</a:t>
            </a:fld>
            <a:endParaRPr lang="es-ES" altLang="es-PE"/>
          </a:p>
        </p:txBody>
      </p:sp>
      <p:sp>
        <p:nvSpPr>
          <p:cNvPr id="134146" name="Rectangle 2"/>
          <p:cNvSpPr>
            <a:spLocks noRot="1" noChangeArrowheads="1" noTextEdit="1"/>
          </p:cNvSpPr>
          <p:nvPr>
            <p:ph type="sldImg"/>
          </p:nvPr>
        </p:nvSpPr>
        <p:spPr>
          <a:ln/>
        </p:spPr>
      </p:sp>
      <p:sp>
        <p:nvSpPr>
          <p:cNvPr id="134147"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288313484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AF32748-9323-4994-99D9-5ACE32264686}" type="slidenum">
              <a:rPr lang="es-ES" altLang="es-PE"/>
              <a:pPr/>
              <a:t>48</a:t>
            </a:fld>
            <a:endParaRPr lang="es-ES" altLang="es-PE"/>
          </a:p>
        </p:txBody>
      </p:sp>
      <p:sp>
        <p:nvSpPr>
          <p:cNvPr id="132098" name="Rectangle 2"/>
          <p:cNvSpPr>
            <a:spLocks noRot="1" noChangeArrowheads="1" noTextEdit="1"/>
          </p:cNvSpPr>
          <p:nvPr>
            <p:ph type="sldImg"/>
          </p:nvPr>
        </p:nvSpPr>
        <p:spPr>
          <a:ln/>
        </p:spPr>
      </p:sp>
      <p:sp>
        <p:nvSpPr>
          <p:cNvPr id="132099"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71694892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B672725-A212-4613-974D-1D3F88395732}" type="slidenum">
              <a:rPr lang="es-ES" altLang="es-PE"/>
              <a:pPr/>
              <a:t>49</a:t>
            </a:fld>
            <a:endParaRPr lang="es-ES" altLang="es-PE"/>
          </a:p>
        </p:txBody>
      </p:sp>
      <p:sp>
        <p:nvSpPr>
          <p:cNvPr id="560130"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60131" name="Rectangle 3"/>
          <p:cNvSpPr>
            <a:spLocks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endParaRPr lang="es-AR" altLang="es-PE"/>
          </a:p>
        </p:txBody>
      </p:sp>
    </p:spTree>
    <p:extLst>
      <p:ext uri="{BB962C8B-B14F-4D97-AF65-F5344CB8AC3E}">
        <p14:creationId xmlns:p14="http://schemas.microsoft.com/office/powerpoint/2010/main" val="169218091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2619461-AEB0-4455-9343-2C07BB880A7F}" type="slidenum">
              <a:rPr lang="es-ES" altLang="es-PE"/>
              <a:pPr/>
              <a:t>50</a:t>
            </a:fld>
            <a:endParaRPr lang="es-ES" altLang="es-PE"/>
          </a:p>
        </p:txBody>
      </p:sp>
      <p:sp>
        <p:nvSpPr>
          <p:cNvPr id="605186"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605187" name="Rectangle 3"/>
          <p:cNvSpPr>
            <a:spLocks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endParaRPr lang="es-AR" altLang="es-PE"/>
          </a:p>
        </p:txBody>
      </p:sp>
    </p:spTree>
    <p:extLst>
      <p:ext uri="{BB962C8B-B14F-4D97-AF65-F5344CB8AC3E}">
        <p14:creationId xmlns:p14="http://schemas.microsoft.com/office/powerpoint/2010/main" val="311228477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DF04747-E4EE-4B9C-9499-9B5029BC5EA7}" type="slidenum">
              <a:rPr lang="es-ES" altLang="es-PE"/>
              <a:pPr/>
              <a:t>51</a:t>
            </a:fld>
            <a:endParaRPr lang="es-ES" altLang="es-PE"/>
          </a:p>
        </p:txBody>
      </p:sp>
      <p:sp>
        <p:nvSpPr>
          <p:cNvPr id="564226"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64227" name="Rectangle 3"/>
          <p:cNvSpPr>
            <a:spLocks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endParaRPr lang="es-AR" altLang="es-PE"/>
          </a:p>
        </p:txBody>
      </p:sp>
    </p:spTree>
    <p:extLst>
      <p:ext uri="{BB962C8B-B14F-4D97-AF65-F5344CB8AC3E}">
        <p14:creationId xmlns:p14="http://schemas.microsoft.com/office/powerpoint/2010/main" val="314478234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2D03C66-D079-4A93-A081-DAC97A19F268}" type="slidenum">
              <a:rPr lang="es-ES" altLang="es-PE"/>
              <a:pPr/>
              <a:t>52</a:t>
            </a:fld>
            <a:endParaRPr lang="es-ES" altLang="es-PE"/>
          </a:p>
        </p:txBody>
      </p:sp>
      <p:sp>
        <p:nvSpPr>
          <p:cNvPr id="611330"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611331" name="Rectangle 3"/>
          <p:cNvSpPr>
            <a:spLocks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endParaRPr lang="es-AR" altLang="es-PE"/>
          </a:p>
        </p:txBody>
      </p:sp>
    </p:spTree>
    <p:extLst>
      <p:ext uri="{BB962C8B-B14F-4D97-AF65-F5344CB8AC3E}">
        <p14:creationId xmlns:p14="http://schemas.microsoft.com/office/powerpoint/2010/main" val="209394245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8701982-A797-4067-9BF6-A91958D575CD}" type="slidenum">
              <a:rPr lang="es-ES" altLang="es-PE"/>
              <a:pPr/>
              <a:t>53</a:t>
            </a:fld>
            <a:endParaRPr lang="es-ES" altLang="es-PE"/>
          </a:p>
        </p:txBody>
      </p:sp>
      <p:sp>
        <p:nvSpPr>
          <p:cNvPr id="613378"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613379" name="Rectangle 3"/>
          <p:cNvSpPr>
            <a:spLocks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endParaRPr lang="es-AR" altLang="es-PE"/>
          </a:p>
        </p:txBody>
      </p:sp>
    </p:spTree>
    <p:extLst>
      <p:ext uri="{BB962C8B-B14F-4D97-AF65-F5344CB8AC3E}">
        <p14:creationId xmlns:p14="http://schemas.microsoft.com/office/powerpoint/2010/main" val="44806457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CE90467-9613-47ED-BDD3-F9B52C04FBD4}" type="slidenum">
              <a:rPr lang="es-ES" altLang="es-PE"/>
              <a:pPr/>
              <a:t>54</a:t>
            </a:fld>
            <a:endParaRPr lang="es-ES" altLang="es-PE"/>
          </a:p>
        </p:txBody>
      </p:sp>
      <p:sp>
        <p:nvSpPr>
          <p:cNvPr id="570370"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70371" name="Rectangle 3"/>
          <p:cNvSpPr>
            <a:spLocks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endParaRPr lang="es-AR" altLang="es-PE"/>
          </a:p>
        </p:txBody>
      </p:sp>
    </p:spTree>
    <p:extLst>
      <p:ext uri="{BB962C8B-B14F-4D97-AF65-F5344CB8AC3E}">
        <p14:creationId xmlns:p14="http://schemas.microsoft.com/office/powerpoint/2010/main" val="45924629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B0AFD83-083F-4A2C-BFC6-AAFC68884612}" type="slidenum">
              <a:rPr lang="es-ES" altLang="es-PE"/>
              <a:pPr/>
              <a:t>55</a:t>
            </a:fld>
            <a:endParaRPr lang="es-ES" altLang="es-PE"/>
          </a:p>
        </p:txBody>
      </p:sp>
      <p:sp>
        <p:nvSpPr>
          <p:cNvPr id="603138"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603139" name="Rectangle 3"/>
          <p:cNvSpPr>
            <a:spLocks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endParaRPr lang="es-AR" altLang="es-PE"/>
          </a:p>
        </p:txBody>
      </p:sp>
    </p:spTree>
    <p:extLst>
      <p:ext uri="{BB962C8B-B14F-4D97-AF65-F5344CB8AC3E}">
        <p14:creationId xmlns:p14="http://schemas.microsoft.com/office/powerpoint/2010/main" val="220389182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3ECBAE-877C-4D88-AE2F-4C274CBB60BC}" type="slidenum">
              <a:rPr lang="es-ES" altLang="es-PE"/>
              <a:pPr/>
              <a:t>56</a:t>
            </a:fld>
            <a:endParaRPr lang="es-ES" altLang="es-PE"/>
          </a:p>
        </p:txBody>
      </p:sp>
      <p:sp>
        <p:nvSpPr>
          <p:cNvPr id="574466"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74467" name="Rectangle 3"/>
          <p:cNvSpPr>
            <a:spLocks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endParaRPr lang="es-AR" altLang="es-PE"/>
          </a:p>
        </p:txBody>
      </p:sp>
    </p:spTree>
    <p:extLst>
      <p:ext uri="{BB962C8B-B14F-4D97-AF65-F5344CB8AC3E}">
        <p14:creationId xmlns:p14="http://schemas.microsoft.com/office/powerpoint/2010/main" val="94723212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8236FE0-46FD-46EC-B3DF-0B7D36644B77}" type="slidenum">
              <a:rPr lang="es-ES" altLang="es-PE"/>
              <a:pPr/>
              <a:t>57</a:t>
            </a:fld>
            <a:endParaRPr lang="es-ES" altLang="es-PE"/>
          </a:p>
        </p:txBody>
      </p:sp>
      <p:sp>
        <p:nvSpPr>
          <p:cNvPr id="607234"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607235" name="Rectangle 3"/>
          <p:cNvSpPr>
            <a:spLocks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endParaRPr lang="es-AR" altLang="es-PE"/>
          </a:p>
        </p:txBody>
      </p:sp>
    </p:spTree>
    <p:extLst>
      <p:ext uri="{BB962C8B-B14F-4D97-AF65-F5344CB8AC3E}">
        <p14:creationId xmlns:p14="http://schemas.microsoft.com/office/powerpoint/2010/main" val="105655766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555B5EC-7F0E-49A6-8899-9B3C647560BD}" type="slidenum">
              <a:rPr lang="es-ES" altLang="es-PE"/>
              <a:pPr/>
              <a:t>58</a:t>
            </a:fld>
            <a:endParaRPr lang="es-ES" altLang="es-PE"/>
          </a:p>
        </p:txBody>
      </p:sp>
      <p:sp>
        <p:nvSpPr>
          <p:cNvPr id="576514"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76515" name="Rectangle 3"/>
          <p:cNvSpPr>
            <a:spLocks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endParaRPr lang="es-AR" altLang="es-PE"/>
          </a:p>
        </p:txBody>
      </p:sp>
    </p:spTree>
    <p:extLst>
      <p:ext uri="{BB962C8B-B14F-4D97-AF65-F5344CB8AC3E}">
        <p14:creationId xmlns:p14="http://schemas.microsoft.com/office/powerpoint/2010/main" val="26572762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781F166-C7C9-4ED8-BCF6-C7BDAD17BBF1}" type="slidenum">
              <a:rPr lang="es-ES" altLang="es-PE"/>
              <a:pPr/>
              <a:t>59</a:t>
            </a:fld>
            <a:endParaRPr lang="es-ES" altLang="es-PE"/>
          </a:p>
        </p:txBody>
      </p:sp>
      <p:sp>
        <p:nvSpPr>
          <p:cNvPr id="578562"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78563" name="Rectangle 3"/>
          <p:cNvSpPr>
            <a:spLocks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endParaRPr lang="es-AR" altLang="es-PE"/>
          </a:p>
        </p:txBody>
      </p:sp>
    </p:spTree>
    <p:extLst>
      <p:ext uri="{BB962C8B-B14F-4D97-AF65-F5344CB8AC3E}">
        <p14:creationId xmlns:p14="http://schemas.microsoft.com/office/powerpoint/2010/main" val="57771514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9CD41C1-734E-4C1B-85B5-AAE5A44C7645}" type="slidenum">
              <a:rPr lang="es-ES" altLang="es-PE"/>
              <a:pPr/>
              <a:t>60</a:t>
            </a:fld>
            <a:endParaRPr lang="es-ES" altLang="es-PE"/>
          </a:p>
        </p:txBody>
      </p:sp>
      <p:sp>
        <p:nvSpPr>
          <p:cNvPr id="580610"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80611" name="Rectangle 3"/>
          <p:cNvSpPr>
            <a:spLocks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endParaRPr lang="es-AR" altLang="es-PE"/>
          </a:p>
        </p:txBody>
      </p:sp>
    </p:spTree>
    <p:extLst>
      <p:ext uri="{BB962C8B-B14F-4D97-AF65-F5344CB8AC3E}">
        <p14:creationId xmlns:p14="http://schemas.microsoft.com/office/powerpoint/2010/main" val="68716963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564950C-290D-45BE-8F7C-076837CA0206}" type="slidenum">
              <a:rPr lang="es-ES" altLang="es-PE"/>
              <a:pPr/>
              <a:t>61</a:t>
            </a:fld>
            <a:endParaRPr lang="es-ES" altLang="es-PE"/>
          </a:p>
        </p:txBody>
      </p:sp>
      <p:sp>
        <p:nvSpPr>
          <p:cNvPr id="582658"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82659" name="Rectangle 3"/>
          <p:cNvSpPr>
            <a:spLocks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endParaRPr lang="es-AR" altLang="es-PE"/>
          </a:p>
        </p:txBody>
      </p:sp>
    </p:spTree>
    <p:extLst>
      <p:ext uri="{BB962C8B-B14F-4D97-AF65-F5344CB8AC3E}">
        <p14:creationId xmlns:p14="http://schemas.microsoft.com/office/powerpoint/2010/main" val="391094931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4AB2D4B-CAC5-472B-A750-CBD2B40843AE}" type="slidenum">
              <a:rPr lang="es-ES" altLang="es-PE"/>
              <a:pPr/>
              <a:t>62</a:t>
            </a:fld>
            <a:endParaRPr lang="es-ES" altLang="es-PE"/>
          </a:p>
        </p:txBody>
      </p:sp>
      <p:sp>
        <p:nvSpPr>
          <p:cNvPr id="633858"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633859" name="Rectangle 3"/>
          <p:cNvSpPr>
            <a:spLocks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endParaRPr lang="es-AR" altLang="es-PE"/>
          </a:p>
        </p:txBody>
      </p:sp>
    </p:spTree>
    <p:extLst>
      <p:ext uri="{BB962C8B-B14F-4D97-AF65-F5344CB8AC3E}">
        <p14:creationId xmlns:p14="http://schemas.microsoft.com/office/powerpoint/2010/main" val="1224950607"/>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A46D40-DB0B-461A-AF9C-788721ECC859}" type="slidenum">
              <a:rPr lang="es-ES" altLang="es-PE"/>
              <a:pPr/>
              <a:t>63</a:t>
            </a:fld>
            <a:endParaRPr lang="es-ES" altLang="es-PE"/>
          </a:p>
        </p:txBody>
      </p:sp>
      <p:sp>
        <p:nvSpPr>
          <p:cNvPr id="584706"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84707" name="Rectangle 3"/>
          <p:cNvSpPr>
            <a:spLocks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endParaRPr lang="es-AR" altLang="es-PE"/>
          </a:p>
        </p:txBody>
      </p:sp>
    </p:spTree>
    <p:extLst>
      <p:ext uri="{BB962C8B-B14F-4D97-AF65-F5344CB8AC3E}">
        <p14:creationId xmlns:p14="http://schemas.microsoft.com/office/powerpoint/2010/main" val="327572531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154C6B4-1664-4D75-9D33-60D0DB0BE86B}" type="slidenum">
              <a:rPr lang="es-ES" altLang="es-PE"/>
              <a:pPr/>
              <a:t>64</a:t>
            </a:fld>
            <a:endParaRPr lang="es-ES" altLang="es-PE"/>
          </a:p>
        </p:txBody>
      </p:sp>
      <p:sp>
        <p:nvSpPr>
          <p:cNvPr id="586754"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86755" name="Rectangle 3"/>
          <p:cNvSpPr>
            <a:spLocks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endParaRPr lang="es-AR" altLang="es-PE"/>
          </a:p>
        </p:txBody>
      </p:sp>
    </p:spTree>
    <p:extLst>
      <p:ext uri="{BB962C8B-B14F-4D97-AF65-F5344CB8AC3E}">
        <p14:creationId xmlns:p14="http://schemas.microsoft.com/office/powerpoint/2010/main" val="351285424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C4CC13C-4AC3-48AF-A248-CC50FF2DBB09}" type="slidenum">
              <a:rPr lang="es-ES" altLang="es-PE"/>
              <a:pPr/>
              <a:t>65</a:t>
            </a:fld>
            <a:endParaRPr lang="es-ES" altLang="es-PE"/>
          </a:p>
        </p:txBody>
      </p:sp>
      <p:sp>
        <p:nvSpPr>
          <p:cNvPr id="588802"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88803" name="Rectangle 3"/>
          <p:cNvSpPr>
            <a:spLocks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endParaRPr lang="es-AR" altLang="es-PE"/>
          </a:p>
        </p:txBody>
      </p:sp>
    </p:spTree>
    <p:extLst>
      <p:ext uri="{BB962C8B-B14F-4D97-AF65-F5344CB8AC3E}">
        <p14:creationId xmlns:p14="http://schemas.microsoft.com/office/powerpoint/2010/main" val="707896796"/>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AC6D8EE-EDF1-4088-A693-DF38DFBF95BA}" type="slidenum">
              <a:rPr lang="es-ES" altLang="es-PE"/>
              <a:pPr/>
              <a:t>66</a:t>
            </a:fld>
            <a:endParaRPr lang="es-ES" altLang="es-PE"/>
          </a:p>
        </p:txBody>
      </p:sp>
      <p:sp>
        <p:nvSpPr>
          <p:cNvPr id="590850" name="Rectangle 1026"/>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90851" name="Rectangle 1027"/>
          <p:cNvSpPr>
            <a:spLocks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endParaRPr lang="es-AR" altLang="es-PE"/>
          </a:p>
        </p:txBody>
      </p:sp>
    </p:spTree>
    <p:extLst>
      <p:ext uri="{BB962C8B-B14F-4D97-AF65-F5344CB8AC3E}">
        <p14:creationId xmlns:p14="http://schemas.microsoft.com/office/powerpoint/2010/main" val="233515150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A43DE20-3EB0-4CC0-A7E1-255A86113B4D}" type="slidenum">
              <a:rPr lang="es-ES" altLang="es-PE"/>
              <a:pPr/>
              <a:t>67</a:t>
            </a:fld>
            <a:endParaRPr lang="es-ES" altLang="es-PE"/>
          </a:p>
        </p:txBody>
      </p:sp>
      <p:sp>
        <p:nvSpPr>
          <p:cNvPr id="592898"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92899" name="Rectangle 3"/>
          <p:cNvSpPr>
            <a:spLocks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endParaRPr lang="es-AR" altLang="es-PE"/>
          </a:p>
        </p:txBody>
      </p:sp>
    </p:spTree>
    <p:extLst>
      <p:ext uri="{BB962C8B-B14F-4D97-AF65-F5344CB8AC3E}">
        <p14:creationId xmlns:p14="http://schemas.microsoft.com/office/powerpoint/2010/main" val="916142589"/>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2D5E250-8573-460B-AD12-2543C7E68509}" type="slidenum">
              <a:rPr lang="es-ES" altLang="es-PE"/>
              <a:pPr/>
              <a:t>68</a:t>
            </a:fld>
            <a:endParaRPr lang="es-ES" altLang="es-PE"/>
          </a:p>
        </p:txBody>
      </p:sp>
      <p:sp>
        <p:nvSpPr>
          <p:cNvPr id="594946"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94947" name="Rectangle 3"/>
          <p:cNvSpPr>
            <a:spLocks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endParaRPr lang="es-AR" altLang="es-PE"/>
          </a:p>
        </p:txBody>
      </p:sp>
    </p:spTree>
    <p:extLst>
      <p:ext uri="{BB962C8B-B14F-4D97-AF65-F5344CB8AC3E}">
        <p14:creationId xmlns:p14="http://schemas.microsoft.com/office/powerpoint/2010/main" val="1136898645"/>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1E37C0-6347-44C1-9BCE-F80C10F90BC1}" type="slidenum">
              <a:rPr lang="es-ES" altLang="es-PE"/>
              <a:pPr/>
              <a:t>69</a:t>
            </a:fld>
            <a:endParaRPr lang="es-ES" altLang="es-PE"/>
          </a:p>
        </p:txBody>
      </p:sp>
      <p:sp>
        <p:nvSpPr>
          <p:cNvPr id="596994"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96995" name="Rectangle 3"/>
          <p:cNvSpPr>
            <a:spLocks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endParaRPr lang="es-AR" altLang="es-PE"/>
          </a:p>
        </p:txBody>
      </p:sp>
    </p:spTree>
    <p:extLst>
      <p:ext uri="{BB962C8B-B14F-4D97-AF65-F5344CB8AC3E}">
        <p14:creationId xmlns:p14="http://schemas.microsoft.com/office/powerpoint/2010/main" val="179044226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32C7A3-8659-4454-935B-3C484C8FA259}" type="slidenum">
              <a:rPr lang="es-ES" altLang="es-PE"/>
              <a:pPr/>
              <a:t>70</a:t>
            </a:fld>
            <a:endParaRPr lang="es-ES" altLang="es-PE"/>
          </a:p>
        </p:txBody>
      </p:sp>
      <p:sp>
        <p:nvSpPr>
          <p:cNvPr id="599042"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99043" name="Rectangle 3"/>
          <p:cNvSpPr>
            <a:spLocks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endParaRPr lang="es-AR" altLang="es-PE"/>
          </a:p>
        </p:txBody>
      </p:sp>
    </p:spTree>
    <p:extLst>
      <p:ext uri="{BB962C8B-B14F-4D97-AF65-F5344CB8AC3E}">
        <p14:creationId xmlns:p14="http://schemas.microsoft.com/office/powerpoint/2010/main" val="1675014903"/>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336809B-AB05-49AB-BDD4-E11277582F09}" type="slidenum">
              <a:rPr lang="es-ES" altLang="es-PE"/>
              <a:pPr/>
              <a:t>71</a:t>
            </a:fld>
            <a:endParaRPr lang="es-ES" altLang="es-PE"/>
          </a:p>
        </p:txBody>
      </p:sp>
      <p:sp>
        <p:nvSpPr>
          <p:cNvPr id="601090"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601091" name="Rectangle 3"/>
          <p:cNvSpPr>
            <a:spLocks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endParaRPr lang="es-AR" altLang="es-PE"/>
          </a:p>
        </p:txBody>
      </p:sp>
    </p:spTree>
    <p:extLst>
      <p:ext uri="{BB962C8B-B14F-4D97-AF65-F5344CB8AC3E}">
        <p14:creationId xmlns:p14="http://schemas.microsoft.com/office/powerpoint/2010/main" val="38583637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92FFD82-BE75-4BB8-A0E2-AA1417BDAC1C}" type="slidenum">
              <a:rPr lang="es-ES" altLang="es-PE"/>
              <a:pPr/>
              <a:t>72</a:t>
            </a:fld>
            <a:endParaRPr lang="es-ES" altLang="es-PE"/>
          </a:p>
        </p:txBody>
      </p:sp>
      <p:sp>
        <p:nvSpPr>
          <p:cNvPr id="699394" name="Rectangle 2"/>
          <p:cNvSpPr>
            <a:spLocks noRot="1" noChangeArrowheads="1" noTextEdit="1"/>
          </p:cNvSpPr>
          <p:nvPr>
            <p:ph type="sldImg"/>
          </p:nvPr>
        </p:nvSpPr>
        <p:spPr>
          <a:ln/>
        </p:spPr>
      </p:sp>
      <p:sp>
        <p:nvSpPr>
          <p:cNvPr id="699395"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3365466898"/>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EEAC2BA-1D5F-4D77-BD2D-B7757EDF9821}" type="slidenum">
              <a:rPr lang="es-ES" altLang="es-PE"/>
              <a:pPr/>
              <a:t>73</a:t>
            </a:fld>
            <a:endParaRPr lang="es-ES" altLang="es-PE"/>
          </a:p>
        </p:txBody>
      </p:sp>
      <p:sp>
        <p:nvSpPr>
          <p:cNvPr id="656386" name="Rectangle 2"/>
          <p:cNvSpPr>
            <a:spLocks noRot="1" noChangeArrowheads="1" noTextEdit="1"/>
          </p:cNvSpPr>
          <p:nvPr>
            <p:ph type="sldImg"/>
          </p:nvPr>
        </p:nvSpPr>
        <p:spPr>
          <a:ln/>
        </p:spPr>
      </p:sp>
      <p:sp>
        <p:nvSpPr>
          <p:cNvPr id="656387"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2603120111"/>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96FCDBC-F04B-4312-A642-752A7C6BB3E0}" type="slidenum">
              <a:rPr lang="es-ES" altLang="es-PE"/>
              <a:pPr/>
              <a:t>74</a:t>
            </a:fld>
            <a:endParaRPr lang="es-ES" altLang="es-PE"/>
          </a:p>
        </p:txBody>
      </p:sp>
      <p:sp>
        <p:nvSpPr>
          <p:cNvPr id="658434" name="Rectangle 2"/>
          <p:cNvSpPr>
            <a:spLocks noRot="1" noChangeArrowheads="1" noTextEdit="1"/>
          </p:cNvSpPr>
          <p:nvPr>
            <p:ph type="sldImg"/>
          </p:nvPr>
        </p:nvSpPr>
        <p:spPr>
          <a:ln/>
        </p:spPr>
      </p:sp>
      <p:sp>
        <p:nvSpPr>
          <p:cNvPr id="658435"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3747828955"/>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E60E757-FFD6-4AE6-85B5-BFD56D523315}" type="slidenum">
              <a:rPr lang="es-ES" altLang="es-PE"/>
              <a:pPr/>
              <a:t>75</a:t>
            </a:fld>
            <a:endParaRPr lang="es-ES" altLang="es-PE"/>
          </a:p>
        </p:txBody>
      </p:sp>
      <p:sp>
        <p:nvSpPr>
          <p:cNvPr id="660482" name="Rectangle 2"/>
          <p:cNvSpPr>
            <a:spLocks noRot="1" noChangeArrowheads="1" noTextEdit="1"/>
          </p:cNvSpPr>
          <p:nvPr>
            <p:ph type="sldImg"/>
          </p:nvPr>
        </p:nvSpPr>
        <p:spPr>
          <a:ln/>
        </p:spPr>
      </p:sp>
      <p:sp>
        <p:nvSpPr>
          <p:cNvPr id="660483"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2719401188"/>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1368889-CEEB-43C4-9CCB-90C9A45A62C8}" type="slidenum">
              <a:rPr lang="es-ES" altLang="es-PE"/>
              <a:pPr/>
              <a:t>76</a:t>
            </a:fld>
            <a:endParaRPr lang="es-ES" altLang="es-PE"/>
          </a:p>
        </p:txBody>
      </p:sp>
      <p:sp>
        <p:nvSpPr>
          <p:cNvPr id="662530" name="Rectangle 2"/>
          <p:cNvSpPr>
            <a:spLocks noRot="1" noChangeArrowheads="1" noTextEdit="1"/>
          </p:cNvSpPr>
          <p:nvPr>
            <p:ph type="sldImg"/>
          </p:nvPr>
        </p:nvSpPr>
        <p:spPr>
          <a:ln/>
        </p:spPr>
      </p:sp>
      <p:sp>
        <p:nvSpPr>
          <p:cNvPr id="662531"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1029604420"/>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1A72672-E891-484D-987B-EC81100D1579}" type="slidenum">
              <a:rPr lang="es-ES" altLang="es-PE"/>
              <a:pPr/>
              <a:t>77</a:t>
            </a:fld>
            <a:endParaRPr lang="es-ES" altLang="es-PE"/>
          </a:p>
        </p:txBody>
      </p:sp>
      <p:sp>
        <p:nvSpPr>
          <p:cNvPr id="664578" name="Rectangle 2"/>
          <p:cNvSpPr>
            <a:spLocks noRot="1" noChangeArrowheads="1" noTextEdit="1"/>
          </p:cNvSpPr>
          <p:nvPr>
            <p:ph type="sldImg"/>
          </p:nvPr>
        </p:nvSpPr>
        <p:spPr>
          <a:ln/>
        </p:spPr>
      </p:sp>
      <p:sp>
        <p:nvSpPr>
          <p:cNvPr id="664579"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1665759744"/>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1467085-B555-44D5-876B-ADB704A96C43}" type="slidenum">
              <a:rPr lang="es-ES" altLang="es-PE"/>
              <a:pPr/>
              <a:t>78</a:t>
            </a:fld>
            <a:endParaRPr lang="es-ES" altLang="es-PE"/>
          </a:p>
        </p:txBody>
      </p:sp>
      <p:sp>
        <p:nvSpPr>
          <p:cNvPr id="666626" name="Rectangle 2"/>
          <p:cNvSpPr>
            <a:spLocks noRot="1" noChangeArrowheads="1" noTextEdit="1"/>
          </p:cNvSpPr>
          <p:nvPr>
            <p:ph type="sldImg"/>
          </p:nvPr>
        </p:nvSpPr>
        <p:spPr>
          <a:ln/>
        </p:spPr>
      </p:sp>
      <p:sp>
        <p:nvSpPr>
          <p:cNvPr id="666627"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187976636"/>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5B86D8D-A7B7-45E3-864F-05A6EE43E4FE}" type="slidenum">
              <a:rPr lang="es-ES" altLang="es-PE"/>
              <a:pPr/>
              <a:t>79</a:t>
            </a:fld>
            <a:endParaRPr lang="es-ES" altLang="es-PE"/>
          </a:p>
        </p:txBody>
      </p:sp>
      <p:sp>
        <p:nvSpPr>
          <p:cNvPr id="668674" name="Rectangle 2"/>
          <p:cNvSpPr>
            <a:spLocks noRot="1" noChangeArrowheads="1" noTextEdit="1"/>
          </p:cNvSpPr>
          <p:nvPr>
            <p:ph type="sldImg"/>
          </p:nvPr>
        </p:nvSpPr>
        <p:spPr>
          <a:ln/>
        </p:spPr>
      </p:sp>
      <p:sp>
        <p:nvSpPr>
          <p:cNvPr id="668675"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1996452851"/>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17BA1C9-33FD-43D9-9AD5-8AC6F115DF36}" type="slidenum">
              <a:rPr lang="es-ES" altLang="es-PE"/>
              <a:pPr/>
              <a:t>80</a:t>
            </a:fld>
            <a:endParaRPr lang="es-ES" altLang="es-PE"/>
          </a:p>
        </p:txBody>
      </p:sp>
      <p:sp>
        <p:nvSpPr>
          <p:cNvPr id="701442" name="Rectangle 2"/>
          <p:cNvSpPr>
            <a:spLocks noRot="1" noChangeArrowheads="1" noTextEdit="1"/>
          </p:cNvSpPr>
          <p:nvPr>
            <p:ph type="sldImg"/>
          </p:nvPr>
        </p:nvSpPr>
        <p:spPr>
          <a:ln/>
        </p:spPr>
      </p:sp>
      <p:sp>
        <p:nvSpPr>
          <p:cNvPr id="701443"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3586162755"/>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A8BAC3D-5B20-4062-8311-793F96408358}" type="slidenum">
              <a:rPr lang="es-ES" altLang="es-PE"/>
              <a:pPr/>
              <a:t>81</a:t>
            </a:fld>
            <a:endParaRPr lang="es-ES" altLang="es-PE"/>
          </a:p>
        </p:txBody>
      </p:sp>
      <p:sp>
        <p:nvSpPr>
          <p:cNvPr id="683010" name="Rectangle 2"/>
          <p:cNvSpPr>
            <a:spLocks noRot="1" noChangeArrowheads="1" noTextEdit="1"/>
          </p:cNvSpPr>
          <p:nvPr>
            <p:ph type="sldImg"/>
          </p:nvPr>
        </p:nvSpPr>
        <p:spPr>
          <a:ln/>
        </p:spPr>
      </p:sp>
      <p:sp>
        <p:nvSpPr>
          <p:cNvPr id="683011"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3562470797"/>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13600BB-2F1F-4D28-B1B4-A8BEAEE4AC07}" type="slidenum">
              <a:rPr lang="es-ES" altLang="es-PE"/>
              <a:pPr/>
              <a:t>82</a:t>
            </a:fld>
            <a:endParaRPr lang="es-ES" altLang="es-PE"/>
          </a:p>
        </p:txBody>
      </p:sp>
      <p:sp>
        <p:nvSpPr>
          <p:cNvPr id="691202" name="Rectangle 2"/>
          <p:cNvSpPr>
            <a:spLocks noRot="1" noChangeArrowheads="1" noTextEdit="1"/>
          </p:cNvSpPr>
          <p:nvPr>
            <p:ph type="sldImg"/>
          </p:nvPr>
        </p:nvSpPr>
        <p:spPr>
          <a:ln/>
        </p:spPr>
      </p:sp>
      <p:sp>
        <p:nvSpPr>
          <p:cNvPr id="691203"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573796104"/>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2B0AF7-C067-4AD7-A1EC-EC4112312DC5}" type="slidenum">
              <a:rPr lang="es-ES" altLang="es-PE"/>
              <a:pPr/>
              <a:t>83</a:t>
            </a:fld>
            <a:endParaRPr lang="es-ES" altLang="es-PE"/>
          </a:p>
        </p:txBody>
      </p:sp>
      <p:sp>
        <p:nvSpPr>
          <p:cNvPr id="672770" name="Rectangle 2"/>
          <p:cNvSpPr>
            <a:spLocks noRot="1" noChangeArrowheads="1" noTextEdit="1"/>
          </p:cNvSpPr>
          <p:nvPr>
            <p:ph type="sldImg"/>
          </p:nvPr>
        </p:nvSpPr>
        <p:spPr>
          <a:ln/>
        </p:spPr>
      </p:sp>
      <p:sp>
        <p:nvSpPr>
          <p:cNvPr id="672771"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2762255248"/>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06E59C0-9B65-4114-B7E7-199E6AA751F0}" type="slidenum">
              <a:rPr lang="es-ES" altLang="es-PE"/>
              <a:pPr/>
              <a:t>84</a:t>
            </a:fld>
            <a:endParaRPr lang="es-ES" altLang="es-PE"/>
          </a:p>
        </p:txBody>
      </p:sp>
      <p:sp>
        <p:nvSpPr>
          <p:cNvPr id="689154" name="Rectangle 2"/>
          <p:cNvSpPr>
            <a:spLocks noRot="1" noChangeArrowheads="1" noTextEdit="1"/>
          </p:cNvSpPr>
          <p:nvPr>
            <p:ph type="sldImg"/>
          </p:nvPr>
        </p:nvSpPr>
        <p:spPr>
          <a:ln/>
        </p:spPr>
      </p:sp>
      <p:sp>
        <p:nvSpPr>
          <p:cNvPr id="689155"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1100834498"/>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2AEAC3D-526B-4251-9D81-6A393E69EE09}" type="slidenum">
              <a:rPr lang="es-ES" altLang="es-PE"/>
              <a:pPr/>
              <a:t>85</a:t>
            </a:fld>
            <a:endParaRPr lang="es-ES" altLang="es-PE"/>
          </a:p>
        </p:txBody>
      </p:sp>
      <p:sp>
        <p:nvSpPr>
          <p:cNvPr id="695298" name="Rectangle 2"/>
          <p:cNvSpPr>
            <a:spLocks noRot="1" noChangeArrowheads="1" noTextEdit="1"/>
          </p:cNvSpPr>
          <p:nvPr>
            <p:ph type="sldImg"/>
          </p:nvPr>
        </p:nvSpPr>
        <p:spPr>
          <a:ln/>
        </p:spPr>
      </p:sp>
      <p:sp>
        <p:nvSpPr>
          <p:cNvPr id="695299"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3047846461"/>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D1C430A-81EE-4888-8789-418696B41057}" type="slidenum">
              <a:rPr lang="es-ES" altLang="es-PE"/>
              <a:pPr/>
              <a:t>86</a:t>
            </a:fld>
            <a:endParaRPr lang="es-ES" altLang="es-PE"/>
          </a:p>
        </p:txBody>
      </p:sp>
      <p:sp>
        <p:nvSpPr>
          <p:cNvPr id="697346" name="Rectangle 2"/>
          <p:cNvSpPr>
            <a:spLocks noRot="1" noChangeArrowheads="1" noTextEdit="1"/>
          </p:cNvSpPr>
          <p:nvPr>
            <p:ph type="sldImg"/>
          </p:nvPr>
        </p:nvSpPr>
        <p:spPr>
          <a:ln/>
        </p:spPr>
      </p:sp>
      <p:sp>
        <p:nvSpPr>
          <p:cNvPr id="697347" name="Rectangle 3"/>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1174330702"/>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162EE10-B0DF-4515-BBCD-CD2957E2B394}" type="slidenum">
              <a:rPr lang="es-ES" altLang="es-PE"/>
              <a:pPr/>
              <a:t>87</a:t>
            </a:fld>
            <a:endParaRPr lang="es-ES" altLang="es-PE"/>
          </a:p>
        </p:txBody>
      </p:sp>
      <p:sp>
        <p:nvSpPr>
          <p:cNvPr id="703490" name="Rectangle 2050"/>
          <p:cNvSpPr>
            <a:spLocks noRot="1" noChangeArrowheads="1" noTextEdit="1"/>
          </p:cNvSpPr>
          <p:nvPr>
            <p:ph type="sldImg"/>
          </p:nvPr>
        </p:nvSpPr>
        <p:spPr>
          <a:ln/>
        </p:spPr>
      </p:sp>
      <p:sp>
        <p:nvSpPr>
          <p:cNvPr id="703491" name="Rectangle 2051"/>
          <p:cNvSpPr>
            <a:spLocks noGrp="1" noChangeArrowheads="1"/>
          </p:cNvSpPr>
          <p:nvPr>
            <p:ph type="body" idx="1"/>
          </p:nvPr>
        </p:nvSpPr>
        <p:spPr/>
        <p:txBody>
          <a:bodyPr/>
          <a:lstStyle/>
          <a:p>
            <a:endParaRPr lang="es-AR" altLang="es-PE"/>
          </a:p>
        </p:txBody>
      </p:sp>
    </p:spTree>
    <p:extLst>
      <p:ext uri="{BB962C8B-B14F-4D97-AF65-F5344CB8AC3E}">
        <p14:creationId xmlns:p14="http://schemas.microsoft.com/office/powerpoint/2010/main" val="25351338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lvl1pPr>
              <a:defRPr/>
            </a:lvl1pPr>
          </a:lstStyle>
          <a:p>
            <a:endParaRPr lang="es-ES" altLang="es-PE"/>
          </a:p>
        </p:txBody>
      </p:sp>
      <p:sp>
        <p:nvSpPr>
          <p:cNvPr id="5" name="Marcador de pie de página 4"/>
          <p:cNvSpPr>
            <a:spLocks noGrp="1"/>
          </p:cNvSpPr>
          <p:nvPr>
            <p:ph type="ftr" sz="quarter" idx="11"/>
          </p:nvPr>
        </p:nvSpPr>
        <p:spPr/>
        <p:txBody>
          <a:bodyPr/>
          <a:lstStyle>
            <a:lvl1pPr>
              <a:defRPr/>
            </a:lvl1pPr>
          </a:lstStyle>
          <a:p>
            <a:endParaRPr lang="es-ES" altLang="es-PE"/>
          </a:p>
        </p:txBody>
      </p:sp>
      <p:sp>
        <p:nvSpPr>
          <p:cNvPr id="6" name="Marcador de número de diapositiva 5"/>
          <p:cNvSpPr>
            <a:spLocks noGrp="1"/>
          </p:cNvSpPr>
          <p:nvPr>
            <p:ph type="sldNum" sz="quarter" idx="12"/>
          </p:nvPr>
        </p:nvSpPr>
        <p:spPr/>
        <p:txBody>
          <a:bodyPr/>
          <a:lstStyle>
            <a:lvl1pPr>
              <a:defRPr/>
            </a:lvl1pPr>
          </a:lstStyle>
          <a:p>
            <a:fld id="{39ACFE3B-3EEE-4B9D-A1D6-8160C8AB4501}" type="slidenum">
              <a:rPr lang="es-ES" altLang="es-PE"/>
              <a:pPr/>
              <a:t>‹Nº›</a:t>
            </a:fld>
            <a:endParaRPr lang="es-ES" altLang="es-PE"/>
          </a:p>
        </p:txBody>
      </p:sp>
    </p:spTree>
    <p:extLst>
      <p:ext uri="{BB962C8B-B14F-4D97-AF65-F5344CB8AC3E}">
        <p14:creationId xmlns:p14="http://schemas.microsoft.com/office/powerpoint/2010/main" val="33365515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lvl1pPr>
              <a:defRPr/>
            </a:lvl1pPr>
          </a:lstStyle>
          <a:p>
            <a:endParaRPr lang="es-ES" altLang="es-PE"/>
          </a:p>
        </p:txBody>
      </p:sp>
      <p:sp>
        <p:nvSpPr>
          <p:cNvPr id="5" name="Marcador de pie de página 4"/>
          <p:cNvSpPr>
            <a:spLocks noGrp="1"/>
          </p:cNvSpPr>
          <p:nvPr>
            <p:ph type="ftr" sz="quarter" idx="11"/>
          </p:nvPr>
        </p:nvSpPr>
        <p:spPr/>
        <p:txBody>
          <a:bodyPr/>
          <a:lstStyle>
            <a:lvl1pPr>
              <a:defRPr/>
            </a:lvl1pPr>
          </a:lstStyle>
          <a:p>
            <a:endParaRPr lang="es-ES" altLang="es-PE"/>
          </a:p>
        </p:txBody>
      </p:sp>
      <p:sp>
        <p:nvSpPr>
          <p:cNvPr id="6" name="Marcador de número de diapositiva 5"/>
          <p:cNvSpPr>
            <a:spLocks noGrp="1"/>
          </p:cNvSpPr>
          <p:nvPr>
            <p:ph type="sldNum" sz="quarter" idx="12"/>
          </p:nvPr>
        </p:nvSpPr>
        <p:spPr/>
        <p:txBody>
          <a:bodyPr/>
          <a:lstStyle>
            <a:lvl1pPr>
              <a:defRPr/>
            </a:lvl1pPr>
          </a:lstStyle>
          <a:p>
            <a:fld id="{1273FF2D-D9C1-4587-B927-D79F23C3BE39}" type="slidenum">
              <a:rPr lang="es-ES" altLang="es-PE"/>
              <a:pPr/>
              <a:t>‹Nº›</a:t>
            </a:fld>
            <a:endParaRPr lang="es-ES" altLang="es-PE"/>
          </a:p>
        </p:txBody>
      </p:sp>
    </p:spTree>
    <p:extLst>
      <p:ext uri="{BB962C8B-B14F-4D97-AF65-F5344CB8AC3E}">
        <p14:creationId xmlns:p14="http://schemas.microsoft.com/office/powerpoint/2010/main" val="2218312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8"/>
            <a:ext cx="7886700" cy="2852737"/>
          </a:xfrm>
        </p:spPr>
        <p:txBody>
          <a:bodyPr anchor="b"/>
          <a:lstStyle>
            <a:lvl1pPr>
              <a:defRPr sz="6000"/>
            </a:lvl1p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lvl1pPr>
              <a:defRPr/>
            </a:lvl1pPr>
          </a:lstStyle>
          <a:p>
            <a:endParaRPr lang="es-ES" altLang="es-PE"/>
          </a:p>
        </p:txBody>
      </p:sp>
      <p:sp>
        <p:nvSpPr>
          <p:cNvPr id="5" name="Marcador de pie de página 4"/>
          <p:cNvSpPr>
            <a:spLocks noGrp="1"/>
          </p:cNvSpPr>
          <p:nvPr>
            <p:ph type="ftr" sz="quarter" idx="11"/>
          </p:nvPr>
        </p:nvSpPr>
        <p:spPr/>
        <p:txBody>
          <a:bodyPr/>
          <a:lstStyle>
            <a:lvl1pPr>
              <a:defRPr/>
            </a:lvl1pPr>
          </a:lstStyle>
          <a:p>
            <a:endParaRPr lang="es-ES" altLang="es-PE"/>
          </a:p>
        </p:txBody>
      </p:sp>
      <p:sp>
        <p:nvSpPr>
          <p:cNvPr id="6" name="Marcador de número de diapositiva 5"/>
          <p:cNvSpPr>
            <a:spLocks noGrp="1"/>
          </p:cNvSpPr>
          <p:nvPr>
            <p:ph type="sldNum" sz="quarter" idx="12"/>
          </p:nvPr>
        </p:nvSpPr>
        <p:spPr/>
        <p:txBody>
          <a:bodyPr/>
          <a:lstStyle>
            <a:lvl1pPr>
              <a:defRPr/>
            </a:lvl1pPr>
          </a:lstStyle>
          <a:p>
            <a:fld id="{D8A4292A-212B-444C-BBAF-6600093219A9}" type="slidenum">
              <a:rPr lang="es-ES" altLang="es-PE"/>
              <a:pPr/>
              <a:t>‹Nº›</a:t>
            </a:fld>
            <a:endParaRPr lang="es-ES" altLang="es-PE"/>
          </a:p>
        </p:txBody>
      </p:sp>
    </p:spTree>
    <p:extLst>
      <p:ext uri="{BB962C8B-B14F-4D97-AF65-F5344CB8AC3E}">
        <p14:creationId xmlns:p14="http://schemas.microsoft.com/office/powerpoint/2010/main" val="175207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sz="half" idx="1"/>
          </p:nvPr>
        </p:nvSpPr>
        <p:spPr>
          <a:xfrm>
            <a:off x="457200" y="1600200"/>
            <a:ext cx="4038600" cy="452596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contenido 3"/>
          <p:cNvSpPr>
            <a:spLocks noGrp="1"/>
          </p:cNvSpPr>
          <p:nvPr>
            <p:ph sz="half" idx="2"/>
          </p:nvPr>
        </p:nvSpPr>
        <p:spPr>
          <a:xfrm>
            <a:off x="4648200" y="1600200"/>
            <a:ext cx="4038600" cy="452596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fecha 4"/>
          <p:cNvSpPr>
            <a:spLocks noGrp="1"/>
          </p:cNvSpPr>
          <p:nvPr>
            <p:ph type="dt" sz="half" idx="10"/>
          </p:nvPr>
        </p:nvSpPr>
        <p:spPr/>
        <p:txBody>
          <a:bodyPr/>
          <a:lstStyle>
            <a:lvl1pPr>
              <a:defRPr/>
            </a:lvl1pPr>
          </a:lstStyle>
          <a:p>
            <a:endParaRPr lang="es-ES" altLang="es-PE"/>
          </a:p>
        </p:txBody>
      </p:sp>
      <p:sp>
        <p:nvSpPr>
          <p:cNvPr id="6" name="Marcador de pie de página 5"/>
          <p:cNvSpPr>
            <a:spLocks noGrp="1"/>
          </p:cNvSpPr>
          <p:nvPr>
            <p:ph type="ftr" sz="quarter" idx="11"/>
          </p:nvPr>
        </p:nvSpPr>
        <p:spPr/>
        <p:txBody>
          <a:bodyPr/>
          <a:lstStyle>
            <a:lvl1pPr>
              <a:defRPr/>
            </a:lvl1pPr>
          </a:lstStyle>
          <a:p>
            <a:endParaRPr lang="es-ES" altLang="es-PE"/>
          </a:p>
        </p:txBody>
      </p:sp>
      <p:sp>
        <p:nvSpPr>
          <p:cNvPr id="7" name="Marcador de número de diapositiva 6"/>
          <p:cNvSpPr>
            <a:spLocks noGrp="1"/>
          </p:cNvSpPr>
          <p:nvPr>
            <p:ph type="sldNum" sz="quarter" idx="12"/>
          </p:nvPr>
        </p:nvSpPr>
        <p:spPr/>
        <p:txBody>
          <a:bodyPr/>
          <a:lstStyle>
            <a:lvl1pPr>
              <a:defRPr/>
            </a:lvl1pPr>
          </a:lstStyle>
          <a:p>
            <a:fld id="{325A7684-61A2-415A-A096-2156167FA519}" type="slidenum">
              <a:rPr lang="es-ES" altLang="es-PE"/>
              <a:pPr/>
              <a:t>‹Nº›</a:t>
            </a:fld>
            <a:endParaRPr lang="es-ES" altLang="es-PE"/>
          </a:p>
        </p:txBody>
      </p:sp>
    </p:spTree>
    <p:extLst>
      <p:ext uri="{BB962C8B-B14F-4D97-AF65-F5344CB8AC3E}">
        <p14:creationId xmlns:p14="http://schemas.microsoft.com/office/powerpoint/2010/main" val="16200812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30238" y="365125"/>
            <a:ext cx="7886700" cy="1325563"/>
          </a:xfrm>
        </p:spPr>
        <p:txBody>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630238" y="2505075"/>
            <a:ext cx="386873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texto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4629150" y="2505075"/>
            <a:ext cx="38877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Marcador de fecha 6"/>
          <p:cNvSpPr>
            <a:spLocks noGrp="1"/>
          </p:cNvSpPr>
          <p:nvPr>
            <p:ph type="dt" sz="half" idx="10"/>
          </p:nvPr>
        </p:nvSpPr>
        <p:spPr/>
        <p:txBody>
          <a:bodyPr/>
          <a:lstStyle>
            <a:lvl1pPr>
              <a:defRPr/>
            </a:lvl1pPr>
          </a:lstStyle>
          <a:p>
            <a:endParaRPr lang="es-ES" altLang="es-PE"/>
          </a:p>
        </p:txBody>
      </p:sp>
      <p:sp>
        <p:nvSpPr>
          <p:cNvPr id="8" name="Marcador de pie de página 7"/>
          <p:cNvSpPr>
            <a:spLocks noGrp="1"/>
          </p:cNvSpPr>
          <p:nvPr>
            <p:ph type="ftr" sz="quarter" idx="11"/>
          </p:nvPr>
        </p:nvSpPr>
        <p:spPr/>
        <p:txBody>
          <a:bodyPr/>
          <a:lstStyle>
            <a:lvl1pPr>
              <a:defRPr/>
            </a:lvl1pPr>
          </a:lstStyle>
          <a:p>
            <a:endParaRPr lang="es-ES" altLang="es-PE"/>
          </a:p>
        </p:txBody>
      </p:sp>
      <p:sp>
        <p:nvSpPr>
          <p:cNvPr id="9" name="Marcador de número de diapositiva 8"/>
          <p:cNvSpPr>
            <a:spLocks noGrp="1"/>
          </p:cNvSpPr>
          <p:nvPr>
            <p:ph type="sldNum" sz="quarter" idx="12"/>
          </p:nvPr>
        </p:nvSpPr>
        <p:spPr/>
        <p:txBody>
          <a:bodyPr/>
          <a:lstStyle>
            <a:lvl1pPr>
              <a:defRPr/>
            </a:lvl1pPr>
          </a:lstStyle>
          <a:p>
            <a:fld id="{D51991FA-721B-4A24-8DF1-75550C6D36AD}" type="slidenum">
              <a:rPr lang="es-ES" altLang="es-PE"/>
              <a:pPr/>
              <a:t>‹Nº›</a:t>
            </a:fld>
            <a:endParaRPr lang="es-ES" altLang="es-PE"/>
          </a:p>
        </p:txBody>
      </p:sp>
    </p:spTree>
    <p:extLst>
      <p:ext uri="{BB962C8B-B14F-4D97-AF65-F5344CB8AC3E}">
        <p14:creationId xmlns:p14="http://schemas.microsoft.com/office/powerpoint/2010/main" val="33779427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fecha 2"/>
          <p:cNvSpPr>
            <a:spLocks noGrp="1"/>
          </p:cNvSpPr>
          <p:nvPr>
            <p:ph type="dt" sz="half" idx="10"/>
          </p:nvPr>
        </p:nvSpPr>
        <p:spPr/>
        <p:txBody>
          <a:bodyPr/>
          <a:lstStyle>
            <a:lvl1pPr>
              <a:defRPr/>
            </a:lvl1pPr>
          </a:lstStyle>
          <a:p>
            <a:endParaRPr lang="es-ES" altLang="es-PE"/>
          </a:p>
        </p:txBody>
      </p:sp>
      <p:sp>
        <p:nvSpPr>
          <p:cNvPr id="4" name="Marcador de pie de página 3"/>
          <p:cNvSpPr>
            <a:spLocks noGrp="1"/>
          </p:cNvSpPr>
          <p:nvPr>
            <p:ph type="ftr" sz="quarter" idx="11"/>
          </p:nvPr>
        </p:nvSpPr>
        <p:spPr/>
        <p:txBody>
          <a:bodyPr/>
          <a:lstStyle>
            <a:lvl1pPr>
              <a:defRPr/>
            </a:lvl1pPr>
          </a:lstStyle>
          <a:p>
            <a:endParaRPr lang="es-ES" altLang="es-PE"/>
          </a:p>
        </p:txBody>
      </p:sp>
      <p:sp>
        <p:nvSpPr>
          <p:cNvPr id="5" name="Marcador de número de diapositiva 4"/>
          <p:cNvSpPr>
            <a:spLocks noGrp="1"/>
          </p:cNvSpPr>
          <p:nvPr>
            <p:ph type="sldNum" sz="quarter" idx="12"/>
          </p:nvPr>
        </p:nvSpPr>
        <p:spPr/>
        <p:txBody>
          <a:bodyPr/>
          <a:lstStyle>
            <a:lvl1pPr>
              <a:defRPr/>
            </a:lvl1pPr>
          </a:lstStyle>
          <a:p>
            <a:fld id="{7AC44F41-DE26-4E9A-8E64-33DC9979BBD5}" type="slidenum">
              <a:rPr lang="es-ES" altLang="es-PE"/>
              <a:pPr/>
              <a:t>‹Nº›</a:t>
            </a:fld>
            <a:endParaRPr lang="es-ES" altLang="es-PE"/>
          </a:p>
        </p:txBody>
      </p:sp>
    </p:spTree>
    <p:extLst>
      <p:ext uri="{BB962C8B-B14F-4D97-AF65-F5344CB8AC3E}">
        <p14:creationId xmlns:p14="http://schemas.microsoft.com/office/powerpoint/2010/main" val="20371357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lvl1pPr>
              <a:defRPr/>
            </a:lvl1pPr>
          </a:lstStyle>
          <a:p>
            <a:endParaRPr lang="es-ES" altLang="es-PE"/>
          </a:p>
        </p:txBody>
      </p:sp>
      <p:sp>
        <p:nvSpPr>
          <p:cNvPr id="3" name="Marcador de pie de página 2"/>
          <p:cNvSpPr>
            <a:spLocks noGrp="1"/>
          </p:cNvSpPr>
          <p:nvPr>
            <p:ph type="ftr" sz="quarter" idx="11"/>
          </p:nvPr>
        </p:nvSpPr>
        <p:spPr/>
        <p:txBody>
          <a:bodyPr/>
          <a:lstStyle>
            <a:lvl1pPr>
              <a:defRPr/>
            </a:lvl1pPr>
          </a:lstStyle>
          <a:p>
            <a:endParaRPr lang="es-ES" altLang="es-PE"/>
          </a:p>
        </p:txBody>
      </p:sp>
      <p:sp>
        <p:nvSpPr>
          <p:cNvPr id="4" name="Marcador de número de diapositiva 3"/>
          <p:cNvSpPr>
            <a:spLocks noGrp="1"/>
          </p:cNvSpPr>
          <p:nvPr>
            <p:ph type="sldNum" sz="quarter" idx="12"/>
          </p:nvPr>
        </p:nvSpPr>
        <p:spPr/>
        <p:txBody>
          <a:bodyPr/>
          <a:lstStyle>
            <a:lvl1pPr>
              <a:defRPr/>
            </a:lvl1pPr>
          </a:lstStyle>
          <a:p>
            <a:fld id="{A5DC3236-8709-47EA-AA49-80420EF6AF5A}" type="slidenum">
              <a:rPr lang="es-ES" altLang="es-PE"/>
              <a:pPr/>
              <a:t>‹Nº›</a:t>
            </a:fld>
            <a:endParaRPr lang="es-ES" altLang="es-PE"/>
          </a:p>
        </p:txBody>
      </p:sp>
    </p:spTree>
    <p:extLst>
      <p:ext uri="{BB962C8B-B14F-4D97-AF65-F5344CB8AC3E}">
        <p14:creationId xmlns:p14="http://schemas.microsoft.com/office/powerpoint/2010/main" val="34766217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smtClean="0"/>
              <a:t>Haga clic para modificar el estilo de título del patrón</a:t>
            </a:r>
            <a:endParaRPr lang="es-PE"/>
          </a:p>
        </p:txBody>
      </p:sp>
      <p:sp>
        <p:nvSpPr>
          <p:cNvPr id="3" name="Marcador de contenido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lvl1pPr>
              <a:defRPr/>
            </a:lvl1pPr>
          </a:lstStyle>
          <a:p>
            <a:endParaRPr lang="es-ES" altLang="es-PE"/>
          </a:p>
        </p:txBody>
      </p:sp>
      <p:sp>
        <p:nvSpPr>
          <p:cNvPr id="6" name="Marcador de pie de página 5"/>
          <p:cNvSpPr>
            <a:spLocks noGrp="1"/>
          </p:cNvSpPr>
          <p:nvPr>
            <p:ph type="ftr" sz="quarter" idx="11"/>
          </p:nvPr>
        </p:nvSpPr>
        <p:spPr/>
        <p:txBody>
          <a:bodyPr/>
          <a:lstStyle>
            <a:lvl1pPr>
              <a:defRPr/>
            </a:lvl1pPr>
          </a:lstStyle>
          <a:p>
            <a:endParaRPr lang="es-ES" altLang="es-PE"/>
          </a:p>
        </p:txBody>
      </p:sp>
      <p:sp>
        <p:nvSpPr>
          <p:cNvPr id="7" name="Marcador de número de diapositiva 6"/>
          <p:cNvSpPr>
            <a:spLocks noGrp="1"/>
          </p:cNvSpPr>
          <p:nvPr>
            <p:ph type="sldNum" sz="quarter" idx="12"/>
          </p:nvPr>
        </p:nvSpPr>
        <p:spPr/>
        <p:txBody>
          <a:bodyPr/>
          <a:lstStyle>
            <a:lvl1pPr>
              <a:defRPr/>
            </a:lvl1pPr>
          </a:lstStyle>
          <a:p>
            <a:fld id="{2F167E4F-BCE0-43CC-8F54-05F471DAC0BB}" type="slidenum">
              <a:rPr lang="es-ES" altLang="es-PE"/>
              <a:pPr/>
              <a:t>‹Nº›</a:t>
            </a:fld>
            <a:endParaRPr lang="es-ES" altLang="es-PE"/>
          </a:p>
        </p:txBody>
      </p:sp>
    </p:spTree>
    <p:extLst>
      <p:ext uri="{BB962C8B-B14F-4D97-AF65-F5344CB8AC3E}">
        <p14:creationId xmlns:p14="http://schemas.microsoft.com/office/powerpoint/2010/main" val="3053652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smtClean="0"/>
              <a:t>Haga clic para modificar el estilo de título del patrón</a:t>
            </a:r>
            <a:endParaRPr lang="es-PE"/>
          </a:p>
        </p:txBody>
      </p:sp>
      <p:sp>
        <p:nvSpPr>
          <p:cNvPr id="3" name="Marcador de posición de imagen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lvl1pPr>
              <a:defRPr/>
            </a:lvl1pPr>
          </a:lstStyle>
          <a:p>
            <a:endParaRPr lang="es-ES" altLang="es-PE"/>
          </a:p>
        </p:txBody>
      </p:sp>
      <p:sp>
        <p:nvSpPr>
          <p:cNvPr id="6" name="Marcador de pie de página 5"/>
          <p:cNvSpPr>
            <a:spLocks noGrp="1"/>
          </p:cNvSpPr>
          <p:nvPr>
            <p:ph type="ftr" sz="quarter" idx="11"/>
          </p:nvPr>
        </p:nvSpPr>
        <p:spPr/>
        <p:txBody>
          <a:bodyPr/>
          <a:lstStyle>
            <a:lvl1pPr>
              <a:defRPr/>
            </a:lvl1pPr>
          </a:lstStyle>
          <a:p>
            <a:endParaRPr lang="es-ES" altLang="es-PE"/>
          </a:p>
        </p:txBody>
      </p:sp>
      <p:sp>
        <p:nvSpPr>
          <p:cNvPr id="7" name="Marcador de número de diapositiva 6"/>
          <p:cNvSpPr>
            <a:spLocks noGrp="1"/>
          </p:cNvSpPr>
          <p:nvPr>
            <p:ph type="sldNum" sz="quarter" idx="12"/>
          </p:nvPr>
        </p:nvSpPr>
        <p:spPr/>
        <p:txBody>
          <a:bodyPr/>
          <a:lstStyle>
            <a:lvl1pPr>
              <a:defRPr/>
            </a:lvl1pPr>
          </a:lstStyle>
          <a:p>
            <a:fld id="{C525E94E-69D2-40E8-BE39-689B9507C443}" type="slidenum">
              <a:rPr lang="es-ES" altLang="es-PE"/>
              <a:pPr/>
              <a:t>‹Nº›</a:t>
            </a:fld>
            <a:endParaRPr lang="es-ES" altLang="es-PE"/>
          </a:p>
        </p:txBody>
      </p:sp>
    </p:spTree>
    <p:extLst>
      <p:ext uri="{BB962C8B-B14F-4D97-AF65-F5344CB8AC3E}">
        <p14:creationId xmlns:p14="http://schemas.microsoft.com/office/powerpoint/2010/main" val="2359036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lvl1pPr>
              <a:defRPr/>
            </a:lvl1pPr>
          </a:lstStyle>
          <a:p>
            <a:endParaRPr lang="es-ES" altLang="es-PE"/>
          </a:p>
        </p:txBody>
      </p:sp>
      <p:sp>
        <p:nvSpPr>
          <p:cNvPr id="5" name="Marcador de pie de página 4"/>
          <p:cNvSpPr>
            <a:spLocks noGrp="1"/>
          </p:cNvSpPr>
          <p:nvPr>
            <p:ph type="ftr" sz="quarter" idx="11"/>
          </p:nvPr>
        </p:nvSpPr>
        <p:spPr/>
        <p:txBody>
          <a:bodyPr/>
          <a:lstStyle>
            <a:lvl1pPr>
              <a:defRPr/>
            </a:lvl1pPr>
          </a:lstStyle>
          <a:p>
            <a:endParaRPr lang="es-ES" altLang="es-PE"/>
          </a:p>
        </p:txBody>
      </p:sp>
      <p:sp>
        <p:nvSpPr>
          <p:cNvPr id="6" name="Marcador de número de diapositiva 5"/>
          <p:cNvSpPr>
            <a:spLocks noGrp="1"/>
          </p:cNvSpPr>
          <p:nvPr>
            <p:ph type="sldNum" sz="quarter" idx="12"/>
          </p:nvPr>
        </p:nvSpPr>
        <p:spPr/>
        <p:txBody>
          <a:bodyPr/>
          <a:lstStyle>
            <a:lvl1pPr>
              <a:defRPr/>
            </a:lvl1pPr>
          </a:lstStyle>
          <a:p>
            <a:fld id="{A74ADC70-2CB8-459F-9E68-F09E3D1AFAEC}" type="slidenum">
              <a:rPr lang="es-ES" altLang="es-PE"/>
              <a:pPr/>
              <a:t>‹Nº›</a:t>
            </a:fld>
            <a:endParaRPr lang="es-ES" altLang="es-PE"/>
          </a:p>
        </p:txBody>
      </p:sp>
    </p:spTree>
    <p:extLst>
      <p:ext uri="{BB962C8B-B14F-4D97-AF65-F5344CB8AC3E}">
        <p14:creationId xmlns:p14="http://schemas.microsoft.com/office/powerpoint/2010/main" val="233850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lvl1pPr>
              <a:defRPr/>
            </a:lvl1pPr>
          </a:lstStyle>
          <a:p>
            <a:endParaRPr lang="es-ES" altLang="es-PE"/>
          </a:p>
        </p:txBody>
      </p:sp>
      <p:sp>
        <p:nvSpPr>
          <p:cNvPr id="5" name="Marcador de pie de página 4"/>
          <p:cNvSpPr>
            <a:spLocks noGrp="1"/>
          </p:cNvSpPr>
          <p:nvPr>
            <p:ph type="ftr" sz="quarter" idx="11"/>
          </p:nvPr>
        </p:nvSpPr>
        <p:spPr/>
        <p:txBody>
          <a:bodyPr/>
          <a:lstStyle>
            <a:lvl1pPr>
              <a:defRPr/>
            </a:lvl1pPr>
          </a:lstStyle>
          <a:p>
            <a:endParaRPr lang="es-ES" altLang="es-PE"/>
          </a:p>
        </p:txBody>
      </p:sp>
      <p:sp>
        <p:nvSpPr>
          <p:cNvPr id="6" name="Marcador de número de diapositiva 5"/>
          <p:cNvSpPr>
            <a:spLocks noGrp="1"/>
          </p:cNvSpPr>
          <p:nvPr>
            <p:ph type="sldNum" sz="quarter" idx="12"/>
          </p:nvPr>
        </p:nvSpPr>
        <p:spPr/>
        <p:txBody>
          <a:bodyPr/>
          <a:lstStyle>
            <a:lvl1pPr>
              <a:defRPr/>
            </a:lvl1pPr>
          </a:lstStyle>
          <a:p>
            <a:fld id="{7F55D3C8-1725-40FC-A0FC-E475D3EB04F9}" type="slidenum">
              <a:rPr lang="es-ES" altLang="es-PE"/>
              <a:pPr/>
              <a:t>‹Nº›</a:t>
            </a:fld>
            <a:endParaRPr lang="es-ES" altLang="es-PE"/>
          </a:p>
        </p:txBody>
      </p:sp>
    </p:spTree>
    <p:extLst>
      <p:ext uri="{BB962C8B-B14F-4D97-AF65-F5344CB8AC3E}">
        <p14:creationId xmlns:p14="http://schemas.microsoft.com/office/powerpoint/2010/main" val="11808015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shadeToTitle="1">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s-PE"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s-PE" smtClean="0"/>
              <a:t>Haga clic para modificar el estilo de texto del patrón</a:t>
            </a:r>
          </a:p>
          <a:p>
            <a:pPr lvl="1"/>
            <a:r>
              <a:rPr lang="es-ES" altLang="es-PE" smtClean="0"/>
              <a:t>Segundo nivel</a:t>
            </a:r>
          </a:p>
          <a:p>
            <a:pPr lvl="2"/>
            <a:r>
              <a:rPr lang="es-ES" altLang="es-PE" smtClean="0"/>
              <a:t>Tercer nivel</a:t>
            </a:r>
          </a:p>
          <a:p>
            <a:pPr lvl="3"/>
            <a:r>
              <a:rPr lang="es-ES" altLang="es-PE" smtClean="0"/>
              <a:t>Cuarto nivel</a:t>
            </a:r>
          </a:p>
          <a:p>
            <a:pPr lvl="4"/>
            <a:r>
              <a:rPr lang="es-ES" altLang="es-PE"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PE"/>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 altLang="es-PE"/>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1F40893E-6E83-4E13-8D30-4029F48FC92E}" type="slidenum">
              <a:rPr lang="es-ES" altLang="es-PE"/>
              <a:pPr/>
              <a:t>‹Nº›</a:t>
            </a:fld>
            <a:endParaRPr lang="es-ES" alt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8.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0.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1.xml"/><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4.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Marcador de número de diapositiva 3"/>
          <p:cNvSpPr>
            <a:spLocks noGrp="1"/>
          </p:cNvSpPr>
          <p:nvPr>
            <p:ph type="sldNum" sz="quarter" idx="12"/>
          </p:nvPr>
        </p:nvSpPr>
        <p:spPr/>
        <p:txBody>
          <a:bodyPr/>
          <a:lstStyle/>
          <a:p>
            <a:fld id="{771A4469-6815-4D24-B982-72CF21D2E750}" type="slidenum">
              <a:rPr lang="es-ES" altLang="es-PE"/>
              <a:pPr/>
              <a:t>1</a:t>
            </a:fld>
            <a:endParaRPr lang="es-ES" altLang="es-PE"/>
          </a:p>
        </p:txBody>
      </p:sp>
      <p:sp>
        <p:nvSpPr>
          <p:cNvPr id="49157" name="Text Box 5"/>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49158" name="Text Box 6"/>
          <p:cNvSpPr txBox="1">
            <a:spLocks noChangeArrowheads="1"/>
          </p:cNvSpPr>
          <p:nvPr/>
        </p:nvSpPr>
        <p:spPr bwMode="auto">
          <a:xfrm>
            <a:off x="1219200" y="1781175"/>
            <a:ext cx="7467600" cy="4772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Aft>
                <a:spcPct val="55000"/>
              </a:spcAft>
              <a:buFont typeface="Wingdings" panose="05000000000000000000" pitchFamily="2" charset="2"/>
              <a:buChar char="Ø"/>
            </a:pPr>
            <a:r>
              <a:rPr lang="es-ES" altLang="es-PE"/>
              <a:t> </a:t>
            </a:r>
            <a:r>
              <a:rPr lang="es-ES_tradnl" altLang="es-PE"/>
              <a:t> </a:t>
            </a:r>
            <a:r>
              <a:rPr lang="es-ES" altLang="es-PE" sz="2000"/>
              <a:t>Variedad y variabilidad de los organismos y de los complejos ecológicos de los que forman parte (OTA 1987). </a:t>
            </a:r>
          </a:p>
          <a:p>
            <a:pPr algn="just">
              <a:spcAft>
                <a:spcPct val="55000"/>
              </a:spcAft>
              <a:buFont typeface="Wingdings" panose="05000000000000000000" pitchFamily="2" charset="2"/>
              <a:buChar char="Ø"/>
            </a:pPr>
            <a:r>
              <a:rPr lang="es-ES" altLang="es-PE" sz="2000"/>
              <a:t> Propiedad de los sistemas ecológicos de ser variados, diferentes, únicos (Solbrig, 1991). </a:t>
            </a:r>
          </a:p>
          <a:p>
            <a:pPr algn="just">
              <a:spcAft>
                <a:spcPct val="25000"/>
              </a:spcAft>
              <a:buFont typeface="Wingdings" panose="05000000000000000000" pitchFamily="2" charset="2"/>
              <a:buChar char="Ø"/>
            </a:pPr>
            <a:r>
              <a:rPr lang="es-ES" altLang="es-PE" sz="2000"/>
              <a:t> Es la base de la construcción de las estructuras y de la diferenciación de funciones de los sistemas ecológicos a todos los niveles jerárquicos en los que estos se expresan (Margalef, 1995), a </a:t>
            </a:r>
            <a:r>
              <a:rPr lang="es-ES_tradnl" altLang="es-PE" sz="2000"/>
              <a:t>saber: </a:t>
            </a:r>
          </a:p>
          <a:p>
            <a:pPr algn="just">
              <a:spcAft>
                <a:spcPct val="25000"/>
              </a:spcAft>
              <a:buFont typeface="Wingdings" panose="05000000000000000000" pitchFamily="2" charset="2"/>
              <a:buChar char="Ø"/>
            </a:pPr>
            <a:r>
              <a:rPr lang="es-ES_tradnl" altLang="es-PE" sz="2000"/>
              <a:t> genético, </a:t>
            </a:r>
          </a:p>
          <a:p>
            <a:pPr algn="just">
              <a:spcAft>
                <a:spcPct val="25000"/>
              </a:spcAft>
              <a:buFont typeface="Wingdings" panose="05000000000000000000" pitchFamily="2" charset="2"/>
              <a:buChar char="Ø"/>
            </a:pPr>
            <a:r>
              <a:rPr lang="es-ES_tradnl" altLang="es-PE" sz="2000"/>
              <a:t> de los organismos, </a:t>
            </a:r>
          </a:p>
          <a:p>
            <a:pPr algn="just">
              <a:spcAft>
                <a:spcPct val="25000"/>
              </a:spcAft>
              <a:buFont typeface="Wingdings" panose="05000000000000000000" pitchFamily="2" charset="2"/>
              <a:buChar char="Ø"/>
            </a:pPr>
            <a:r>
              <a:rPr lang="es-ES_tradnl" altLang="es-PE" sz="2000"/>
              <a:t> de las poblaciones, </a:t>
            </a:r>
          </a:p>
          <a:p>
            <a:pPr algn="just">
              <a:spcAft>
                <a:spcPct val="25000"/>
              </a:spcAft>
              <a:buFont typeface="Wingdings" panose="05000000000000000000" pitchFamily="2" charset="2"/>
              <a:buChar char="Ø"/>
            </a:pPr>
            <a:r>
              <a:rPr lang="es-ES_tradnl" altLang="es-PE" sz="2000"/>
              <a:t> de los ecosistemas </a:t>
            </a:r>
          </a:p>
          <a:p>
            <a:pPr algn="just">
              <a:spcAft>
                <a:spcPct val="25000"/>
              </a:spcAft>
              <a:buFont typeface="Wingdings" panose="05000000000000000000" pitchFamily="2" charset="2"/>
              <a:buChar char="Ø"/>
            </a:pPr>
            <a:r>
              <a:rPr lang="es-ES_tradnl" altLang="es-PE" sz="2000"/>
              <a:t> y de los paisajes</a:t>
            </a:r>
            <a:r>
              <a:rPr lang="es-ES" altLang="es-PE" sz="2000"/>
              <a:t>.  </a:t>
            </a:r>
            <a:endParaRPr lang="es-ES_tradnl" altLang="es-PE" sz="2000"/>
          </a:p>
        </p:txBody>
      </p:sp>
      <p:sp>
        <p:nvSpPr>
          <p:cNvPr id="49159" name="Text Box 7"/>
          <p:cNvSpPr txBox="1">
            <a:spLocks noChangeArrowheads="1"/>
          </p:cNvSpPr>
          <p:nvPr/>
        </p:nvSpPr>
        <p:spPr bwMode="auto">
          <a:xfrm>
            <a:off x="827088" y="188913"/>
            <a:ext cx="7956550"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Diversidad Biológica</a:t>
            </a:r>
            <a:endParaRPr lang="es-ES" altLang="es-PE" sz="2800">
              <a:solidFill>
                <a:srgbClr val="FF9900"/>
              </a:solidFill>
              <a:effectLst>
                <a:outerShdw blurRad="38100" dist="38100" dir="2700000" algn="tl">
                  <a:srgbClr val="000000"/>
                </a:outerShdw>
              </a:effectLst>
            </a:endParaRPr>
          </a:p>
        </p:txBody>
      </p:sp>
      <p:sp>
        <p:nvSpPr>
          <p:cNvPr id="49170" name="Text Box 18"/>
          <p:cNvSpPr txBox="1">
            <a:spLocks noChangeArrowheads="1"/>
          </p:cNvSpPr>
          <p:nvPr/>
        </p:nvSpPr>
        <p:spPr bwMode="auto">
          <a:xfrm>
            <a:off x="1331913" y="1066800"/>
            <a:ext cx="67325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a:defRPr>
                <a:solidFill>
                  <a:schemeClr val="tx1"/>
                </a:solidFill>
                <a:latin typeface="Arial" panose="020B0604020202020204" pitchFamily="34" charset="0"/>
                <a:cs typeface="Arial" panose="020B0604020202020204" pitchFamily="34" charset="0"/>
              </a:defRPr>
            </a:lvl1pPr>
            <a:lvl2pPr>
              <a:defRPr>
                <a:solidFill>
                  <a:schemeClr val="tx1"/>
                </a:solidFill>
                <a:latin typeface="Arial" panose="020B0604020202020204" pitchFamily="34" charset="0"/>
                <a:cs typeface="Arial" panose="020B0604020202020204" pitchFamily="34" charset="0"/>
              </a:defRPr>
            </a:lvl2pPr>
            <a:lvl3pPr>
              <a:defRPr>
                <a:solidFill>
                  <a:schemeClr val="tx1"/>
                </a:solidFill>
                <a:latin typeface="Arial" panose="020B0604020202020204" pitchFamily="34" charset="0"/>
                <a:cs typeface="Arial" panose="020B0604020202020204" pitchFamily="34" charset="0"/>
              </a:defRPr>
            </a:lvl3pPr>
            <a:lvl4pPr>
              <a:defRPr>
                <a:solidFill>
                  <a:schemeClr val="tx1"/>
                </a:solidFill>
                <a:latin typeface="Arial" panose="020B0604020202020204" pitchFamily="34" charset="0"/>
                <a:cs typeface="Arial" panose="020B0604020202020204" pitchFamily="34" charset="0"/>
              </a:defRPr>
            </a:lvl4pPr>
            <a:lvl5pPr>
              <a:defRPr>
                <a:solidFill>
                  <a:schemeClr val="tx1"/>
                </a:solidFill>
                <a:latin typeface="Arial" panose="020B0604020202020204" pitchFamily="34" charset="0"/>
                <a:cs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buFont typeface="Wingdings" panose="05000000000000000000" pitchFamily="2" charset="2"/>
              <a:buNone/>
            </a:pPr>
            <a:r>
              <a:rPr lang="es-ES_tradnl" altLang="es-PE" sz="2400">
                <a:effectLst>
                  <a:outerShdw blurRad="38100" dist="38100" dir="2700000" algn="tl">
                    <a:srgbClr val="FFFFFF"/>
                  </a:outerShdw>
                </a:effectLst>
              </a:rPr>
              <a:t>¿Qué entendemos por Diversidad Biológica?</a:t>
            </a:r>
            <a:endParaRPr lang="es-ES" altLang="es-PE" sz="2400">
              <a:effectLst>
                <a:outerShdw blurRad="38100" dist="38100" dir="2700000" algn="tl">
                  <a:srgbClr val="FFFFFF"/>
                </a:outerShdw>
              </a:effectLst>
            </a:endParaRPr>
          </a:p>
        </p:txBody>
      </p:sp>
      <p:sp>
        <p:nvSpPr>
          <p:cNvPr id="49171" name="Text Box 19"/>
          <p:cNvSpPr txBox="1">
            <a:spLocks noChangeArrowheads="1"/>
          </p:cNvSpPr>
          <p:nvPr/>
        </p:nvSpPr>
        <p:spPr bwMode="auto">
          <a:xfrm>
            <a:off x="212725" y="-39688"/>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s-AR" altLang="es-PE">
              <a:effectLst>
                <a:outerShdw blurRad="38100" dist="38100" dir="2700000" algn="tl">
                  <a:srgbClr val="FFFFFF"/>
                </a:outerShdw>
              </a:effectLst>
            </a:endParaRPr>
          </a:p>
        </p:txBody>
      </p:sp>
      <p:grpSp>
        <p:nvGrpSpPr>
          <p:cNvPr id="49172" name="Group 20"/>
          <p:cNvGrpSpPr>
            <a:grpSpLocks/>
          </p:cNvGrpSpPr>
          <p:nvPr/>
        </p:nvGrpSpPr>
        <p:grpSpPr bwMode="auto">
          <a:xfrm>
            <a:off x="0" y="569913"/>
            <a:ext cx="9144000" cy="6105525"/>
            <a:chOff x="0" y="359"/>
            <a:chExt cx="5760" cy="3846"/>
          </a:xfrm>
        </p:grpSpPr>
        <p:sp>
          <p:nvSpPr>
            <p:cNvPr id="49173" name="Line 21"/>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49174" name="Picture 22"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49175" name="AutoShape 23"/>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49176" name="Line 24"/>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49177" name="Text Box 25"/>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49158">
                                            <p:txEl>
                                              <p:pRg st="1" end="1"/>
                                            </p:txEl>
                                          </p:spTgt>
                                        </p:tgtEl>
                                        <p:attrNameLst>
                                          <p:attrName>style.visibility</p:attrName>
                                        </p:attrNameLst>
                                      </p:cBhvr>
                                      <p:to>
                                        <p:strVal val="visible"/>
                                      </p:to>
                                    </p:set>
                                    <p:animEffect transition="in" filter="box(in)">
                                      <p:cBhvr>
                                        <p:cTn id="7" dur="500"/>
                                        <p:tgtEl>
                                          <p:spTgt spid="49158">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49158">
                                            <p:txEl>
                                              <p:pRg st="2" end="2"/>
                                            </p:txEl>
                                          </p:spTgt>
                                        </p:tgtEl>
                                        <p:attrNameLst>
                                          <p:attrName>style.visibility</p:attrName>
                                        </p:attrNameLst>
                                      </p:cBhvr>
                                      <p:to>
                                        <p:strVal val="visible"/>
                                      </p:to>
                                    </p:set>
                                    <p:animEffect transition="in" filter="box(in)">
                                      <p:cBhvr>
                                        <p:cTn id="12" dur="500"/>
                                        <p:tgtEl>
                                          <p:spTgt spid="49158">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49158">
                                            <p:txEl>
                                              <p:pRg st="3" end="3"/>
                                            </p:txEl>
                                          </p:spTgt>
                                        </p:tgtEl>
                                        <p:attrNameLst>
                                          <p:attrName>style.visibility</p:attrName>
                                        </p:attrNameLst>
                                      </p:cBhvr>
                                      <p:to>
                                        <p:strVal val="visible"/>
                                      </p:to>
                                    </p:set>
                                    <p:animEffect transition="in" filter="box(in)">
                                      <p:cBhvr>
                                        <p:cTn id="17" dur="500"/>
                                        <p:tgtEl>
                                          <p:spTgt spid="49158">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49158">
                                            <p:txEl>
                                              <p:pRg st="4" end="4"/>
                                            </p:txEl>
                                          </p:spTgt>
                                        </p:tgtEl>
                                        <p:attrNameLst>
                                          <p:attrName>style.visibility</p:attrName>
                                        </p:attrNameLst>
                                      </p:cBhvr>
                                      <p:to>
                                        <p:strVal val="visible"/>
                                      </p:to>
                                    </p:set>
                                    <p:animEffect transition="in" filter="box(in)">
                                      <p:cBhvr>
                                        <p:cTn id="22" dur="500"/>
                                        <p:tgtEl>
                                          <p:spTgt spid="49158">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49158">
                                            <p:txEl>
                                              <p:pRg st="5" end="5"/>
                                            </p:txEl>
                                          </p:spTgt>
                                        </p:tgtEl>
                                        <p:attrNameLst>
                                          <p:attrName>style.visibility</p:attrName>
                                        </p:attrNameLst>
                                      </p:cBhvr>
                                      <p:to>
                                        <p:strVal val="visible"/>
                                      </p:to>
                                    </p:set>
                                    <p:animEffect transition="in" filter="box(in)">
                                      <p:cBhvr>
                                        <p:cTn id="27" dur="500"/>
                                        <p:tgtEl>
                                          <p:spTgt spid="49158">
                                            <p:txEl>
                                              <p:pRg st="5" end="5"/>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16" fill="hold" nodeType="clickEffect">
                                  <p:stCondLst>
                                    <p:cond delay="0"/>
                                  </p:stCondLst>
                                  <p:childTnLst>
                                    <p:set>
                                      <p:cBhvr>
                                        <p:cTn id="31" dur="1" fill="hold">
                                          <p:stCondLst>
                                            <p:cond delay="0"/>
                                          </p:stCondLst>
                                        </p:cTn>
                                        <p:tgtEl>
                                          <p:spTgt spid="49158">
                                            <p:txEl>
                                              <p:pRg st="6" end="6"/>
                                            </p:txEl>
                                          </p:spTgt>
                                        </p:tgtEl>
                                        <p:attrNameLst>
                                          <p:attrName>style.visibility</p:attrName>
                                        </p:attrNameLst>
                                      </p:cBhvr>
                                      <p:to>
                                        <p:strVal val="visible"/>
                                      </p:to>
                                    </p:set>
                                    <p:animEffect transition="in" filter="box(in)">
                                      <p:cBhvr>
                                        <p:cTn id="32" dur="500"/>
                                        <p:tgtEl>
                                          <p:spTgt spid="49158">
                                            <p:txEl>
                                              <p:pRg st="6" end="6"/>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4" presetClass="entr" presetSubtype="16" fill="hold" nodeType="clickEffect">
                                  <p:stCondLst>
                                    <p:cond delay="0"/>
                                  </p:stCondLst>
                                  <p:childTnLst>
                                    <p:set>
                                      <p:cBhvr>
                                        <p:cTn id="36" dur="1" fill="hold">
                                          <p:stCondLst>
                                            <p:cond delay="0"/>
                                          </p:stCondLst>
                                        </p:cTn>
                                        <p:tgtEl>
                                          <p:spTgt spid="49158">
                                            <p:txEl>
                                              <p:pRg st="7" end="7"/>
                                            </p:txEl>
                                          </p:spTgt>
                                        </p:tgtEl>
                                        <p:attrNameLst>
                                          <p:attrName>style.visibility</p:attrName>
                                        </p:attrNameLst>
                                      </p:cBhvr>
                                      <p:to>
                                        <p:strVal val="visible"/>
                                      </p:to>
                                    </p:set>
                                    <p:animEffect transition="in" filter="box(in)">
                                      <p:cBhvr>
                                        <p:cTn id="37" dur="500"/>
                                        <p:tgtEl>
                                          <p:spTgt spid="4915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Marcador de número de diapositiva 3"/>
          <p:cNvSpPr>
            <a:spLocks noGrp="1"/>
          </p:cNvSpPr>
          <p:nvPr>
            <p:ph type="sldNum" sz="quarter" idx="12"/>
          </p:nvPr>
        </p:nvSpPr>
        <p:spPr/>
        <p:txBody>
          <a:bodyPr/>
          <a:lstStyle/>
          <a:p>
            <a:fld id="{0AAE4585-255D-4DDA-B3F9-C3E53699AA2A}" type="slidenum">
              <a:rPr lang="es-ES" altLang="es-PE"/>
              <a:pPr/>
              <a:t>2</a:t>
            </a:fld>
            <a:endParaRPr lang="es-ES" altLang="es-PE"/>
          </a:p>
        </p:txBody>
      </p:sp>
      <p:sp>
        <p:nvSpPr>
          <p:cNvPr id="483333" name="Text Box 5"/>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483334" name="Text Box 6"/>
          <p:cNvSpPr txBox="1">
            <a:spLocks noChangeArrowheads="1"/>
          </p:cNvSpPr>
          <p:nvPr/>
        </p:nvSpPr>
        <p:spPr bwMode="auto">
          <a:xfrm>
            <a:off x="1219200" y="1828800"/>
            <a:ext cx="7391400" cy="435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buFont typeface="Wingdings" panose="05000000000000000000" pitchFamily="2" charset="2"/>
              <a:buChar char="Ø"/>
            </a:pPr>
            <a:r>
              <a:rPr lang="es-ES" altLang="es-PE" sz="2000"/>
              <a:t>  La DB es (Holdgate, 1997) una propiedad de los sistemas naturales referida a: </a:t>
            </a:r>
          </a:p>
          <a:p>
            <a:pPr lvl="1" algn="just">
              <a:buFont typeface="Wingdings" panose="05000000000000000000" pitchFamily="2" charset="2"/>
              <a:buChar char="ü"/>
            </a:pPr>
            <a:r>
              <a:rPr lang="es-ES" altLang="es-PE" sz="2000"/>
              <a:t> la variedad y variabilidad de los organismos, </a:t>
            </a:r>
          </a:p>
          <a:p>
            <a:pPr lvl="1" algn="just">
              <a:buFont typeface="Wingdings" panose="05000000000000000000" pitchFamily="2" charset="2"/>
              <a:buChar char="ü"/>
            </a:pPr>
            <a:r>
              <a:rPr lang="es-ES" altLang="es-PE" sz="2000"/>
              <a:t> a los complejos ecológicos de los que participan, </a:t>
            </a:r>
          </a:p>
          <a:p>
            <a:pPr lvl="1" algn="just">
              <a:buFont typeface="Wingdings" panose="05000000000000000000" pitchFamily="2" charset="2"/>
              <a:buChar char="ü"/>
            </a:pPr>
            <a:r>
              <a:rPr lang="es-ES" altLang="es-PE" sz="2000"/>
              <a:t> a los procesos que ocurren en ellos, </a:t>
            </a:r>
          </a:p>
          <a:p>
            <a:pPr lvl="1" algn="just">
              <a:buFont typeface="Wingdings" panose="05000000000000000000" pitchFamily="2" charset="2"/>
              <a:buChar char="ü"/>
            </a:pPr>
            <a:r>
              <a:rPr lang="es-ES" altLang="es-PE" sz="2000"/>
              <a:t> y es, además, susceptible de ser evaluada o medida.</a:t>
            </a:r>
            <a:r>
              <a:rPr lang="es-ES_tradnl" altLang="es-PE" sz="2000">
                <a:effectLst>
                  <a:outerShdw blurRad="38100" dist="38100" dir="2700000" algn="tl">
                    <a:srgbClr val="FFFFFF"/>
                  </a:outerShdw>
                </a:effectLst>
              </a:rPr>
              <a:t> </a:t>
            </a:r>
          </a:p>
          <a:p>
            <a:pPr lvl="1" algn="just"/>
            <a:endParaRPr lang="es-ES_tradnl" altLang="es-PE" sz="2000">
              <a:effectLst>
                <a:outerShdw blurRad="38100" dist="38100" dir="2700000" algn="tl">
                  <a:srgbClr val="FFFFFF"/>
                </a:outerShdw>
              </a:effectLst>
            </a:endParaRPr>
          </a:p>
          <a:p>
            <a:pPr algn="just">
              <a:buFont typeface="Wingdings" panose="05000000000000000000" pitchFamily="2" charset="2"/>
              <a:buChar char="Ø"/>
            </a:pPr>
            <a:r>
              <a:rPr lang="es-ES" altLang="es-PE" sz="2000"/>
              <a:t> En el lenguaje de divulgación, la diversidad biológica, ha sido considerada como un concepto abarcador o “paraguas” o un sinónimo de naturaleza viva (WCMC 1992). </a:t>
            </a:r>
          </a:p>
          <a:p>
            <a:pPr algn="just"/>
            <a:endParaRPr lang="es-ES" altLang="es-PE" sz="2000"/>
          </a:p>
          <a:p>
            <a:pPr algn="just">
              <a:buFont typeface="Wingdings" panose="05000000000000000000" pitchFamily="2" charset="2"/>
              <a:buChar char="Ø"/>
            </a:pPr>
            <a:r>
              <a:rPr lang="es-ES" altLang="es-PE" sz="2000"/>
              <a:t> Como consecuencia, la diversidad biológica tiende a ser un concepto demasiado vago que puede ser interpretado de diferentes formas por diferentes sectores (Noss 1990). </a:t>
            </a:r>
            <a:endParaRPr lang="es-ES_tradnl" altLang="es-PE" sz="2000"/>
          </a:p>
        </p:txBody>
      </p:sp>
      <p:sp>
        <p:nvSpPr>
          <p:cNvPr id="483335" name="Text Box 7"/>
          <p:cNvSpPr txBox="1">
            <a:spLocks noChangeArrowheads="1"/>
          </p:cNvSpPr>
          <p:nvPr/>
        </p:nvSpPr>
        <p:spPr bwMode="auto">
          <a:xfrm>
            <a:off x="827088" y="188913"/>
            <a:ext cx="7956550"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Diversidad Biológica</a:t>
            </a:r>
            <a:endParaRPr lang="es-ES" altLang="es-PE" sz="2800">
              <a:solidFill>
                <a:srgbClr val="FF9900"/>
              </a:solidFill>
              <a:effectLst>
                <a:outerShdw blurRad="38100" dist="38100" dir="2700000" algn="tl">
                  <a:srgbClr val="000000"/>
                </a:outerShdw>
              </a:effectLst>
            </a:endParaRPr>
          </a:p>
        </p:txBody>
      </p:sp>
      <p:sp>
        <p:nvSpPr>
          <p:cNvPr id="483346" name="Text Box 18"/>
          <p:cNvSpPr txBox="1">
            <a:spLocks noChangeArrowheads="1"/>
          </p:cNvSpPr>
          <p:nvPr/>
        </p:nvSpPr>
        <p:spPr bwMode="auto">
          <a:xfrm>
            <a:off x="1331913" y="1066800"/>
            <a:ext cx="67325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a:defRPr>
                <a:solidFill>
                  <a:schemeClr val="tx1"/>
                </a:solidFill>
                <a:latin typeface="Arial" panose="020B0604020202020204" pitchFamily="34" charset="0"/>
                <a:cs typeface="Arial" panose="020B0604020202020204" pitchFamily="34" charset="0"/>
              </a:defRPr>
            </a:lvl1pPr>
            <a:lvl2pPr>
              <a:defRPr>
                <a:solidFill>
                  <a:schemeClr val="tx1"/>
                </a:solidFill>
                <a:latin typeface="Arial" panose="020B0604020202020204" pitchFamily="34" charset="0"/>
                <a:cs typeface="Arial" panose="020B0604020202020204" pitchFamily="34" charset="0"/>
              </a:defRPr>
            </a:lvl2pPr>
            <a:lvl3pPr>
              <a:defRPr>
                <a:solidFill>
                  <a:schemeClr val="tx1"/>
                </a:solidFill>
                <a:latin typeface="Arial" panose="020B0604020202020204" pitchFamily="34" charset="0"/>
                <a:cs typeface="Arial" panose="020B0604020202020204" pitchFamily="34" charset="0"/>
              </a:defRPr>
            </a:lvl3pPr>
            <a:lvl4pPr>
              <a:defRPr>
                <a:solidFill>
                  <a:schemeClr val="tx1"/>
                </a:solidFill>
                <a:latin typeface="Arial" panose="020B0604020202020204" pitchFamily="34" charset="0"/>
                <a:cs typeface="Arial" panose="020B0604020202020204" pitchFamily="34" charset="0"/>
              </a:defRPr>
            </a:lvl4pPr>
            <a:lvl5pPr>
              <a:defRPr>
                <a:solidFill>
                  <a:schemeClr val="tx1"/>
                </a:solidFill>
                <a:latin typeface="Arial" panose="020B0604020202020204" pitchFamily="34" charset="0"/>
                <a:cs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buFont typeface="Wingdings" panose="05000000000000000000" pitchFamily="2" charset="2"/>
              <a:buNone/>
            </a:pPr>
            <a:r>
              <a:rPr lang="es-ES_tradnl" altLang="es-PE" sz="2400">
                <a:effectLst>
                  <a:outerShdw blurRad="38100" dist="38100" dir="2700000" algn="tl">
                    <a:srgbClr val="FFFFFF"/>
                  </a:outerShdw>
                </a:effectLst>
              </a:rPr>
              <a:t>¿Qué entendemos por Diversidad Biológica?</a:t>
            </a:r>
            <a:endParaRPr lang="es-ES" altLang="es-PE" sz="2400">
              <a:effectLst>
                <a:outerShdw blurRad="38100" dist="38100" dir="2700000" algn="tl">
                  <a:srgbClr val="FFFFFF"/>
                </a:outerShdw>
              </a:effectLst>
            </a:endParaRPr>
          </a:p>
        </p:txBody>
      </p:sp>
      <p:sp>
        <p:nvSpPr>
          <p:cNvPr id="483348" name="Line 20"/>
          <p:cNvSpPr>
            <a:spLocks noChangeShapeType="1"/>
          </p:cNvSpPr>
          <p:nvPr/>
        </p:nvSpPr>
        <p:spPr bwMode="auto">
          <a:xfrm>
            <a:off x="684213" y="674688"/>
            <a:ext cx="0" cy="5903912"/>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483350" name="AutoShape 22"/>
          <p:cNvSpPr>
            <a:spLocks noChangeArrowheads="1"/>
          </p:cNvSpPr>
          <p:nvPr/>
        </p:nvSpPr>
        <p:spPr bwMode="auto">
          <a:xfrm>
            <a:off x="377825" y="569913"/>
            <a:ext cx="609600" cy="914400"/>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483351" name="Line 23"/>
          <p:cNvSpPr>
            <a:spLocks noChangeShapeType="1"/>
          </p:cNvSpPr>
          <p:nvPr/>
        </p:nvSpPr>
        <p:spPr bwMode="auto">
          <a:xfrm>
            <a:off x="971550" y="1052513"/>
            <a:ext cx="8172450"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483352" name="Text Box 24"/>
          <p:cNvSpPr txBox="1">
            <a:spLocks noChangeArrowheads="1"/>
          </p:cNvSpPr>
          <p:nvPr/>
        </p:nvSpPr>
        <p:spPr bwMode="auto">
          <a:xfrm>
            <a:off x="0" y="6308725"/>
            <a:ext cx="68421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483334">
                                            <p:txEl>
                                              <p:pRg st="6" end="6"/>
                                            </p:txEl>
                                          </p:spTgt>
                                        </p:tgtEl>
                                        <p:attrNameLst>
                                          <p:attrName>style.visibility</p:attrName>
                                        </p:attrNameLst>
                                      </p:cBhvr>
                                      <p:to>
                                        <p:strVal val="visible"/>
                                      </p:to>
                                    </p:set>
                                    <p:animEffect transition="in" filter="box(in)">
                                      <p:cBhvr>
                                        <p:cTn id="7" dur="500"/>
                                        <p:tgtEl>
                                          <p:spTgt spid="483334">
                                            <p:txEl>
                                              <p:pRg st="6" end="6"/>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483334">
                                            <p:txEl>
                                              <p:pRg st="8" end="8"/>
                                            </p:txEl>
                                          </p:spTgt>
                                        </p:tgtEl>
                                        <p:attrNameLst>
                                          <p:attrName>style.visibility</p:attrName>
                                        </p:attrNameLst>
                                      </p:cBhvr>
                                      <p:to>
                                        <p:strVal val="visible"/>
                                      </p:to>
                                    </p:set>
                                    <p:animEffect transition="in" filter="box(in)">
                                      <p:cBhvr>
                                        <p:cTn id="12" dur="500"/>
                                        <p:tgtEl>
                                          <p:spTgt spid="48333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68896600-0DF9-424D-AF88-DF67B9863EAE}" type="slidenum">
              <a:rPr lang="es-ES" altLang="es-PE"/>
              <a:pPr/>
              <a:t>3</a:t>
            </a:fld>
            <a:endParaRPr lang="es-ES" altLang="es-PE"/>
          </a:p>
        </p:txBody>
      </p:sp>
      <p:sp>
        <p:nvSpPr>
          <p:cNvPr id="485381" name="Text Box 5"/>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485383" name="Text Box 7"/>
          <p:cNvSpPr txBox="1">
            <a:spLocks noChangeArrowheads="1"/>
          </p:cNvSpPr>
          <p:nvPr/>
        </p:nvSpPr>
        <p:spPr bwMode="auto">
          <a:xfrm>
            <a:off x="827088" y="188913"/>
            <a:ext cx="7956550"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Diversidad Biológica</a:t>
            </a:r>
            <a:endParaRPr lang="es-ES" altLang="es-PE" sz="2800">
              <a:solidFill>
                <a:srgbClr val="FF9900"/>
              </a:solidFill>
              <a:effectLst>
                <a:outerShdw blurRad="38100" dist="38100" dir="2700000" algn="tl">
                  <a:srgbClr val="000000"/>
                </a:outerShdw>
              </a:effectLst>
            </a:endParaRPr>
          </a:p>
        </p:txBody>
      </p:sp>
      <p:sp>
        <p:nvSpPr>
          <p:cNvPr id="485394" name="Text Box 18"/>
          <p:cNvSpPr txBox="1">
            <a:spLocks noChangeArrowheads="1"/>
          </p:cNvSpPr>
          <p:nvPr/>
        </p:nvSpPr>
        <p:spPr bwMode="auto">
          <a:xfrm>
            <a:off x="1331913" y="1143000"/>
            <a:ext cx="67325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a:defRPr>
                <a:solidFill>
                  <a:schemeClr val="tx1"/>
                </a:solidFill>
                <a:latin typeface="Arial" panose="020B0604020202020204" pitchFamily="34" charset="0"/>
                <a:cs typeface="Arial" panose="020B0604020202020204" pitchFamily="34" charset="0"/>
              </a:defRPr>
            </a:lvl1pPr>
            <a:lvl2pPr>
              <a:defRPr>
                <a:solidFill>
                  <a:schemeClr val="tx1"/>
                </a:solidFill>
                <a:latin typeface="Arial" panose="020B0604020202020204" pitchFamily="34" charset="0"/>
                <a:cs typeface="Arial" panose="020B0604020202020204" pitchFamily="34" charset="0"/>
              </a:defRPr>
            </a:lvl2pPr>
            <a:lvl3pPr>
              <a:defRPr>
                <a:solidFill>
                  <a:schemeClr val="tx1"/>
                </a:solidFill>
                <a:latin typeface="Arial" panose="020B0604020202020204" pitchFamily="34" charset="0"/>
                <a:cs typeface="Arial" panose="020B0604020202020204" pitchFamily="34" charset="0"/>
              </a:defRPr>
            </a:lvl3pPr>
            <a:lvl4pPr>
              <a:defRPr>
                <a:solidFill>
                  <a:schemeClr val="tx1"/>
                </a:solidFill>
                <a:latin typeface="Arial" panose="020B0604020202020204" pitchFamily="34" charset="0"/>
                <a:cs typeface="Arial" panose="020B0604020202020204" pitchFamily="34" charset="0"/>
              </a:defRPr>
            </a:lvl4pPr>
            <a:lvl5pPr>
              <a:defRPr>
                <a:solidFill>
                  <a:schemeClr val="tx1"/>
                </a:solidFill>
                <a:latin typeface="Arial" panose="020B0604020202020204" pitchFamily="34" charset="0"/>
                <a:cs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buFont typeface="Wingdings" panose="05000000000000000000" pitchFamily="2" charset="2"/>
              <a:buNone/>
            </a:pPr>
            <a:r>
              <a:rPr lang="es-ES" altLang="es-PE" sz="2400">
                <a:effectLst>
                  <a:outerShdw blurRad="38100" dist="38100" dir="2700000" algn="tl">
                    <a:srgbClr val="FFFFFF"/>
                  </a:outerShdw>
                </a:effectLst>
              </a:rPr>
              <a:t>Es importante comprender que: </a:t>
            </a:r>
          </a:p>
        </p:txBody>
      </p:sp>
      <p:sp>
        <p:nvSpPr>
          <p:cNvPr id="485395" name="Text Box 19"/>
          <p:cNvSpPr txBox="1">
            <a:spLocks noChangeArrowheads="1"/>
          </p:cNvSpPr>
          <p:nvPr/>
        </p:nvSpPr>
        <p:spPr bwMode="auto">
          <a:xfrm>
            <a:off x="762000" y="2133600"/>
            <a:ext cx="7842250" cy="405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1" algn="just">
              <a:buFont typeface="Wingdings" panose="05000000000000000000" pitchFamily="2" charset="2"/>
              <a:buChar char="Ø"/>
            </a:pPr>
            <a:r>
              <a:rPr lang="es-ES" altLang="es-PE" sz="2000"/>
              <a:t> La cuestión de la diversidad no debe ser reducida a ninguno de los niveles jerárquicos involucrados: </a:t>
            </a:r>
          </a:p>
          <a:p>
            <a:pPr lvl="1" algn="just">
              <a:buFont typeface="Wingdings" panose="05000000000000000000" pitchFamily="2" charset="2"/>
              <a:buChar char="Ø"/>
            </a:pPr>
            <a:endParaRPr lang="es-ES" altLang="es-PE" sz="2000"/>
          </a:p>
          <a:p>
            <a:pPr lvl="2" algn="just">
              <a:buFont typeface="Wingdings" panose="05000000000000000000" pitchFamily="2" charset="2"/>
              <a:buChar char="ü"/>
            </a:pPr>
            <a:r>
              <a:rPr lang="es-ES" altLang="es-PE" sz="2000"/>
              <a:t> En el nivel de las comunidades importan las poblaciones de las diferentes especies y su diversidad genética. </a:t>
            </a:r>
          </a:p>
          <a:p>
            <a:pPr lvl="3" algn="just">
              <a:buFont typeface="Wingdings" panose="05000000000000000000" pitchFamily="2" charset="2"/>
              <a:buChar char="ü"/>
            </a:pPr>
            <a:endParaRPr lang="es-ES" altLang="es-PE" sz="2000"/>
          </a:p>
          <a:p>
            <a:pPr lvl="2" algn="just">
              <a:buFont typeface="Wingdings" panose="05000000000000000000" pitchFamily="2" charset="2"/>
              <a:buChar char="ü"/>
            </a:pPr>
            <a:r>
              <a:rPr lang="es-ES" altLang="es-PE" sz="2000"/>
              <a:t> En el nivel de los ecosistemas deben considerarse, además de las características de las comunidades, los factores y procesos del medio físico y su interacción.</a:t>
            </a:r>
            <a:r>
              <a:rPr lang="es-ES" altLang="es-PE" sz="2000">
                <a:effectLst>
                  <a:outerShdw blurRad="38100" dist="38100" dir="2700000" algn="tl">
                    <a:srgbClr val="FFFFFF"/>
                  </a:outerShdw>
                </a:effectLst>
              </a:rPr>
              <a:t> </a:t>
            </a:r>
          </a:p>
          <a:p>
            <a:pPr lvl="2" algn="just">
              <a:buFont typeface="Wingdings" panose="05000000000000000000" pitchFamily="2" charset="2"/>
              <a:buChar char="ü"/>
            </a:pPr>
            <a:endParaRPr lang="es-ES" altLang="es-PE" sz="2000"/>
          </a:p>
          <a:p>
            <a:pPr lvl="2" algn="just">
              <a:buFont typeface="Wingdings" panose="05000000000000000000" pitchFamily="2" charset="2"/>
              <a:buChar char="ü"/>
            </a:pPr>
            <a:r>
              <a:rPr lang="es-ES" altLang="es-PE" sz="2000"/>
              <a:t> Las relaciones funcionales entre los ecosistemas implican el mantenimiento de las funciones ecológicas en los niveles del paisaje y de la región. </a:t>
            </a:r>
            <a:endParaRPr lang="es-ES" altLang="es-PE" sz="2000">
              <a:effectLst>
                <a:outerShdw blurRad="38100" dist="38100" dir="2700000" algn="tl">
                  <a:srgbClr val="FFFFFF"/>
                </a:outerShdw>
              </a:effectLst>
            </a:endParaRPr>
          </a:p>
        </p:txBody>
      </p:sp>
      <p:grpSp>
        <p:nvGrpSpPr>
          <p:cNvPr id="485396" name="Group 20"/>
          <p:cNvGrpSpPr>
            <a:grpSpLocks/>
          </p:cNvGrpSpPr>
          <p:nvPr/>
        </p:nvGrpSpPr>
        <p:grpSpPr bwMode="auto">
          <a:xfrm>
            <a:off x="0" y="569913"/>
            <a:ext cx="9144000" cy="6105525"/>
            <a:chOff x="0" y="359"/>
            <a:chExt cx="5760" cy="3846"/>
          </a:xfrm>
        </p:grpSpPr>
        <p:sp>
          <p:nvSpPr>
            <p:cNvPr id="485397" name="Line 21"/>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485398" name="Picture 22"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485399" name="AutoShape 23"/>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485400" name="Line 24"/>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485401" name="Text Box 25"/>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485395">
                                            <p:txEl>
                                              <p:pRg st="2" end="2"/>
                                            </p:txEl>
                                          </p:spTgt>
                                        </p:tgtEl>
                                        <p:attrNameLst>
                                          <p:attrName>style.visibility</p:attrName>
                                        </p:attrNameLst>
                                      </p:cBhvr>
                                      <p:to>
                                        <p:strVal val="visible"/>
                                      </p:to>
                                    </p:set>
                                    <p:animEffect transition="in" filter="box(in)">
                                      <p:cBhvr>
                                        <p:cTn id="7" dur="500"/>
                                        <p:tgtEl>
                                          <p:spTgt spid="485395">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485395">
                                            <p:txEl>
                                              <p:pRg st="4" end="4"/>
                                            </p:txEl>
                                          </p:spTgt>
                                        </p:tgtEl>
                                        <p:attrNameLst>
                                          <p:attrName>style.visibility</p:attrName>
                                        </p:attrNameLst>
                                      </p:cBhvr>
                                      <p:to>
                                        <p:strVal val="visible"/>
                                      </p:to>
                                    </p:set>
                                    <p:animEffect transition="in" filter="box(in)">
                                      <p:cBhvr>
                                        <p:cTn id="12" dur="500"/>
                                        <p:tgtEl>
                                          <p:spTgt spid="485395">
                                            <p:txEl>
                                              <p:pRg st="4" end="4"/>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485395">
                                            <p:txEl>
                                              <p:pRg st="6" end="6"/>
                                            </p:txEl>
                                          </p:spTgt>
                                        </p:tgtEl>
                                        <p:attrNameLst>
                                          <p:attrName>style.visibility</p:attrName>
                                        </p:attrNameLst>
                                      </p:cBhvr>
                                      <p:to>
                                        <p:strVal val="visible"/>
                                      </p:to>
                                    </p:set>
                                    <p:animEffect transition="in" filter="box(in)">
                                      <p:cBhvr>
                                        <p:cTn id="17" dur="500"/>
                                        <p:tgtEl>
                                          <p:spTgt spid="48539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D9ACF6F6-6CDB-4321-A735-BF02BA72270A}" type="slidenum">
              <a:rPr lang="es-ES" altLang="es-PE"/>
              <a:pPr/>
              <a:t>4</a:t>
            </a:fld>
            <a:endParaRPr lang="es-ES" altLang="es-PE"/>
          </a:p>
        </p:txBody>
      </p:sp>
      <p:sp>
        <p:nvSpPr>
          <p:cNvPr id="51205" name="Text Box 5"/>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51206" name="Text Box 6"/>
          <p:cNvSpPr txBox="1">
            <a:spLocks noChangeArrowheads="1"/>
          </p:cNvSpPr>
          <p:nvPr/>
        </p:nvSpPr>
        <p:spPr bwMode="auto">
          <a:xfrm>
            <a:off x="1219200" y="2603500"/>
            <a:ext cx="7467600" cy="2425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Aft>
                <a:spcPct val="55000"/>
              </a:spcAft>
              <a:buFont typeface="Wingdings" panose="05000000000000000000" pitchFamily="2" charset="2"/>
              <a:buChar char="Ø"/>
            </a:pPr>
            <a:r>
              <a:rPr lang="es-ES_tradnl" altLang="es-PE"/>
              <a:t> </a:t>
            </a:r>
            <a:r>
              <a:rPr lang="es-ES_tradnl" altLang="es-PE" sz="2000"/>
              <a:t>El valor de existencia que la diversidad tiene por si misma, además del carácter cultural, y del goce estético entre otros. </a:t>
            </a:r>
          </a:p>
          <a:p>
            <a:pPr algn="just">
              <a:spcAft>
                <a:spcPct val="55000"/>
              </a:spcAft>
              <a:buFont typeface="Wingdings" panose="05000000000000000000" pitchFamily="2" charset="2"/>
              <a:buChar char="Ø"/>
            </a:pPr>
            <a:r>
              <a:rPr lang="es-ES_tradnl" altLang="es-PE" sz="2000"/>
              <a:t> La provisión de recursos naturales. </a:t>
            </a:r>
          </a:p>
          <a:p>
            <a:pPr algn="just">
              <a:spcAft>
                <a:spcPct val="55000"/>
              </a:spcAft>
              <a:buFont typeface="Wingdings" panose="05000000000000000000" pitchFamily="2" charset="2"/>
              <a:buChar char="Ø"/>
            </a:pPr>
            <a:r>
              <a:rPr lang="es-ES_tradnl" altLang="es-PE" sz="2000"/>
              <a:t> La información emergente a todos los niveles de los sistemas ecológicos. </a:t>
            </a:r>
          </a:p>
          <a:p>
            <a:pPr algn="just">
              <a:spcAft>
                <a:spcPct val="55000"/>
              </a:spcAft>
              <a:buFont typeface="Wingdings" panose="05000000000000000000" pitchFamily="2" charset="2"/>
              <a:buChar char="Ø"/>
            </a:pPr>
            <a:r>
              <a:rPr lang="es-ES_tradnl" altLang="es-PE" sz="2000"/>
              <a:t> La ocurrencia de las funciones ecológicas.</a:t>
            </a:r>
            <a:endParaRPr lang="es-ES" altLang="es-PE"/>
          </a:p>
        </p:txBody>
      </p:sp>
      <p:sp>
        <p:nvSpPr>
          <p:cNvPr id="51207" name="Text Box 7"/>
          <p:cNvSpPr txBox="1">
            <a:spLocks noChangeArrowheads="1"/>
          </p:cNvSpPr>
          <p:nvPr/>
        </p:nvSpPr>
        <p:spPr bwMode="auto">
          <a:xfrm>
            <a:off x="827088" y="188913"/>
            <a:ext cx="7956550"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Diversidad Biológica</a:t>
            </a:r>
            <a:endParaRPr lang="es-ES" altLang="es-PE" sz="2800">
              <a:solidFill>
                <a:srgbClr val="FF9900"/>
              </a:solidFill>
              <a:effectLst>
                <a:outerShdw blurRad="38100" dist="38100" dir="2700000" algn="tl">
                  <a:srgbClr val="000000"/>
                </a:outerShdw>
              </a:effectLst>
            </a:endParaRPr>
          </a:p>
        </p:txBody>
      </p:sp>
      <p:sp>
        <p:nvSpPr>
          <p:cNvPr id="51208" name="Text Box 8"/>
          <p:cNvSpPr txBox="1">
            <a:spLocks noChangeArrowheads="1"/>
          </p:cNvSpPr>
          <p:nvPr/>
        </p:nvSpPr>
        <p:spPr bwMode="auto">
          <a:xfrm>
            <a:off x="1066800" y="1219200"/>
            <a:ext cx="762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sz="2400">
                <a:effectLst>
                  <a:outerShdw blurRad="38100" dist="38100" dir="2700000" algn="tl">
                    <a:srgbClr val="FFFFFF"/>
                  </a:outerShdw>
                </a:effectLst>
              </a:rPr>
              <a:t>¿Cuáles son las razones para mantener la DB?</a:t>
            </a:r>
            <a:endParaRPr lang="es-ES" altLang="es-PE" sz="2400">
              <a:effectLst>
                <a:outerShdw blurRad="38100" dist="38100" dir="2700000" algn="tl">
                  <a:srgbClr val="FFFFFF"/>
                </a:outerShdw>
              </a:effectLst>
            </a:endParaRPr>
          </a:p>
        </p:txBody>
      </p:sp>
      <p:grpSp>
        <p:nvGrpSpPr>
          <p:cNvPr id="51222" name="Group 22"/>
          <p:cNvGrpSpPr>
            <a:grpSpLocks/>
          </p:cNvGrpSpPr>
          <p:nvPr/>
        </p:nvGrpSpPr>
        <p:grpSpPr bwMode="auto">
          <a:xfrm>
            <a:off x="0" y="569913"/>
            <a:ext cx="9144000" cy="6105525"/>
            <a:chOff x="0" y="359"/>
            <a:chExt cx="5760" cy="3846"/>
          </a:xfrm>
        </p:grpSpPr>
        <p:sp>
          <p:nvSpPr>
            <p:cNvPr id="51223" name="Line 23"/>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1224" name="Picture 24"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1225" name="AutoShape 25"/>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1226" name="Line 26"/>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1227" name="Text Box 27"/>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1206">
                                            <p:txEl>
                                              <p:pRg st="1" end="1"/>
                                            </p:txEl>
                                          </p:spTgt>
                                        </p:tgtEl>
                                        <p:attrNameLst>
                                          <p:attrName>style.visibility</p:attrName>
                                        </p:attrNameLst>
                                      </p:cBhvr>
                                      <p:to>
                                        <p:strVal val="visible"/>
                                      </p:to>
                                    </p:set>
                                    <p:animEffect transition="in" filter="box(in)">
                                      <p:cBhvr>
                                        <p:cTn id="7" dur="500"/>
                                        <p:tgtEl>
                                          <p:spTgt spid="51206">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51206">
                                            <p:txEl>
                                              <p:pRg st="2" end="2"/>
                                            </p:txEl>
                                          </p:spTgt>
                                        </p:tgtEl>
                                        <p:attrNameLst>
                                          <p:attrName>style.visibility</p:attrName>
                                        </p:attrNameLst>
                                      </p:cBhvr>
                                      <p:to>
                                        <p:strVal val="visible"/>
                                      </p:to>
                                    </p:set>
                                    <p:animEffect transition="in" filter="box(in)">
                                      <p:cBhvr>
                                        <p:cTn id="12" dur="500"/>
                                        <p:tgtEl>
                                          <p:spTgt spid="51206">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51206">
                                            <p:txEl>
                                              <p:pRg st="3" end="3"/>
                                            </p:txEl>
                                          </p:spTgt>
                                        </p:tgtEl>
                                        <p:attrNameLst>
                                          <p:attrName>style.visibility</p:attrName>
                                        </p:attrNameLst>
                                      </p:cBhvr>
                                      <p:to>
                                        <p:strVal val="visible"/>
                                      </p:to>
                                    </p:set>
                                    <p:animEffect transition="in" filter="box(in)">
                                      <p:cBhvr>
                                        <p:cTn id="17" dur="500"/>
                                        <p:tgtEl>
                                          <p:spTgt spid="5120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C94FEEF9-6356-419A-AF7E-52A7F0039099}" type="slidenum">
              <a:rPr lang="es-ES" altLang="es-PE"/>
              <a:pPr/>
              <a:t>5</a:t>
            </a:fld>
            <a:endParaRPr lang="es-ES" altLang="es-PE"/>
          </a:p>
        </p:txBody>
      </p:sp>
      <p:sp>
        <p:nvSpPr>
          <p:cNvPr id="494597" name="Text Box 1029"/>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494598" name="Text Box 1030"/>
          <p:cNvSpPr txBox="1">
            <a:spLocks noChangeArrowheads="1"/>
          </p:cNvSpPr>
          <p:nvPr/>
        </p:nvSpPr>
        <p:spPr bwMode="auto">
          <a:xfrm>
            <a:off x="1295400" y="2362200"/>
            <a:ext cx="7315200" cy="285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Aft>
                <a:spcPct val="50000"/>
              </a:spcAft>
              <a:buFont typeface="Wingdings" panose="05000000000000000000" pitchFamily="2" charset="2"/>
              <a:buChar char="Ø"/>
            </a:pPr>
            <a:r>
              <a:rPr lang="es-ES_tradnl" altLang="es-PE"/>
              <a:t> </a:t>
            </a:r>
            <a:r>
              <a:rPr lang="es-ES_tradnl" altLang="es-PE" sz="2000"/>
              <a:t>A nivel de las </a:t>
            </a:r>
            <a:r>
              <a:rPr lang="es-ES" altLang="es-PE" sz="2000"/>
              <a:t>especies: </a:t>
            </a:r>
          </a:p>
          <a:p>
            <a:pPr lvl="1" algn="just">
              <a:spcAft>
                <a:spcPct val="50000"/>
              </a:spcAft>
              <a:buFont typeface="Wingdings" panose="05000000000000000000" pitchFamily="2" charset="2"/>
              <a:buChar char="ü"/>
            </a:pPr>
            <a:r>
              <a:rPr lang="es-ES" altLang="es-PE" sz="2000"/>
              <a:t> Taxonómicamente cada especie es única e insustituible. Su pérdida es: </a:t>
            </a:r>
          </a:p>
          <a:p>
            <a:pPr lvl="2" algn="just">
              <a:spcAft>
                <a:spcPct val="50000"/>
              </a:spcAft>
              <a:buFontTx/>
              <a:buChar char="•"/>
            </a:pPr>
            <a:r>
              <a:rPr lang="es-ES" altLang="es-PE" sz="2000"/>
              <a:t> una pérdida absoluta, </a:t>
            </a:r>
          </a:p>
          <a:p>
            <a:pPr lvl="2" algn="just">
              <a:spcAft>
                <a:spcPct val="55000"/>
              </a:spcAft>
              <a:buFontTx/>
              <a:buChar char="•"/>
            </a:pPr>
            <a:r>
              <a:rPr lang="es-ES" altLang="es-PE" sz="2000"/>
              <a:t> implica pérdida de información genética.  </a:t>
            </a:r>
          </a:p>
          <a:p>
            <a:pPr lvl="1" algn="just">
              <a:spcAft>
                <a:spcPct val="50000"/>
              </a:spcAft>
              <a:buFont typeface="Wingdings" panose="05000000000000000000" pitchFamily="2" charset="2"/>
              <a:buChar char="ü"/>
            </a:pPr>
            <a:r>
              <a:rPr lang="es-ES" altLang="es-PE" sz="2000"/>
              <a:t> Participación de las especies en el mantenimiento de los procesos propios de los sistemas ecológicos. </a:t>
            </a:r>
          </a:p>
        </p:txBody>
      </p:sp>
      <p:sp>
        <p:nvSpPr>
          <p:cNvPr id="494599" name="Text Box 1031"/>
          <p:cNvSpPr txBox="1">
            <a:spLocks noChangeArrowheads="1"/>
          </p:cNvSpPr>
          <p:nvPr/>
        </p:nvSpPr>
        <p:spPr bwMode="auto">
          <a:xfrm>
            <a:off x="827088" y="188913"/>
            <a:ext cx="7956550"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Diversidad Biológica</a:t>
            </a:r>
            <a:endParaRPr lang="es-ES" altLang="es-PE" sz="2800">
              <a:solidFill>
                <a:srgbClr val="FF9900"/>
              </a:solidFill>
              <a:effectLst>
                <a:outerShdw blurRad="38100" dist="38100" dir="2700000" algn="tl">
                  <a:srgbClr val="000000"/>
                </a:outerShdw>
              </a:effectLst>
            </a:endParaRPr>
          </a:p>
        </p:txBody>
      </p:sp>
      <p:sp>
        <p:nvSpPr>
          <p:cNvPr id="494612" name="Text Box 1044"/>
          <p:cNvSpPr txBox="1">
            <a:spLocks noChangeArrowheads="1"/>
          </p:cNvSpPr>
          <p:nvPr/>
        </p:nvSpPr>
        <p:spPr bwMode="auto">
          <a:xfrm>
            <a:off x="1066800" y="1219200"/>
            <a:ext cx="762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sz="2400">
                <a:effectLst>
                  <a:outerShdw blurRad="38100" dist="38100" dir="2700000" algn="tl">
                    <a:srgbClr val="FFFFFF"/>
                  </a:outerShdw>
                </a:effectLst>
              </a:rPr>
              <a:t>¿Cuáles son las razones para mantener la DB?</a:t>
            </a:r>
            <a:endParaRPr lang="es-ES" altLang="es-PE" sz="2400">
              <a:effectLst>
                <a:outerShdw blurRad="38100" dist="38100" dir="2700000" algn="tl">
                  <a:srgbClr val="FFFFFF"/>
                </a:outerShdw>
              </a:effectLst>
            </a:endParaRPr>
          </a:p>
        </p:txBody>
      </p:sp>
      <p:grpSp>
        <p:nvGrpSpPr>
          <p:cNvPr id="494613" name="Group 1045"/>
          <p:cNvGrpSpPr>
            <a:grpSpLocks/>
          </p:cNvGrpSpPr>
          <p:nvPr/>
        </p:nvGrpSpPr>
        <p:grpSpPr bwMode="auto">
          <a:xfrm>
            <a:off x="0" y="569913"/>
            <a:ext cx="9144000" cy="6105525"/>
            <a:chOff x="0" y="359"/>
            <a:chExt cx="5760" cy="3846"/>
          </a:xfrm>
        </p:grpSpPr>
        <p:sp>
          <p:nvSpPr>
            <p:cNvPr id="494614" name="Line 1046"/>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494615" name="Picture 1047"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494616" name="AutoShape 1048"/>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494617" name="Line 1049"/>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494618" name="Text Box 1050"/>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494598">
                                            <p:txEl>
                                              <p:pRg st="0" end="0"/>
                                            </p:txEl>
                                          </p:spTgt>
                                        </p:tgtEl>
                                        <p:attrNameLst>
                                          <p:attrName>style.visibility</p:attrName>
                                        </p:attrNameLst>
                                      </p:cBhvr>
                                      <p:to>
                                        <p:strVal val="visible"/>
                                      </p:to>
                                    </p:set>
                                    <p:animEffect transition="in" filter="box(in)">
                                      <p:cBhvr>
                                        <p:cTn id="7" dur="500"/>
                                        <p:tgtEl>
                                          <p:spTgt spid="49459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494598">
                                            <p:txEl>
                                              <p:pRg st="1" end="1"/>
                                            </p:txEl>
                                          </p:spTgt>
                                        </p:tgtEl>
                                        <p:attrNameLst>
                                          <p:attrName>style.visibility</p:attrName>
                                        </p:attrNameLst>
                                      </p:cBhvr>
                                      <p:to>
                                        <p:strVal val="visible"/>
                                      </p:to>
                                    </p:set>
                                    <p:animEffect transition="in" filter="box(in)">
                                      <p:cBhvr>
                                        <p:cTn id="12" dur="500"/>
                                        <p:tgtEl>
                                          <p:spTgt spid="494598">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494598">
                                            <p:txEl>
                                              <p:pRg st="2" end="2"/>
                                            </p:txEl>
                                          </p:spTgt>
                                        </p:tgtEl>
                                        <p:attrNameLst>
                                          <p:attrName>style.visibility</p:attrName>
                                        </p:attrNameLst>
                                      </p:cBhvr>
                                      <p:to>
                                        <p:strVal val="visible"/>
                                      </p:to>
                                    </p:set>
                                    <p:animEffect transition="in" filter="box(in)">
                                      <p:cBhvr>
                                        <p:cTn id="17" dur="500"/>
                                        <p:tgtEl>
                                          <p:spTgt spid="494598">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494598">
                                            <p:txEl>
                                              <p:pRg st="3" end="3"/>
                                            </p:txEl>
                                          </p:spTgt>
                                        </p:tgtEl>
                                        <p:attrNameLst>
                                          <p:attrName>style.visibility</p:attrName>
                                        </p:attrNameLst>
                                      </p:cBhvr>
                                      <p:to>
                                        <p:strVal val="visible"/>
                                      </p:to>
                                    </p:set>
                                    <p:animEffect transition="in" filter="box(in)">
                                      <p:cBhvr>
                                        <p:cTn id="22" dur="500"/>
                                        <p:tgtEl>
                                          <p:spTgt spid="494598">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494598">
                                            <p:txEl>
                                              <p:pRg st="4" end="4"/>
                                            </p:txEl>
                                          </p:spTgt>
                                        </p:tgtEl>
                                        <p:attrNameLst>
                                          <p:attrName>style.visibility</p:attrName>
                                        </p:attrNameLst>
                                      </p:cBhvr>
                                      <p:to>
                                        <p:strVal val="visible"/>
                                      </p:to>
                                    </p:set>
                                    <p:animEffect transition="in" filter="box(in)">
                                      <p:cBhvr>
                                        <p:cTn id="27" dur="500"/>
                                        <p:tgtEl>
                                          <p:spTgt spid="49459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A43B0E60-52E3-449C-821C-EC8B4C49C049}" type="slidenum">
              <a:rPr lang="es-ES" altLang="es-PE"/>
              <a:pPr/>
              <a:t>6</a:t>
            </a:fld>
            <a:endParaRPr lang="es-ES" altLang="es-PE"/>
          </a:p>
        </p:txBody>
      </p:sp>
      <p:sp>
        <p:nvSpPr>
          <p:cNvPr id="496645" name="Text Box 5"/>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496646" name="Text Box 6"/>
          <p:cNvSpPr txBox="1">
            <a:spLocks noChangeArrowheads="1"/>
          </p:cNvSpPr>
          <p:nvPr/>
        </p:nvSpPr>
        <p:spPr bwMode="auto">
          <a:xfrm>
            <a:off x="1219200" y="2209800"/>
            <a:ext cx="7315200" cy="2562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Aft>
                <a:spcPct val="55000"/>
              </a:spcAft>
              <a:buFont typeface="Wingdings" panose="05000000000000000000" pitchFamily="2" charset="2"/>
              <a:buChar char="Ø"/>
            </a:pPr>
            <a:r>
              <a:rPr lang="es-ES_tradnl" altLang="es-PE"/>
              <a:t> </a:t>
            </a:r>
            <a:r>
              <a:rPr lang="es-ES_tradnl" altLang="es-PE" sz="2000"/>
              <a:t>A nivel de los sistemas ecológicos: </a:t>
            </a:r>
          </a:p>
          <a:p>
            <a:pPr lvl="1" algn="just">
              <a:spcAft>
                <a:spcPct val="55000"/>
              </a:spcAft>
              <a:buFont typeface="Wingdings" panose="05000000000000000000" pitchFamily="2" charset="2"/>
              <a:buChar char="ü"/>
            </a:pPr>
            <a:r>
              <a:rPr lang="es-ES_tradnl" altLang="es-PE" sz="2000"/>
              <a:t> Mantener ecosistemas de características particulares, incluyendo, sus poblaciones y la diversidad genética. </a:t>
            </a:r>
            <a:endParaRPr lang="es-ES" altLang="es-PE" sz="2000"/>
          </a:p>
          <a:p>
            <a:pPr lvl="1" algn="just">
              <a:spcAft>
                <a:spcPct val="55000"/>
              </a:spcAft>
              <a:buFont typeface="Wingdings" panose="05000000000000000000" pitchFamily="2" charset="2"/>
              <a:buChar char="ü"/>
            </a:pPr>
            <a:r>
              <a:rPr lang="es-ES" altLang="es-PE" sz="2000"/>
              <a:t> Mantener la potencialidad de los ecosistemas de formarse y reformarse a si mismos, incluyendo la respuestas a factores de disturbio como el cambio climático (Holdgate, 1996). </a:t>
            </a:r>
          </a:p>
        </p:txBody>
      </p:sp>
      <p:sp>
        <p:nvSpPr>
          <p:cNvPr id="496647" name="Text Box 7"/>
          <p:cNvSpPr txBox="1">
            <a:spLocks noChangeArrowheads="1"/>
          </p:cNvSpPr>
          <p:nvPr/>
        </p:nvSpPr>
        <p:spPr bwMode="auto">
          <a:xfrm>
            <a:off x="827088" y="188913"/>
            <a:ext cx="7956550"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Diversidad Biológica</a:t>
            </a:r>
            <a:endParaRPr lang="es-ES" altLang="es-PE" sz="2800">
              <a:solidFill>
                <a:srgbClr val="FF9900"/>
              </a:solidFill>
              <a:effectLst>
                <a:outerShdw blurRad="38100" dist="38100" dir="2700000" algn="tl">
                  <a:srgbClr val="000000"/>
                </a:outerShdw>
              </a:effectLst>
            </a:endParaRPr>
          </a:p>
        </p:txBody>
      </p:sp>
      <p:sp>
        <p:nvSpPr>
          <p:cNvPr id="496659" name="Text Box 19"/>
          <p:cNvSpPr txBox="1">
            <a:spLocks noChangeArrowheads="1"/>
          </p:cNvSpPr>
          <p:nvPr/>
        </p:nvSpPr>
        <p:spPr bwMode="auto">
          <a:xfrm>
            <a:off x="1066800" y="1219200"/>
            <a:ext cx="762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sz="2400">
                <a:effectLst>
                  <a:outerShdw blurRad="38100" dist="38100" dir="2700000" algn="tl">
                    <a:srgbClr val="FFFFFF"/>
                  </a:outerShdw>
                </a:effectLst>
              </a:rPr>
              <a:t>¿Cuáles son las razones para mantener la DB?</a:t>
            </a:r>
            <a:endParaRPr lang="es-ES" altLang="es-PE" sz="2400">
              <a:effectLst>
                <a:outerShdw blurRad="38100" dist="38100" dir="2700000" algn="tl">
                  <a:srgbClr val="FFFFFF"/>
                </a:outerShdw>
              </a:effectLst>
            </a:endParaRPr>
          </a:p>
        </p:txBody>
      </p:sp>
      <p:grpSp>
        <p:nvGrpSpPr>
          <p:cNvPr id="496660" name="Group 20"/>
          <p:cNvGrpSpPr>
            <a:grpSpLocks/>
          </p:cNvGrpSpPr>
          <p:nvPr/>
        </p:nvGrpSpPr>
        <p:grpSpPr bwMode="auto">
          <a:xfrm>
            <a:off x="0" y="569913"/>
            <a:ext cx="9144000" cy="6105525"/>
            <a:chOff x="0" y="359"/>
            <a:chExt cx="5760" cy="3846"/>
          </a:xfrm>
        </p:grpSpPr>
        <p:sp>
          <p:nvSpPr>
            <p:cNvPr id="496661" name="Line 21"/>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496662" name="Picture 22"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496663" name="AutoShape 23"/>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496664" name="Line 24"/>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496665" name="Text Box 25"/>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496646">
                                            <p:txEl>
                                              <p:pRg st="1" end="1"/>
                                            </p:txEl>
                                          </p:spTgt>
                                        </p:tgtEl>
                                        <p:attrNameLst>
                                          <p:attrName>style.visibility</p:attrName>
                                        </p:attrNameLst>
                                      </p:cBhvr>
                                      <p:to>
                                        <p:strVal val="visible"/>
                                      </p:to>
                                    </p:set>
                                    <p:animEffect transition="in" filter="box(in)">
                                      <p:cBhvr>
                                        <p:cTn id="7" dur="500"/>
                                        <p:tgtEl>
                                          <p:spTgt spid="496646">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496646">
                                            <p:txEl>
                                              <p:pRg st="2" end="2"/>
                                            </p:txEl>
                                          </p:spTgt>
                                        </p:tgtEl>
                                        <p:attrNameLst>
                                          <p:attrName>style.visibility</p:attrName>
                                        </p:attrNameLst>
                                      </p:cBhvr>
                                      <p:to>
                                        <p:strVal val="visible"/>
                                      </p:to>
                                    </p:set>
                                    <p:animEffect transition="in" filter="box(in)">
                                      <p:cBhvr>
                                        <p:cTn id="12" dur="500"/>
                                        <p:tgtEl>
                                          <p:spTgt spid="49664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76AB3381-B1FE-4ABC-9D7B-B9EC53EF33A1}" type="slidenum">
              <a:rPr lang="es-ES" altLang="es-PE"/>
              <a:pPr/>
              <a:t>7</a:t>
            </a:fld>
            <a:endParaRPr lang="es-ES" altLang="es-PE"/>
          </a:p>
        </p:txBody>
      </p:sp>
      <p:sp>
        <p:nvSpPr>
          <p:cNvPr id="505861" name="Text Box 5"/>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505862" name="Text Box 6"/>
          <p:cNvSpPr txBox="1">
            <a:spLocks noChangeArrowheads="1"/>
          </p:cNvSpPr>
          <p:nvPr/>
        </p:nvSpPr>
        <p:spPr bwMode="auto">
          <a:xfrm>
            <a:off x="1143000" y="2209800"/>
            <a:ext cx="7575550" cy="4454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Aft>
                <a:spcPct val="55000"/>
              </a:spcAft>
              <a:buFont typeface="Wingdings" panose="05000000000000000000" pitchFamily="2" charset="2"/>
              <a:buChar char="Ø"/>
            </a:pPr>
            <a:r>
              <a:rPr lang="es-ES_tradnl" altLang="es-PE"/>
              <a:t> </a:t>
            </a:r>
            <a:r>
              <a:rPr lang="es-ES_tradnl" altLang="es-PE" sz="2000"/>
              <a:t>A nivel del paisaje: </a:t>
            </a:r>
          </a:p>
          <a:p>
            <a:pPr lvl="1" algn="just">
              <a:spcAft>
                <a:spcPct val="55000"/>
              </a:spcAft>
              <a:buFont typeface="Wingdings" panose="05000000000000000000" pitchFamily="2" charset="2"/>
              <a:buChar char="ü"/>
            </a:pPr>
            <a:r>
              <a:rPr lang="es-ES" altLang="es-PE" sz="2000"/>
              <a:t> En esta escala se incluyen a los ecosistemas naturales, a los sistemas modificados por el hombre (agroecosistemas) y las interacciones entre ellos, con el entorno y con la atmósfera. </a:t>
            </a:r>
          </a:p>
          <a:p>
            <a:pPr lvl="1" algn="just">
              <a:spcAft>
                <a:spcPct val="55000"/>
              </a:spcAft>
              <a:buFont typeface="Wingdings" panose="05000000000000000000" pitchFamily="2" charset="2"/>
              <a:buChar char="ü"/>
            </a:pPr>
            <a:r>
              <a:rPr lang="es-ES" altLang="es-PE" sz="2000"/>
              <a:t> Los procesos importantes en el nivel de paisaje (</a:t>
            </a:r>
            <a:r>
              <a:rPr lang="es-ES" altLang="es-PE" sz="2000">
                <a:solidFill>
                  <a:srgbClr val="003300"/>
                </a:solidFill>
              </a:rPr>
              <a:t>funciones regionales, </a:t>
            </a:r>
            <a:r>
              <a:rPr lang="es-ES" altLang="es-PE" sz="2000"/>
              <a:t>según</a:t>
            </a:r>
            <a:r>
              <a:rPr lang="es-ES" altLang="es-PE" sz="2000">
                <a:solidFill>
                  <a:srgbClr val="003300"/>
                </a:solidFill>
              </a:rPr>
              <a:t> </a:t>
            </a:r>
            <a:r>
              <a:rPr lang="es-ES" altLang="es-PE" sz="2000"/>
              <a:t>UNEP, 1995) son: </a:t>
            </a:r>
          </a:p>
          <a:p>
            <a:pPr lvl="2" algn="just">
              <a:spcAft>
                <a:spcPct val="55000"/>
              </a:spcAft>
              <a:buFontTx/>
              <a:buChar char="•"/>
            </a:pPr>
            <a:r>
              <a:rPr lang="es-ES" altLang="es-PE" sz="2000"/>
              <a:t> la dinámica de las cuencas hidrográficas; </a:t>
            </a:r>
          </a:p>
          <a:p>
            <a:pPr lvl="2" algn="just">
              <a:spcAft>
                <a:spcPct val="55000"/>
              </a:spcAft>
              <a:buFontTx/>
              <a:buChar char="•"/>
            </a:pPr>
            <a:r>
              <a:rPr lang="es-ES" altLang="es-PE" sz="2000"/>
              <a:t> los intercambios de gases y energía con la atmósfera; </a:t>
            </a:r>
          </a:p>
          <a:p>
            <a:pPr lvl="2" algn="just">
              <a:spcAft>
                <a:spcPct val="55000"/>
              </a:spcAft>
              <a:buFontTx/>
              <a:buChar char="•"/>
            </a:pPr>
            <a:r>
              <a:rPr lang="es-ES" altLang="es-PE" sz="2000"/>
              <a:t> la dinámica social. </a:t>
            </a:r>
          </a:p>
          <a:p>
            <a:pPr lvl="2" algn="just">
              <a:buFont typeface="Wingdings" panose="05000000000000000000" pitchFamily="2" charset="2"/>
              <a:buChar char="Ø"/>
            </a:pPr>
            <a:endParaRPr lang="es-ES_tradnl" altLang="es-PE" sz="2000"/>
          </a:p>
        </p:txBody>
      </p:sp>
      <p:sp>
        <p:nvSpPr>
          <p:cNvPr id="505863" name="Text Box 7"/>
          <p:cNvSpPr txBox="1">
            <a:spLocks noChangeArrowheads="1"/>
          </p:cNvSpPr>
          <p:nvPr/>
        </p:nvSpPr>
        <p:spPr bwMode="auto">
          <a:xfrm>
            <a:off x="827088" y="188913"/>
            <a:ext cx="7956550"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Diversidad Biológica</a:t>
            </a:r>
            <a:endParaRPr lang="es-ES" altLang="es-PE" sz="2800">
              <a:solidFill>
                <a:srgbClr val="FF9900"/>
              </a:solidFill>
              <a:effectLst>
                <a:outerShdw blurRad="38100" dist="38100" dir="2700000" algn="tl">
                  <a:srgbClr val="000000"/>
                </a:outerShdw>
              </a:effectLst>
            </a:endParaRPr>
          </a:p>
        </p:txBody>
      </p:sp>
      <p:sp>
        <p:nvSpPr>
          <p:cNvPr id="505875" name="Text Box 19"/>
          <p:cNvSpPr txBox="1">
            <a:spLocks noChangeArrowheads="1"/>
          </p:cNvSpPr>
          <p:nvPr/>
        </p:nvSpPr>
        <p:spPr bwMode="auto">
          <a:xfrm>
            <a:off x="1066800" y="1219200"/>
            <a:ext cx="762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sz="2400">
                <a:effectLst>
                  <a:outerShdw blurRad="38100" dist="38100" dir="2700000" algn="tl">
                    <a:srgbClr val="FFFFFF"/>
                  </a:outerShdw>
                </a:effectLst>
              </a:rPr>
              <a:t>¿Cuáles son las razones para mantener la DB?</a:t>
            </a:r>
            <a:endParaRPr lang="es-ES" altLang="es-PE" sz="2400">
              <a:effectLst>
                <a:outerShdw blurRad="38100" dist="38100" dir="2700000" algn="tl">
                  <a:srgbClr val="FFFFFF"/>
                </a:outerShdw>
              </a:effectLst>
            </a:endParaRPr>
          </a:p>
        </p:txBody>
      </p:sp>
      <p:grpSp>
        <p:nvGrpSpPr>
          <p:cNvPr id="505876" name="Group 20"/>
          <p:cNvGrpSpPr>
            <a:grpSpLocks/>
          </p:cNvGrpSpPr>
          <p:nvPr/>
        </p:nvGrpSpPr>
        <p:grpSpPr bwMode="auto">
          <a:xfrm>
            <a:off x="0" y="569913"/>
            <a:ext cx="9144000" cy="6105525"/>
            <a:chOff x="0" y="359"/>
            <a:chExt cx="5760" cy="3846"/>
          </a:xfrm>
        </p:grpSpPr>
        <p:sp>
          <p:nvSpPr>
            <p:cNvPr id="505877" name="Line 21"/>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05878" name="Picture 22"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05879" name="AutoShape 23"/>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05880" name="Line 24"/>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05881" name="Text Box 25"/>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05862">
                                            <p:txEl>
                                              <p:pRg st="1" end="1"/>
                                            </p:txEl>
                                          </p:spTgt>
                                        </p:tgtEl>
                                        <p:attrNameLst>
                                          <p:attrName>style.visibility</p:attrName>
                                        </p:attrNameLst>
                                      </p:cBhvr>
                                      <p:to>
                                        <p:strVal val="visible"/>
                                      </p:to>
                                    </p:set>
                                    <p:animEffect transition="in" filter="box(in)">
                                      <p:cBhvr>
                                        <p:cTn id="7" dur="500"/>
                                        <p:tgtEl>
                                          <p:spTgt spid="505862">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505862">
                                            <p:txEl>
                                              <p:pRg st="2" end="2"/>
                                            </p:txEl>
                                          </p:spTgt>
                                        </p:tgtEl>
                                        <p:attrNameLst>
                                          <p:attrName>style.visibility</p:attrName>
                                        </p:attrNameLst>
                                      </p:cBhvr>
                                      <p:to>
                                        <p:strVal val="visible"/>
                                      </p:to>
                                    </p:set>
                                    <p:animEffect transition="in" filter="box(in)">
                                      <p:cBhvr>
                                        <p:cTn id="12" dur="500"/>
                                        <p:tgtEl>
                                          <p:spTgt spid="505862">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505862">
                                            <p:txEl>
                                              <p:pRg st="3" end="3"/>
                                            </p:txEl>
                                          </p:spTgt>
                                        </p:tgtEl>
                                        <p:attrNameLst>
                                          <p:attrName>style.visibility</p:attrName>
                                        </p:attrNameLst>
                                      </p:cBhvr>
                                      <p:to>
                                        <p:strVal val="visible"/>
                                      </p:to>
                                    </p:set>
                                    <p:animEffect transition="in" filter="box(in)">
                                      <p:cBhvr>
                                        <p:cTn id="17" dur="500"/>
                                        <p:tgtEl>
                                          <p:spTgt spid="505862">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505862">
                                            <p:txEl>
                                              <p:pRg st="4" end="4"/>
                                            </p:txEl>
                                          </p:spTgt>
                                        </p:tgtEl>
                                        <p:attrNameLst>
                                          <p:attrName>style.visibility</p:attrName>
                                        </p:attrNameLst>
                                      </p:cBhvr>
                                      <p:to>
                                        <p:strVal val="visible"/>
                                      </p:to>
                                    </p:set>
                                    <p:animEffect transition="in" filter="box(in)">
                                      <p:cBhvr>
                                        <p:cTn id="22" dur="500"/>
                                        <p:tgtEl>
                                          <p:spTgt spid="505862">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505862">
                                            <p:txEl>
                                              <p:pRg st="5" end="5"/>
                                            </p:txEl>
                                          </p:spTgt>
                                        </p:tgtEl>
                                        <p:attrNameLst>
                                          <p:attrName>style.visibility</p:attrName>
                                        </p:attrNameLst>
                                      </p:cBhvr>
                                      <p:to>
                                        <p:strVal val="visible"/>
                                      </p:to>
                                    </p:set>
                                    <p:animEffect transition="in" filter="box(in)">
                                      <p:cBhvr>
                                        <p:cTn id="27" dur="500"/>
                                        <p:tgtEl>
                                          <p:spTgt spid="50586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2DC5ABC0-7243-45FF-AD9B-6362865A2E94}" type="slidenum">
              <a:rPr lang="es-ES" altLang="es-PE"/>
              <a:pPr/>
              <a:t>8</a:t>
            </a:fld>
            <a:endParaRPr lang="es-ES" altLang="es-PE"/>
          </a:p>
        </p:txBody>
      </p:sp>
      <p:sp>
        <p:nvSpPr>
          <p:cNvPr id="507909" name="Text Box 5"/>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507910" name="Text Box 6"/>
          <p:cNvSpPr txBox="1">
            <a:spLocks noChangeArrowheads="1"/>
          </p:cNvSpPr>
          <p:nvPr/>
        </p:nvSpPr>
        <p:spPr bwMode="auto">
          <a:xfrm>
            <a:off x="1143000" y="2209800"/>
            <a:ext cx="7575550" cy="4254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Aft>
                <a:spcPct val="55000"/>
              </a:spcAft>
              <a:buFont typeface="Wingdings" panose="05000000000000000000" pitchFamily="2" charset="2"/>
              <a:buChar char="Ø"/>
            </a:pPr>
            <a:r>
              <a:rPr lang="es-ES_tradnl" altLang="es-PE"/>
              <a:t> </a:t>
            </a:r>
            <a:r>
              <a:rPr lang="es-ES_tradnl" altLang="es-PE" sz="2000"/>
              <a:t>A nivel del paisaje: </a:t>
            </a:r>
          </a:p>
          <a:p>
            <a:pPr lvl="1" algn="just">
              <a:spcAft>
                <a:spcPct val="55000"/>
              </a:spcAft>
              <a:buFont typeface="Wingdings" panose="05000000000000000000" pitchFamily="2" charset="2"/>
              <a:buChar char="ü"/>
            </a:pPr>
            <a:r>
              <a:rPr lang="es-ES_tradnl" altLang="es-PE" sz="2000">
                <a:solidFill>
                  <a:srgbClr val="003300"/>
                </a:solidFill>
              </a:rPr>
              <a:t> </a:t>
            </a:r>
            <a:r>
              <a:rPr lang="es-ES_tradnl" altLang="es-PE" sz="2000"/>
              <a:t>L</a:t>
            </a:r>
            <a:r>
              <a:rPr lang="es-ES" altLang="es-PE" sz="2000"/>
              <a:t>a diversidad de los ecosistemas a nivel regional, representa la base para mantener las funciones ecológicas. </a:t>
            </a:r>
          </a:p>
          <a:p>
            <a:pPr lvl="1" algn="just">
              <a:spcAft>
                <a:spcPct val="55000"/>
              </a:spcAft>
              <a:buFont typeface="Wingdings" panose="05000000000000000000" pitchFamily="2" charset="2"/>
              <a:buChar char="ü"/>
            </a:pPr>
            <a:r>
              <a:rPr lang="es-ES" altLang="es-PE" sz="2000"/>
              <a:t> </a:t>
            </a:r>
            <a:r>
              <a:rPr lang="es-ES_tradnl" altLang="es-PE" sz="2000"/>
              <a:t>Los diferentes ecosistemas involucrados contribuyen en forma diferencial al cumplimiento de las funciones que ocurren en el nivel regional. </a:t>
            </a:r>
          </a:p>
          <a:p>
            <a:pPr lvl="1" algn="just">
              <a:spcAft>
                <a:spcPct val="55000"/>
              </a:spcAft>
              <a:buFont typeface="Wingdings" panose="05000000000000000000" pitchFamily="2" charset="2"/>
              <a:buChar char="ü"/>
            </a:pPr>
            <a:r>
              <a:rPr lang="es-ES_tradnl" altLang="es-PE" sz="2000"/>
              <a:t>Algunos ecosistemas pueden tener gran preponderancia en el nivel del paisaje o de la región, en razón a su abundancia relativa. Otros, basan esa preponderancia en que su importancia funcional a nivel regional puede ser desproporcionada en relación con la superficie que ocupan (UNEP, 1995). Caso: humedales. </a:t>
            </a:r>
          </a:p>
        </p:txBody>
      </p:sp>
      <p:sp>
        <p:nvSpPr>
          <p:cNvPr id="507911" name="Text Box 7"/>
          <p:cNvSpPr txBox="1">
            <a:spLocks noChangeArrowheads="1"/>
          </p:cNvSpPr>
          <p:nvPr/>
        </p:nvSpPr>
        <p:spPr bwMode="auto">
          <a:xfrm>
            <a:off x="827088" y="188913"/>
            <a:ext cx="7956550"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Diversidad Biológica</a:t>
            </a:r>
            <a:endParaRPr lang="es-ES" altLang="es-PE" sz="2800">
              <a:solidFill>
                <a:srgbClr val="FF9900"/>
              </a:solidFill>
              <a:effectLst>
                <a:outerShdw blurRad="38100" dist="38100" dir="2700000" algn="tl">
                  <a:srgbClr val="000000"/>
                </a:outerShdw>
              </a:effectLst>
            </a:endParaRPr>
          </a:p>
        </p:txBody>
      </p:sp>
      <p:sp>
        <p:nvSpPr>
          <p:cNvPr id="507924" name="Text Box 20"/>
          <p:cNvSpPr txBox="1">
            <a:spLocks noChangeArrowheads="1"/>
          </p:cNvSpPr>
          <p:nvPr/>
        </p:nvSpPr>
        <p:spPr bwMode="auto">
          <a:xfrm>
            <a:off x="1066800" y="1219200"/>
            <a:ext cx="762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sz="2400">
                <a:effectLst>
                  <a:outerShdw blurRad="38100" dist="38100" dir="2700000" algn="tl">
                    <a:srgbClr val="FFFFFF"/>
                  </a:outerShdw>
                </a:effectLst>
              </a:rPr>
              <a:t>¿Cuáles son las razones para mantener la DB?</a:t>
            </a:r>
            <a:endParaRPr lang="es-ES" altLang="es-PE" sz="2400">
              <a:effectLst>
                <a:outerShdw blurRad="38100" dist="38100" dir="2700000" algn="tl">
                  <a:srgbClr val="FFFFFF"/>
                </a:outerShdw>
              </a:effectLst>
            </a:endParaRPr>
          </a:p>
        </p:txBody>
      </p:sp>
      <p:grpSp>
        <p:nvGrpSpPr>
          <p:cNvPr id="507925" name="Group 21"/>
          <p:cNvGrpSpPr>
            <a:grpSpLocks/>
          </p:cNvGrpSpPr>
          <p:nvPr/>
        </p:nvGrpSpPr>
        <p:grpSpPr bwMode="auto">
          <a:xfrm>
            <a:off x="0" y="569913"/>
            <a:ext cx="9144000" cy="6105525"/>
            <a:chOff x="0" y="359"/>
            <a:chExt cx="5760" cy="3846"/>
          </a:xfrm>
        </p:grpSpPr>
        <p:sp>
          <p:nvSpPr>
            <p:cNvPr id="507926" name="Line 22"/>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07927" name="Picture 23"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07928" name="AutoShape 24"/>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07929" name="Line 25"/>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07930" name="Text Box 26"/>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07910">
                                            <p:txEl>
                                              <p:pRg st="1" end="1"/>
                                            </p:txEl>
                                          </p:spTgt>
                                        </p:tgtEl>
                                        <p:attrNameLst>
                                          <p:attrName>style.visibility</p:attrName>
                                        </p:attrNameLst>
                                      </p:cBhvr>
                                      <p:to>
                                        <p:strVal val="visible"/>
                                      </p:to>
                                    </p:set>
                                    <p:animEffect transition="in" filter="box(in)">
                                      <p:cBhvr>
                                        <p:cTn id="7" dur="500"/>
                                        <p:tgtEl>
                                          <p:spTgt spid="507910">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507910">
                                            <p:txEl>
                                              <p:pRg st="2" end="2"/>
                                            </p:txEl>
                                          </p:spTgt>
                                        </p:tgtEl>
                                        <p:attrNameLst>
                                          <p:attrName>style.visibility</p:attrName>
                                        </p:attrNameLst>
                                      </p:cBhvr>
                                      <p:to>
                                        <p:strVal val="visible"/>
                                      </p:to>
                                    </p:set>
                                    <p:animEffect transition="in" filter="box(in)">
                                      <p:cBhvr>
                                        <p:cTn id="12" dur="500"/>
                                        <p:tgtEl>
                                          <p:spTgt spid="507910">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507910">
                                            <p:txEl>
                                              <p:pRg st="3" end="3"/>
                                            </p:txEl>
                                          </p:spTgt>
                                        </p:tgtEl>
                                        <p:attrNameLst>
                                          <p:attrName>style.visibility</p:attrName>
                                        </p:attrNameLst>
                                      </p:cBhvr>
                                      <p:to>
                                        <p:strVal val="visible"/>
                                      </p:to>
                                    </p:set>
                                    <p:animEffect transition="in" filter="box(in)">
                                      <p:cBhvr>
                                        <p:cTn id="17" dur="500"/>
                                        <p:tgtEl>
                                          <p:spTgt spid="5079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B333D4AA-E27E-4FFD-BD8B-DF942E274F81}" type="slidenum">
              <a:rPr lang="es-ES" altLang="es-PE"/>
              <a:pPr/>
              <a:t>9</a:t>
            </a:fld>
            <a:endParaRPr lang="es-ES" altLang="es-PE"/>
          </a:p>
        </p:txBody>
      </p:sp>
      <p:sp>
        <p:nvSpPr>
          <p:cNvPr id="457733" name="Text Box 5"/>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457734" name="Text Box 6"/>
          <p:cNvSpPr txBox="1">
            <a:spLocks noChangeArrowheads="1"/>
          </p:cNvSpPr>
          <p:nvPr/>
        </p:nvSpPr>
        <p:spPr bwMode="auto">
          <a:xfrm>
            <a:off x="1187450" y="2330450"/>
            <a:ext cx="7416800" cy="2730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Aft>
                <a:spcPct val="55000"/>
              </a:spcAft>
              <a:buFont typeface="Wingdings" panose="05000000000000000000" pitchFamily="2" charset="2"/>
              <a:buChar char="Ø"/>
            </a:pPr>
            <a:r>
              <a:rPr lang="es-ES_tradnl" altLang="es-PE" sz="2000"/>
              <a:t> Todas las razones consideradas son importantes. </a:t>
            </a:r>
          </a:p>
          <a:p>
            <a:pPr algn="just">
              <a:spcAft>
                <a:spcPct val="55000"/>
              </a:spcAft>
              <a:buFont typeface="Wingdings" panose="05000000000000000000" pitchFamily="2" charset="2"/>
              <a:buChar char="Ø"/>
            </a:pPr>
            <a:r>
              <a:rPr lang="es-ES_tradnl" altLang="es-PE" sz="2000"/>
              <a:t> En particular, l</a:t>
            </a:r>
            <a:r>
              <a:rPr lang="es-ES" altLang="es-PE" sz="2000"/>
              <a:t>a diversidad biológica provee un sistema global de soporte a la vida, manteniendo: </a:t>
            </a:r>
          </a:p>
          <a:p>
            <a:pPr lvl="1" algn="just">
              <a:spcAft>
                <a:spcPct val="55000"/>
              </a:spcAft>
              <a:buFont typeface="Wingdings" panose="05000000000000000000" pitchFamily="2" charset="2"/>
              <a:buChar char="ü"/>
            </a:pPr>
            <a:r>
              <a:rPr lang="es-ES" altLang="es-PE" sz="2000"/>
              <a:t> La habitabilidad del planeta (Ehrlich y Ehrlich, 1992). </a:t>
            </a:r>
          </a:p>
          <a:p>
            <a:pPr lvl="1" algn="just">
              <a:spcAft>
                <a:spcPct val="55000"/>
              </a:spcAft>
              <a:buFont typeface="Wingdings" panose="05000000000000000000" pitchFamily="2" charset="2"/>
              <a:buChar char="ü"/>
            </a:pPr>
            <a:r>
              <a:rPr lang="es-ES" altLang="es-PE" sz="2000"/>
              <a:t> </a:t>
            </a:r>
            <a:r>
              <a:rPr lang="es-ES_tradnl" altLang="es-PE" sz="2000"/>
              <a:t>L</a:t>
            </a:r>
            <a:r>
              <a:rPr lang="es-ES" altLang="es-PE" sz="2000"/>
              <a:t>as condiciones necesarias para la regeneración de los recursos renovables de los diferentes ecosistemas (Dahlberg, 1987). </a:t>
            </a:r>
          </a:p>
        </p:txBody>
      </p:sp>
      <p:sp>
        <p:nvSpPr>
          <p:cNvPr id="457735" name="Text Box 7"/>
          <p:cNvSpPr txBox="1">
            <a:spLocks noChangeArrowheads="1"/>
          </p:cNvSpPr>
          <p:nvPr/>
        </p:nvSpPr>
        <p:spPr bwMode="auto">
          <a:xfrm>
            <a:off x="827088" y="188913"/>
            <a:ext cx="7956550"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Diversidad Biológica</a:t>
            </a:r>
            <a:endParaRPr lang="es-ES" altLang="es-PE" sz="2800">
              <a:solidFill>
                <a:srgbClr val="FF9900"/>
              </a:solidFill>
              <a:effectLst>
                <a:outerShdw blurRad="38100" dist="38100" dir="2700000" algn="tl">
                  <a:srgbClr val="000000"/>
                </a:outerShdw>
              </a:effectLst>
            </a:endParaRPr>
          </a:p>
        </p:txBody>
      </p:sp>
      <p:sp>
        <p:nvSpPr>
          <p:cNvPr id="457736" name="Text Box 8"/>
          <p:cNvSpPr txBox="1">
            <a:spLocks noChangeArrowheads="1"/>
          </p:cNvSpPr>
          <p:nvPr/>
        </p:nvSpPr>
        <p:spPr bwMode="auto">
          <a:xfrm>
            <a:off x="914400" y="1143000"/>
            <a:ext cx="822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sz="2400">
                <a:effectLst>
                  <a:outerShdw blurRad="38100" dist="38100" dir="2700000" algn="tl">
                    <a:srgbClr val="FFFFFF"/>
                  </a:outerShdw>
                </a:effectLst>
              </a:rPr>
              <a:t>¿Cuáles son las razones para mantener la DB?</a:t>
            </a:r>
            <a:endParaRPr lang="es-ES" altLang="es-PE" sz="2400">
              <a:effectLst>
                <a:outerShdw blurRad="38100" dist="38100" dir="2700000" algn="tl">
                  <a:srgbClr val="FFFFFF"/>
                </a:outerShdw>
              </a:effectLst>
            </a:endParaRPr>
          </a:p>
        </p:txBody>
      </p:sp>
      <p:grpSp>
        <p:nvGrpSpPr>
          <p:cNvPr id="457748" name="Group 20"/>
          <p:cNvGrpSpPr>
            <a:grpSpLocks/>
          </p:cNvGrpSpPr>
          <p:nvPr/>
        </p:nvGrpSpPr>
        <p:grpSpPr bwMode="auto">
          <a:xfrm>
            <a:off x="0" y="569913"/>
            <a:ext cx="9144000" cy="6105525"/>
            <a:chOff x="0" y="359"/>
            <a:chExt cx="5760" cy="3846"/>
          </a:xfrm>
        </p:grpSpPr>
        <p:sp>
          <p:nvSpPr>
            <p:cNvPr id="457749" name="Line 21"/>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457750" name="Picture 22"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457751" name="AutoShape 23"/>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457752" name="Line 24"/>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457753" name="Text Box 25"/>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457734">
                                            <p:txEl>
                                              <p:pRg st="0" end="0"/>
                                            </p:txEl>
                                          </p:spTgt>
                                        </p:tgtEl>
                                        <p:attrNameLst>
                                          <p:attrName>style.visibility</p:attrName>
                                        </p:attrNameLst>
                                      </p:cBhvr>
                                      <p:to>
                                        <p:strVal val="visible"/>
                                      </p:to>
                                    </p:set>
                                    <p:animEffect transition="in" filter="box(in)">
                                      <p:cBhvr>
                                        <p:cTn id="7" dur="500"/>
                                        <p:tgtEl>
                                          <p:spTgt spid="45773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457734">
                                            <p:txEl>
                                              <p:pRg st="1" end="1"/>
                                            </p:txEl>
                                          </p:spTgt>
                                        </p:tgtEl>
                                        <p:attrNameLst>
                                          <p:attrName>style.visibility</p:attrName>
                                        </p:attrNameLst>
                                      </p:cBhvr>
                                      <p:to>
                                        <p:strVal val="visible"/>
                                      </p:to>
                                    </p:set>
                                    <p:animEffect transition="in" filter="box(in)">
                                      <p:cBhvr>
                                        <p:cTn id="12" dur="500"/>
                                        <p:tgtEl>
                                          <p:spTgt spid="45773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457734">
                                            <p:txEl>
                                              <p:pRg st="2" end="2"/>
                                            </p:txEl>
                                          </p:spTgt>
                                        </p:tgtEl>
                                        <p:attrNameLst>
                                          <p:attrName>style.visibility</p:attrName>
                                        </p:attrNameLst>
                                      </p:cBhvr>
                                      <p:to>
                                        <p:strVal val="visible"/>
                                      </p:to>
                                    </p:set>
                                    <p:animEffect transition="in" filter="box(in)">
                                      <p:cBhvr>
                                        <p:cTn id="17" dur="500"/>
                                        <p:tgtEl>
                                          <p:spTgt spid="457734">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457734">
                                            <p:txEl>
                                              <p:pRg st="3" end="3"/>
                                            </p:txEl>
                                          </p:spTgt>
                                        </p:tgtEl>
                                        <p:attrNameLst>
                                          <p:attrName>style.visibility</p:attrName>
                                        </p:attrNameLst>
                                      </p:cBhvr>
                                      <p:to>
                                        <p:strVal val="visible"/>
                                      </p:to>
                                    </p:set>
                                    <p:animEffect transition="in" filter="box(in)">
                                      <p:cBhvr>
                                        <p:cTn id="22" dur="500"/>
                                        <p:tgtEl>
                                          <p:spTgt spid="45773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Marcador de número de diapositiva 3"/>
          <p:cNvSpPr>
            <a:spLocks noGrp="1"/>
          </p:cNvSpPr>
          <p:nvPr>
            <p:ph type="sldNum" sz="quarter" idx="12"/>
          </p:nvPr>
        </p:nvSpPr>
        <p:spPr/>
        <p:txBody>
          <a:bodyPr/>
          <a:lstStyle/>
          <a:p>
            <a:fld id="{07261046-AD29-4B73-B1D7-59D8C4C1A930}" type="slidenum">
              <a:rPr lang="es-ES" altLang="es-PE"/>
              <a:pPr/>
              <a:t>10</a:t>
            </a:fld>
            <a:endParaRPr lang="es-ES" altLang="es-PE"/>
          </a:p>
        </p:txBody>
      </p:sp>
      <p:sp>
        <p:nvSpPr>
          <p:cNvPr id="55301" name="Text Box 5"/>
          <p:cNvSpPr txBox="1">
            <a:spLocks noChangeArrowheads="1"/>
          </p:cNvSpPr>
          <p:nvPr/>
        </p:nvSpPr>
        <p:spPr bwMode="auto">
          <a:xfrm>
            <a:off x="1042988" y="1143000"/>
            <a:ext cx="7850187" cy="543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Aft>
                <a:spcPct val="35000"/>
              </a:spcAft>
              <a:buFont typeface="Wingdings" panose="05000000000000000000" pitchFamily="2" charset="2"/>
              <a:buNone/>
            </a:pPr>
            <a:r>
              <a:rPr lang="es-ES_tradnl" altLang="es-PE" sz="2400">
                <a:effectLst>
                  <a:outerShdw blurRad="38100" dist="38100" dir="2700000" algn="tl">
                    <a:srgbClr val="FFFFFF"/>
                  </a:outerShdw>
                </a:effectLst>
              </a:rPr>
              <a:t>¿Cómo se puede definir a las Funciones Ecológicas?</a:t>
            </a:r>
          </a:p>
          <a:p>
            <a:pPr algn="ctr">
              <a:spcAft>
                <a:spcPct val="35000"/>
              </a:spcAft>
              <a:buFont typeface="Wingdings" panose="05000000000000000000" pitchFamily="2" charset="2"/>
              <a:buNone/>
            </a:pPr>
            <a:r>
              <a:rPr lang="es-ES_tradnl" altLang="es-PE" sz="2400">
                <a:effectLst>
                  <a:outerShdw blurRad="38100" dist="38100" dir="2700000" algn="tl">
                    <a:srgbClr val="FFFFFF"/>
                  </a:outerShdw>
                </a:effectLst>
              </a:rPr>
              <a:t>¿Cuáles son?</a:t>
            </a:r>
            <a:endParaRPr lang="es-ES" altLang="es-PE" sz="2400">
              <a:effectLst>
                <a:outerShdw blurRad="38100" dist="38100" dir="2700000" algn="tl">
                  <a:srgbClr val="FFFFFF"/>
                </a:outerShdw>
              </a:effectLst>
            </a:endParaRPr>
          </a:p>
          <a:p>
            <a:pPr algn="just">
              <a:spcAft>
                <a:spcPct val="60000"/>
              </a:spcAft>
              <a:buFont typeface="Wingdings" panose="05000000000000000000" pitchFamily="2" charset="2"/>
              <a:buChar char="Ø"/>
            </a:pPr>
            <a:r>
              <a:rPr lang="es-ES" altLang="es-PE" sz="2000"/>
              <a:t>Procesos propios de los sistemas ecológicos, a saber: </a:t>
            </a:r>
          </a:p>
          <a:p>
            <a:pPr lvl="2" algn="just">
              <a:spcAft>
                <a:spcPct val="35000"/>
              </a:spcAft>
              <a:buFont typeface="Wingdings" panose="05000000000000000000" pitchFamily="2" charset="2"/>
              <a:buChar char="ü"/>
            </a:pPr>
            <a:r>
              <a:rPr lang="es-ES" altLang="es-PE" sz="2000"/>
              <a:t> Transferencia de información genética. </a:t>
            </a:r>
          </a:p>
          <a:p>
            <a:pPr lvl="2" algn="just">
              <a:spcAft>
                <a:spcPct val="35000"/>
              </a:spcAft>
              <a:buFont typeface="Wingdings" panose="05000000000000000000" pitchFamily="2" charset="2"/>
              <a:buChar char="ü"/>
            </a:pPr>
            <a:r>
              <a:rPr lang="es-ES" altLang="es-PE" sz="2000"/>
              <a:t> Absorción, transformación y transferencia de energía. </a:t>
            </a:r>
          </a:p>
          <a:p>
            <a:pPr lvl="2" algn="just">
              <a:spcAft>
                <a:spcPct val="35000"/>
              </a:spcAft>
              <a:buFont typeface="Wingdings" panose="05000000000000000000" pitchFamily="2" charset="2"/>
              <a:buChar char="ü"/>
            </a:pPr>
            <a:r>
              <a:rPr lang="es-ES" altLang="es-PE" sz="2000"/>
              <a:t> Dinámica trófica y partición de los nutrientes. </a:t>
            </a:r>
          </a:p>
          <a:p>
            <a:pPr lvl="2" algn="just">
              <a:spcAft>
                <a:spcPct val="35000"/>
              </a:spcAft>
              <a:buFont typeface="Wingdings" panose="05000000000000000000" pitchFamily="2" charset="2"/>
              <a:buChar char="ü"/>
            </a:pPr>
            <a:r>
              <a:rPr lang="es-ES" altLang="es-PE" sz="2000"/>
              <a:t> Interacción de las comunidades con el medio abiótico en el marco de los ecosistemas. </a:t>
            </a:r>
          </a:p>
          <a:p>
            <a:pPr lvl="2" algn="just">
              <a:spcAft>
                <a:spcPct val="35000"/>
              </a:spcAft>
              <a:buFont typeface="Wingdings" panose="05000000000000000000" pitchFamily="2" charset="2"/>
              <a:buNone/>
            </a:pPr>
            <a:endParaRPr lang="es-ES" altLang="es-PE" sz="2000"/>
          </a:p>
          <a:p>
            <a:pPr algn="just">
              <a:spcAft>
                <a:spcPct val="60000"/>
              </a:spcAft>
              <a:buFont typeface="Wingdings" panose="05000000000000000000" pitchFamily="2" charset="2"/>
              <a:buChar char="Ø"/>
            </a:pPr>
            <a:r>
              <a:rPr lang="es-ES" altLang="es-PE" sz="2000"/>
              <a:t> Deben citarse también otras funciones de las que participan los sistemas ecológicos: </a:t>
            </a:r>
          </a:p>
          <a:p>
            <a:pPr lvl="2" algn="just">
              <a:spcAft>
                <a:spcPct val="35000"/>
              </a:spcAft>
              <a:buFont typeface="Wingdings" panose="05000000000000000000" pitchFamily="2" charset="2"/>
              <a:buChar char="ü"/>
            </a:pPr>
            <a:r>
              <a:rPr lang="es-ES" altLang="es-PE" sz="2000"/>
              <a:t> La dinámica hídrica. </a:t>
            </a:r>
          </a:p>
          <a:p>
            <a:pPr lvl="2" algn="just">
              <a:spcAft>
                <a:spcPct val="35000"/>
              </a:spcAft>
              <a:buFont typeface="Wingdings" panose="05000000000000000000" pitchFamily="2" charset="2"/>
              <a:buChar char="ü"/>
            </a:pPr>
            <a:r>
              <a:rPr lang="es-ES" altLang="es-PE" sz="2000"/>
              <a:t> El  intercambio de gases y energía con la atmósfera. </a:t>
            </a:r>
          </a:p>
        </p:txBody>
      </p:sp>
      <p:sp>
        <p:nvSpPr>
          <p:cNvPr id="55312" name="Text Box 16"/>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55315" name="Text Box 19"/>
          <p:cNvSpPr txBox="1">
            <a:spLocks noChangeArrowheads="1"/>
          </p:cNvSpPr>
          <p:nvPr/>
        </p:nvSpPr>
        <p:spPr bwMode="auto">
          <a:xfrm>
            <a:off x="827088" y="188913"/>
            <a:ext cx="7956550"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Funciones y Servicios Ecológicos</a:t>
            </a:r>
            <a:endParaRPr lang="es-ES" altLang="es-PE" sz="2800">
              <a:solidFill>
                <a:srgbClr val="FF9900"/>
              </a:solidFill>
              <a:effectLst>
                <a:outerShdw blurRad="38100" dist="38100" dir="2700000" algn="tl">
                  <a:srgbClr val="000000"/>
                </a:outerShdw>
              </a:effectLst>
            </a:endParaRPr>
          </a:p>
        </p:txBody>
      </p:sp>
      <p:grpSp>
        <p:nvGrpSpPr>
          <p:cNvPr id="55316" name="Group 20"/>
          <p:cNvGrpSpPr>
            <a:grpSpLocks/>
          </p:cNvGrpSpPr>
          <p:nvPr/>
        </p:nvGrpSpPr>
        <p:grpSpPr bwMode="auto">
          <a:xfrm>
            <a:off x="0" y="569913"/>
            <a:ext cx="9144000" cy="6105525"/>
            <a:chOff x="0" y="359"/>
            <a:chExt cx="5760" cy="3846"/>
          </a:xfrm>
        </p:grpSpPr>
        <p:sp>
          <p:nvSpPr>
            <p:cNvPr id="55317" name="Line 21"/>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5318" name="Picture 22"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5319" name="AutoShape 23"/>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5320" name="Line 24"/>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5321" name="Text Box 25"/>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5301">
                                            <p:txEl>
                                              <p:pRg st="2" end="2"/>
                                            </p:txEl>
                                          </p:spTgt>
                                        </p:tgtEl>
                                        <p:attrNameLst>
                                          <p:attrName>style.visibility</p:attrName>
                                        </p:attrNameLst>
                                      </p:cBhvr>
                                      <p:to>
                                        <p:strVal val="visible"/>
                                      </p:to>
                                    </p:set>
                                    <p:animEffect transition="in" filter="box(in)">
                                      <p:cBhvr>
                                        <p:cTn id="7" dur="500"/>
                                        <p:tgtEl>
                                          <p:spTgt spid="55301">
                                            <p:txEl>
                                              <p:pRg st="2" end="2"/>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55301">
                                            <p:txEl>
                                              <p:pRg st="3" end="3"/>
                                            </p:txEl>
                                          </p:spTgt>
                                        </p:tgtEl>
                                        <p:attrNameLst>
                                          <p:attrName>style.visibility</p:attrName>
                                        </p:attrNameLst>
                                      </p:cBhvr>
                                      <p:to>
                                        <p:strVal val="visible"/>
                                      </p:to>
                                    </p:set>
                                    <p:animEffect transition="in" filter="box(in)">
                                      <p:cBhvr>
                                        <p:cTn id="10" dur="500"/>
                                        <p:tgtEl>
                                          <p:spTgt spid="55301">
                                            <p:txEl>
                                              <p:pRg st="3" end="3"/>
                                            </p:txEl>
                                          </p:spTgt>
                                        </p:tgtEl>
                                      </p:cBhvr>
                                    </p:animEffect>
                                  </p:childTnLst>
                                </p:cTn>
                              </p:par>
                              <p:par>
                                <p:cTn id="11" presetID="4" presetClass="entr" presetSubtype="16" fill="hold" nodeType="withEffect">
                                  <p:stCondLst>
                                    <p:cond delay="0"/>
                                  </p:stCondLst>
                                  <p:childTnLst>
                                    <p:set>
                                      <p:cBhvr>
                                        <p:cTn id="12" dur="1" fill="hold">
                                          <p:stCondLst>
                                            <p:cond delay="0"/>
                                          </p:stCondLst>
                                        </p:cTn>
                                        <p:tgtEl>
                                          <p:spTgt spid="55301">
                                            <p:txEl>
                                              <p:pRg st="4" end="4"/>
                                            </p:txEl>
                                          </p:spTgt>
                                        </p:tgtEl>
                                        <p:attrNameLst>
                                          <p:attrName>style.visibility</p:attrName>
                                        </p:attrNameLst>
                                      </p:cBhvr>
                                      <p:to>
                                        <p:strVal val="visible"/>
                                      </p:to>
                                    </p:set>
                                    <p:animEffect transition="in" filter="box(in)">
                                      <p:cBhvr>
                                        <p:cTn id="13" dur="500"/>
                                        <p:tgtEl>
                                          <p:spTgt spid="55301">
                                            <p:txEl>
                                              <p:pRg st="4" end="4"/>
                                            </p:txEl>
                                          </p:spTgt>
                                        </p:tgtEl>
                                      </p:cBhvr>
                                    </p:animEffect>
                                  </p:childTnLst>
                                </p:cTn>
                              </p:par>
                              <p:par>
                                <p:cTn id="14" presetID="4" presetClass="entr" presetSubtype="16" fill="hold" nodeType="withEffect">
                                  <p:stCondLst>
                                    <p:cond delay="0"/>
                                  </p:stCondLst>
                                  <p:childTnLst>
                                    <p:set>
                                      <p:cBhvr>
                                        <p:cTn id="15" dur="1" fill="hold">
                                          <p:stCondLst>
                                            <p:cond delay="0"/>
                                          </p:stCondLst>
                                        </p:cTn>
                                        <p:tgtEl>
                                          <p:spTgt spid="55301">
                                            <p:txEl>
                                              <p:pRg st="5" end="5"/>
                                            </p:txEl>
                                          </p:spTgt>
                                        </p:tgtEl>
                                        <p:attrNameLst>
                                          <p:attrName>style.visibility</p:attrName>
                                        </p:attrNameLst>
                                      </p:cBhvr>
                                      <p:to>
                                        <p:strVal val="visible"/>
                                      </p:to>
                                    </p:set>
                                    <p:animEffect transition="in" filter="box(in)">
                                      <p:cBhvr>
                                        <p:cTn id="16" dur="500"/>
                                        <p:tgtEl>
                                          <p:spTgt spid="55301">
                                            <p:txEl>
                                              <p:pRg st="5" end="5"/>
                                            </p:txEl>
                                          </p:spTgt>
                                        </p:tgtEl>
                                      </p:cBhvr>
                                    </p:animEffect>
                                  </p:childTnLst>
                                </p:cTn>
                              </p:par>
                              <p:par>
                                <p:cTn id="17" presetID="4" presetClass="entr" presetSubtype="16" fill="hold" nodeType="withEffect">
                                  <p:stCondLst>
                                    <p:cond delay="0"/>
                                  </p:stCondLst>
                                  <p:childTnLst>
                                    <p:set>
                                      <p:cBhvr>
                                        <p:cTn id="18" dur="1" fill="hold">
                                          <p:stCondLst>
                                            <p:cond delay="0"/>
                                          </p:stCondLst>
                                        </p:cTn>
                                        <p:tgtEl>
                                          <p:spTgt spid="55301">
                                            <p:txEl>
                                              <p:pRg st="6" end="6"/>
                                            </p:txEl>
                                          </p:spTgt>
                                        </p:tgtEl>
                                        <p:attrNameLst>
                                          <p:attrName>style.visibility</p:attrName>
                                        </p:attrNameLst>
                                      </p:cBhvr>
                                      <p:to>
                                        <p:strVal val="visible"/>
                                      </p:to>
                                    </p:set>
                                    <p:animEffect transition="in" filter="box(in)">
                                      <p:cBhvr>
                                        <p:cTn id="19" dur="500"/>
                                        <p:tgtEl>
                                          <p:spTgt spid="55301">
                                            <p:txEl>
                                              <p:pRg st="6" end="6"/>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4" presetClass="entr" presetSubtype="16" fill="hold" nodeType="clickEffect">
                                  <p:stCondLst>
                                    <p:cond delay="0"/>
                                  </p:stCondLst>
                                  <p:childTnLst>
                                    <p:set>
                                      <p:cBhvr>
                                        <p:cTn id="23" dur="1" fill="hold">
                                          <p:stCondLst>
                                            <p:cond delay="0"/>
                                          </p:stCondLst>
                                        </p:cTn>
                                        <p:tgtEl>
                                          <p:spTgt spid="55301">
                                            <p:txEl>
                                              <p:pRg st="8" end="8"/>
                                            </p:txEl>
                                          </p:spTgt>
                                        </p:tgtEl>
                                        <p:attrNameLst>
                                          <p:attrName>style.visibility</p:attrName>
                                        </p:attrNameLst>
                                      </p:cBhvr>
                                      <p:to>
                                        <p:strVal val="visible"/>
                                      </p:to>
                                    </p:set>
                                    <p:animEffect transition="in" filter="box(in)">
                                      <p:cBhvr>
                                        <p:cTn id="24" dur="500"/>
                                        <p:tgtEl>
                                          <p:spTgt spid="55301">
                                            <p:txEl>
                                              <p:pRg st="8" end="8"/>
                                            </p:txEl>
                                          </p:spTgt>
                                        </p:tgtEl>
                                      </p:cBhvr>
                                    </p:animEffect>
                                  </p:childTnLst>
                                </p:cTn>
                              </p:par>
                              <p:par>
                                <p:cTn id="25" presetID="4" presetClass="entr" presetSubtype="16" fill="hold" nodeType="withEffect">
                                  <p:stCondLst>
                                    <p:cond delay="0"/>
                                  </p:stCondLst>
                                  <p:childTnLst>
                                    <p:set>
                                      <p:cBhvr>
                                        <p:cTn id="26" dur="1" fill="hold">
                                          <p:stCondLst>
                                            <p:cond delay="0"/>
                                          </p:stCondLst>
                                        </p:cTn>
                                        <p:tgtEl>
                                          <p:spTgt spid="55301">
                                            <p:txEl>
                                              <p:pRg st="9" end="9"/>
                                            </p:txEl>
                                          </p:spTgt>
                                        </p:tgtEl>
                                        <p:attrNameLst>
                                          <p:attrName>style.visibility</p:attrName>
                                        </p:attrNameLst>
                                      </p:cBhvr>
                                      <p:to>
                                        <p:strVal val="visible"/>
                                      </p:to>
                                    </p:set>
                                    <p:animEffect transition="in" filter="box(in)">
                                      <p:cBhvr>
                                        <p:cTn id="27" dur="500"/>
                                        <p:tgtEl>
                                          <p:spTgt spid="55301">
                                            <p:txEl>
                                              <p:pRg st="9" end="9"/>
                                            </p:txEl>
                                          </p:spTgt>
                                        </p:tgtEl>
                                      </p:cBhvr>
                                    </p:animEffect>
                                  </p:childTnLst>
                                </p:cTn>
                              </p:par>
                              <p:par>
                                <p:cTn id="28" presetID="4" presetClass="entr" presetSubtype="16" fill="hold" nodeType="withEffect">
                                  <p:stCondLst>
                                    <p:cond delay="0"/>
                                  </p:stCondLst>
                                  <p:childTnLst>
                                    <p:set>
                                      <p:cBhvr>
                                        <p:cTn id="29" dur="1" fill="hold">
                                          <p:stCondLst>
                                            <p:cond delay="0"/>
                                          </p:stCondLst>
                                        </p:cTn>
                                        <p:tgtEl>
                                          <p:spTgt spid="55301">
                                            <p:txEl>
                                              <p:pRg st="10" end="10"/>
                                            </p:txEl>
                                          </p:spTgt>
                                        </p:tgtEl>
                                        <p:attrNameLst>
                                          <p:attrName>style.visibility</p:attrName>
                                        </p:attrNameLst>
                                      </p:cBhvr>
                                      <p:to>
                                        <p:strVal val="visible"/>
                                      </p:to>
                                    </p:set>
                                    <p:animEffect transition="in" filter="box(in)">
                                      <p:cBhvr>
                                        <p:cTn id="30" dur="500"/>
                                        <p:tgtEl>
                                          <p:spTgt spid="55301">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D31915EA-A452-40D7-AE1F-A4B1645AD539}" type="slidenum">
              <a:rPr lang="es-ES" altLang="es-PE"/>
              <a:pPr/>
              <a:t>11</a:t>
            </a:fld>
            <a:endParaRPr lang="es-ES" altLang="es-PE"/>
          </a:p>
        </p:txBody>
      </p:sp>
      <p:sp>
        <p:nvSpPr>
          <p:cNvPr id="57349" name="Text Box 5"/>
          <p:cNvSpPr txBox="1">
            <a:spLocks noChangeArrowheads="1"/>
          </p:cNvSpPr>
          <p:nvPr/>
        </p:nvSpPr>
        <p:spPr bwMode="auto">
          <a:xfrm>
            <a:off x="827088" y="1219200"/>
            <a:ext cx="7632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buFont typeface="Wingdings" panose="05000000000000000000" pitchFamily="2" charset="2"/>
              <a:buNone/>
            </a:pPr>
            <a:r>
              <a:rPr lang="es-ES" altLang="es-PE" sz="2400">
                <a:effectLst>
                  <a:outerShdw blurRad="38100" dist="38100" dir="2700000" algn="tl">
                    <a:srgbClr val="FFFFFF"/>
                  </a:outerShdw>
                </a:effectLst>
              </a:rPr>
              <a:t>¿Qué son los Servicios Ecológicos? </a:t>
            </a:r>
          </a:p>
        </p:txBody>
      </p:sp>
      <p:sp>
        <p:nvSpPr>
          <p:cNvPr id="57350" name="Text Box 6"/>
          <p:cNvSpPr txBox="1">
            <a:spLocks noChangeArrowheads="1"/>
          </p:cNvSpPr>
          <p:nvPr/>
        </p:nvSpPr>
        <p:spPr bwMode="auto">
          <a:xfrm>
            <a:off x="1219200" y="2362200"/>
            <a:ext cx="7391400" cy="1798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Aft>
                <a:spcPct val="60000"/>
              </a:spcAft>
              <a:buFont typeface="Wingdings" panose="05000000000000000000" pitchFamily="2" charset="2"/>
              <a:buChar char="Ø"/>
            </a:pPr>
            <a:r>
              <a:rPr lang="es-ES_tradnl" altLang="es-PE" sz="2000"/>
              <a:t> </a:t>
            </a:r>
            <a:r>
              <a:rPr lang="es-ES" altLang="es-PE" sz="2000"/>
              <a:t>Las funciones de los sistemas ecológicos son servicios para los sistemas culturales, incidiendo en procesos que permiten mantener las condiciones para la vida humana. (Daily 1997).</a:t>
            </a:r>
          </a:p>
          <a:p>
            <a:pPr algn="just">
              <a:spcAft>
                <a:spcPct val="60000"/>
              </a:spcAft>
              <a:buFont typeface="Wingdings" panose="05000000000000000000" pitchFamily="2" charset="2"/>
              <a:buChar char="Ø"/>
            </a:pPr>
            <a:r>
              <a:rPr lang="es-ES" altLang="es-PE" sz="2000"/>
              <a:t> </a:t>
            </a:r>
            <a:r>
              <a:rPr lang="es-ES_tradnl" altLang="es-PE" sz="2000"/>
              <a:t>Una misma función de los sistemas naturales puede implicar diversos servicios desde el punto de vista humano y viceversa.</a:t>
            </a:r>
            <a:endParaRPr lang="es-ES" altLang="es-PE" sz="2000"/>
          </a:p>
        </p:txBody>
      </p:sp>
      <p:sp>
        <p:nvSpPr>
          <p:cNvPr id="57361" name="Text Box 17"/>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57364" name="Text Box 20"/>
          <p:cNvSpPr txBox="1">
            <a:spLocks noChangeArrowheads="1"/>
          </p:cNvSpPr>
          <p:nvPr/>
        </p:nvSpPr>
        <p:spPr bwMode="auto">
          <a:xfrm>
            <a:off x="827088" y="188913"/>
            <a:ext cx="7956550"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Funciones y Servicios Ecológicos</a:t>
            </a:r>
            <a:endParaRPr lang="es-ES" altLang="es-PE" sz="2800">
              <a:solidFill>
                <a:srgbClr val="FF9900"/>
              </a:solidFill>
              <a:effectLst>
                <a:outerShdw blurRad="38100" dist="38100" dir="2700000" algn="tl">
                  <a:srgbClr val="000000"/>
                </a:outerShdw>
              </a:effectLst>
            </a:endParaRPr>
          </a:p>
        </p:txBody>
      </p:sp>
      <p:grpSp>
        <p:nvGrpSpPr>
          <p:cNvPr id="57365" name="Group 21"/>
          <p:cNvGrpSpPr>
            <a:grpSpLocks/>
          </p:cNvGrpSpPr>
          <p:nvPr/>
        </p:nvGrpSpPr>
        <p:grpSpPr bwMode="auto">
          <a:xfrm>
            <a:off x="0" y="569913"/>
            <a:ext cx="9144000" cy="6105525"/>
            <a:chOff x="0" y="359"/>
            <a:chExt cx="5760" cy="3846"/>
          </a:xfrm>
        </p:grpSpPr>
        <p:sp>
          <p:nvSpPr>
            <p:cNvPr id="57366" name="Line 22"/>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7367" name="Picture 23"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7368" name="AutoShape 24"/>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7369" name="Line 25"/>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7370" name="Text Box 26"/>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7350">
                                            <p:txEl>
                                              <p:pRg st="0" end="0"/>
                                            </p:txEl>
                                          </p:spTgt>
                                        </p:tgtEl>
                                        <p:attrNameLst>
                                          <p:attrName>style.visibility</p:attrName>
                                        </p:attrNameLst>
                                      </p:cBhvr>
                                      <p:to>
                                        <p:strVal val="visible"/>
                                      </p:to>
                                    </p:set>
                                    <p:animEffect transition="in" filter="box(in)">
                                      <p:cBhvr>
                                        <p:cTn id="7" dur="500"/>
                                        <p:tgtEl>
                                          <p:spTgt spid="5735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57350">
                                            <p:txEl>
                                              <p:pRg st="1" end="1"/>
                                            </p:txEl>
                                          </p:spTgt>
                                        </p:tgtEl>
                                        <p:attrNameLst>
                                          <p:attrName>style.visibility</p:attrName>
                                        </p:attrNameLst>
                                      </p:cBhvr>
                                      <p:to>
                                        <p:strVal val="visible"/>
                                      </p:to>
                                    </p:set>
                                    <p:animEffect transition="in" filter="box(in)">
                                      <p:cBhvr>
                                        <p:cTn id="12" dur="500"/>
                                        <p:tgtEl>
                                          <p:spTgt spid="5735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Marcador de número de diapositiva 3"/>
          <p:cNvSpPr>
            <a:spLocks noGrp="1"/>
          </p:cNvSpPr>
          <p:nvPr>
            <p:ph type="sldNum" sz="quarter" idx="12"/>
          </p:nvPr>
        </p:nvSpPr>
        <p:spPr/>
        <p:txBody>
          <a:bodyPr/>
          <a:lstStyle/>
          <a:p>
            <a:fld id="{25EF3303-1ECC-4035-B5BC-BD674B546D5E}" type="slidenum">
              <a:rPr lang="es-ES" altLang="es-PE"/>
              <a:pPr/>
              <a:t>12</a:t>
            </a:fld>
            <a:endParaRPr lang="es-ES" altLang="es-PE"/>
          </a:p>
        </p:txBody>
      </p:sp>
      <p:sp>
        <p:nvSpPr>
          <p:cNvPr id="59397" name="Text Box 5"/>
          <p:cNvSpPr txBox="1">
            <a:spLocks noChangeArrowheads="1"/>
          </p:cNvSpPr>
          <p:nvPr/>
        </p:nvSpPr>
        <p:spPr bwMode="auto">
          <a:xfrm>
            <a:off x="827088" y="1143000"/>
            <a:ext cx="7859712"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buFont typeface="Wingdings" panose="05000000000000000000" pitchFamily="2" charset="2"/>
              <a:buNone/>
            </a:pPr>
            <a:r>
              <a:rPr lang="es-ES" altLang="es-PE" sz="2400">
                <a:effectLst>
                  <a:outerShdw blurRad="38100" dist="38100" dir="2700000" algn="tl">
                    <a:srgbClr val="FFFFFF"/>
                  </a:outerShdw>
                </a:effectLst>
              </a:rPr>
              <a:t>¿Cuáles son los Servicios Ecológicos que derivan de las Funciones Ecológicas?</a:t>
            </a:r>
          </a:p>
        </p:txBody>
      </p:sp>
      <p:sp>
        <p:nvSpPr>
          <p:cNvPr id="59398" name="Text Box 6"/>
          <p:cNvSpPr txBox="1">
            <a:spLocks noChangeArrowheads="1"/>
          </p:cNvSpPr>
          <p:nvPr/>
        </p:nvSpPr>
        <p:spPr bwMode="auto">
          <a:xfrm>
            <a:off x="1143000" y="2057400"/>
            <a:ext cx="7543800" cy="451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Aft>
                <a:spcPct val="25000"/>
              </a:spcAft>
              <a:buFont typeface="Wingdings" panose="05000000000000000000" pitchFamily="2" charset="2"/>
              <a:buChar char="Ø"/>
            </a:pPr>
            <a:r>
              <a:rPr lang="es-ES_tradnl" altLang="es-PE"/>
              <a:t> </a:t>
            </a:r>
            <a:r>
              <a:rPr lang="es-ES_tradnl" altLang="es-PE" sz="2000"/>
              <a:t>Regulación de la composición química del aire. </a:t>
            </a:r>
          </a:p>
          <a:p>
            <a:pPr algn="just">
              <a:spcAft>
                <a:spcPct val="25000"/>
              </a:spcAft>
              <a:buFont typeface="Wingdings" panose="05000000000000000000" pitchFamily="2" charset="2"/>
              <a:buChar char="Ø"/>
            </a:pPr>
            <a:r>
              <a:rPr lang="es-ES_tradnl" altLang="es-PE" sz="2000"/>
              <a:t> Participación en la regulación del clima. </a:t>
            </a:r>
          </a:p>
          <a:p>
            <a:pPr algn="just">
              <a:spcAft>
                <a:spcPct val="25000"/>
              </a:spcAft>
              <a:buFont typeface="Wingdings" panose="05000000000000000000" pitchFamily="2" charset="2"/>
              <a:buChar char="Ø"/>
            </a:pPr>
            <a:r>
              <a:rPr lang="es-ES_tradnl" altLang="es-PE" sz="2000"/>
              <a:t> Regulación de la calidad del agua. </a:t>
            </a:r>
          </a:p>
          <a:p>
            <a:pPr algn="just">
              <a:spcAft>
                <a:spcPct val="25000"/>
              </a:spcAft>
              <a:buFont typeface="Wingdings" panose="05000000000000000000" pitchFamily="2" charset="2"/>
              <a:buChar char="Ø"/>
            </a:pPr>
            <a:r>
              <a:rPr lang="es-ES_tradnl" altLang="es-PE" sz="2000"/>
              <a:t> Participación en la regulación del ciclo del agua. </a:t>
            </a:r>
          </a:p>
          <a:p>
            <a:pPr algn="just">
              <a:spcAft>
                <a:spcPct val="25000"/>
              </a:spcAft>
              <a:buFont typeface="Wingdings" panose="05000000000000000000" pitchFamily="2" charset="2"/>
              <a:buChar char="Ø"/>
            </a:pPr>
            <a:r>
              <a:rPr lang="es-ES_tradnl" altLang="es-PE" sz="2000"/>
              <a:t> Formación, mantenimiento y renovación de los suelos. </a:t>
            </a:r>
          </a:p>
          <a:p>
            <a:pPr algn="just">
              <a:spcAft>
                <a:spcPct val="25000"/>
              </a:spcAft>
              <a:buFont typeface="Wingdings" panose="05000000000000000000" pitchFamily="2" charset="2"/>
              <a:buChar char="Ø"/>
            </a:pPr>
            <a:r>
              <a:rPr lang="es-ES_tradnl" altLang="es-PE" sz="2000"/>
              <a:t> Ciclo de nutrientes. </a:t>
            </a:r>
          </a:p>
          <a:p>
            <a:pPr algn="just">
              <a:spcAft>
                <a:spcPct val="25000"/>
              </a:spcAft>
              <a:buFont typeface="Wingdings" panose="05000000000000000000" pitchFamily="2" charset="2"/>
              <a:buChar char="Ø"/>
            </a:pPr>
            <a:r>
              <a:rPr lang="es-ES_tradnl" altLang="es-PE" sz="2000"/>
              <a:t> Descomposición de residuos sólidos y de efluentes, y reciclado.</a:t>
            </a:r>
          </a:p>
          <a:p>
            <a:pPr algn="just">
              <a:spcAft>
                <a:spcPct val="25000"/>
              </a:spcAft>
              <a:buFont typeface="Wingdings" panose="05000000000000000000" pitchFamily="2" charset="2"/>
              <a:buChar char="Ø"/>
            </a:pPr>
            <a:r>
              <a:rPr lang="es-ES_tradnl" altLang="es-PE" sz="2000"/>
              <a:t> Polinización de la vegetación natural y de los cultivos. </a:t>
            </a:r>
          </a:p>
          <a:p>
            <a:pPr algn="just">
              <a:spcAft>
                <a:spcPct val="25000"/>
              </a:spcAft>
              <a:buFont typeface="Wingdings" panose="05000000000000000000" pitchFamily="2" charset="2"/>
              <a:buChar char="Ø"/>
            </a:pPr>
            <a:r>
              <a:rPr lang="es-ES_tradnl" altLang="es-PE" sz="2000"/>
              <a:t> Control de plagas y enfermedades agrícolas. </a:t>
            </a:r>
          </a:p>
          <a:p>
            <a:pPr algn="just">
              <a:spcAft>
                <a:spcPct val="25000"/>
              </a:spcAft>
              <a:buFont typeface="Wingdings" panose="05000000000000000000" pitchFamily="2" charset="2"/>
              <a:buChar char="Ø"/>
            </a:pPr>
            <a:r>
              <a:rPr lang="es-ES_tradnl" altLang="es-PE" sz="2000"/>
              <a:t> Disponibilidad de recursos genéticos. </a:t>
            </a:r>
          </a:p>
          <a:p>
            <a:pPr algn="just">
              <a:spcAft>
                <a:spcPct val="25000"/>
              </a:spcAft>
              <a:buFont typeface="Wingdings" panose="05000000000000000000" pitchFamily="2" charset="2"/>
              <a:buChar char="Ø"/>
            </a:pPr>
            <a:r>
              <a:rPr lang="es-ES_tradnl" altLang="es-PE" sz="2000"/>
              <a:t> Producción de recursos naturales renovables. </a:t>
            </a:r>
          </a:p>
        </p:txBody>
      </p:sp>
      <p:sp>
        <p:nvSpPr>
          <p:cNvPr id="59399" name="Text Box 7"/>
          <p:cNvSpPr txBox="1">
            <a:spLocks noChangeArrowheads="1"/>
          </p:cNvSpPr>
          <p:nvPr/>
        </p:nvSpPr>
        <p:spPr bwMode="auto">
          <a:xfrm>
            <a:off x="6732588" y="6142038"/>
            <a:ext cx="2232025" cy="5270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buFont typeface="Wingdings" panose="05000000000000000000" pitchFamily="2" charset="2"/>
              <a:buNone/>
            </a:pPr>
            <a:r>
              <a:rPr lang="es-ES_tradnl" altLang="es-PE" sz="1400"/>
              <a:t>Fuentes: Daily (1997); Costanza et al, (1997).</a:t>
            </a:r>
            <a:endParaRPr lang="es-ES" altLang="es-PE"/>
          </a:p>
        </p:txBody>
      </p:sp>
      <p:sp>
        <p:nvSpPr>
          <p:cNvPr id="59410" name="Text Box 18"/>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59412" name="Text Box 20"/>
          <p:cNvSpPr txBox="1">
            <a:spLocks noChangeArrowheads="1"/>
          </p:cNvSpPr>
          <p:nvPr/>
        </p:nvSpPr>
        <p:spPr bwMode="auto">
          <a:xfrm>
            <a:off x="827088" y="188913"/>
            <a:ext cx="7956550"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Funciones y Servicios Ecológicos</a:t>
            </a:r>
            <a:endParaRPr lang="es-ES" altLang="es-PE" sz="2800">
              <a:solidFill>
                <a:srgbClr val="FF9900"/>
              </a:solidFill>
              <a:effectLst>
                <a:outerShdw blurRad="38100" dist="38100" dir="2700000" algn="tl">
                  <a:srgbClr val="000000"/>
                </a:outerShdw>
              </a:effectLst>
            </a:endParaRPr>
          </a:p>
        </p:txBody>
      </p:sp>
      <p:grpSp>
        <p:nvGrpSpPr>
          <p:cNvPr id="59413" name="Group 21"/>
          <p:cNvGrpSpPr>
            <a:grpSpLocks/>
          </p:cNvGrpSpPr>
          <p:nvPr/>
        </p:nvGrpSpPr>
        <p:grpSpPr bwMode="auto">
          <a:xfrm>
            <a:off x="0" y="569913"/>
            <a:ext cx="9144000" cy="6105525"/>
            <a:chOff x="0" y="359"/>
            <a:chExt cx="5760" cy="3846"/>
          </a:xfrm>
        </p:grpSpPr>
        <p:sp>
          <p:nvSpPr>
            <p:cNvPr id="59414" name="Line 22"/>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9415" name="Picture 23"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9416" name="AutoShape 24"/>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9417" name="Line 25"/>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9418" name="Text Box 26"/>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9398">
                                            <p:txEl>
                                              <p:pRg st="0" end="0"/>
                                            </p:txEl>
                                          </p:spTgt>
                                        </p:tgtEl>
                                        <p:attrNameLst>
                                          <p:attrName>style.visibility</p:attrName>
                                        </p:attrNameLst>
                                      </p:cBhvr>
                                      <p:to>
                                        <p:strVal val="visible"/>
                                      </p:to>
                                    </p:set>
                                    <p:animEffect transition="in" filter="box(in)">
                                      <p:cBhvr>
                                        <p:cTn id="7" dur="500"/>
                                        <p:tgtEl>
                                          <p:spTgt spid="5939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59398">
                                            <p:txEl>
                                              <p:pRg st="1" end="1"/>
                                            </p:txEl>
                                          </p:spTgt>
                                        </p:tgtEl>
                                        <p:attrNameLst>
                                          <p:attrName>style.visibility</p:attrName>
                                        </p:attrNameLst>
                                      </p:cBhvr>
                                      <p:to>
                                        <p:strVal val="visible"/>
                                      </p:to>
                                    </p:set>
                                    <p:animEffect transition="in" filter="box(in)">
                                      <p:cBhvr>
                                        <p:cTn id="12" dur="500"/>
                                        <p:tgtEl>
                                          <p:spTgt spid="59398">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59398">
                                            <p:txEl>
                                              <p:pRg st="2" end="2"/>
                                            </p:txEl>
                                          </p:spTgt>
                                        </p:tgtEl>
                                        <p:attrNameLst>
                                          <p:attrName>style.visibility</p:attrName>
                                        </p:attrNameLst>
                                      </p:cBhvr>
                                      <p:to>
                                        <p:strVal val="visible"/>
                                      </p:to>
                                    </p:set>
                                    <p:animEffect transition="in" filter="box(in)">
                                      <p:cBhvr>
                                        <p:cTn id="17" dur="500"/>
                                        <p:tgtEl>
                                          <p:spTgt spid="59398">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59398">
                                            <p:txEl>
                                              <p:pRg st="3" end="3"/>
                                            </p:txEl>
                                          </p:spTgt>
                                        </p:tgtEl>
                                        <p:attrNameLst>
                                          <p:attrName>style.visibility</p:attrName>
                                        </p:attrNameLst>
                                      </p:cBhvr>
                                      <p:to>
                                        <p:strVal val="visible"/>
                                      </p:to>
                                    </p:set>
                                    <p:animEffect transition="in" filter="box(in)">
                                      <p:cBhvr>
                                        <p:cTn id="22" dur="500"/>
                                        <p:tgtEl>
                                          <p:spTgt spid="59398">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59398">
                                            <p:txEl>
                                              <p:pRg st="4" end="4"/>
                                            </p:txEl>
                                          </p:spTgt>
                                        </p:tgtEl>
                                        <p:attrNameLst>
                                          <p:attrName>style.visibility</p:attrName>
                                        </p:attrNameLst>
                                      </p:cBhvr>
                                      <p:to>
                                        <p:strVal val="visible"/>
                                      </p:to>
                                    </p:set>
                                    <p:animEffect transition="in" filter="box(in)">
                                      <p:cBhvr>
                                        <p:cTn id="27" dur="500"/>
                                        <p:tgtEl>
                                          <p:spTgt spid="59398">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16" fill="hold" nodeType="clickEffect">
                                  <p:stCondLst>
                                    <p:cond delay="0"/>
                                  </p:stCondLst>
                                  <p:childTnLst>
                                    <p:set>
                                      <p:cBhvr>
                                        <p:cTn id="31" dur="1" fill="hold">
                                          <p:stCondLst>
                                            <p:cond delay="0"/>
                                          </p:stCondLst>
                                        </p:cTn>
                                        <p:tgtEl>
                                          <p:spTgt spid="59398">
                                            <p:txEl>
                                              <p:pRg st="5" end="5"/>
                                            </p:txEl>
                                          </p:spTgt>
                                        </p:tgtEl>
                                        <p:attrNameLst>
                                          <p:attrName>style.visibility</p:attrName>
                                        </p:attrNameLst>
                                      </p:cBhvr>
                                      <p:to>
                                        <p:strVal val="visible"/>
                                      </p:to>
                                    </p:set>
                                    <p:animEffect transition="in" filter="box(in)">
                                      <p:cBhvr>
                                        <p:cTn id="32" dur="500"/>
                                        <p:tgtEl>
                                          <p:spTgt spid="59398">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4" presetClass="entr" presetSubtype="16" fill="hold" nodeType="clickEffect">
                                  <p:stCondLst>
                                    <p:cond delay="0"/>
                                  </p:stCondLst>
                                  <p:childTnLst>
                                    <p:set>
                                      <p:cBhvr>
                                        <p:cTn id="36" dur="1" fill="hold">
                                          <p:stCondLst>
                                            <p:cond delay="0"/>
                                          </p:stCondLst>
                                        </p:cTn>
                                        <p:tgtEl>
                                          <p:spTgt spid="59398">
                                            <p:txEl>
                                              <p:pRg st="6" end="6"/>
                                            </p:txEl>
                                          </p:spTgt>
                                        </p:tgtEl>
                                        <p:attrNameLst>
                                          <p:attrName>style.visibility</p:attrName>
                                        </p:attrNameLst>
                                      </p:cBhvr>
                                      <p:to>
                                        <p:strVal val="visible"/>
                                      </p:to>
                                    </p:set>
                                    <p:animEffect transition="in" filter="box(in)">
                                      <p:cBhvr>
                                        <p:cTn id="37" dur="500"/>
                                        <p:tgtEl>
                                          <p:spTgt spid="59398">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4" presetClass="entr" presetSubtype="16" fill="hold" nodeType="clickEffect">
                                  <p:stCondLst>
                                    <p:cond delay="0"/>
                                  </p:stCondLst>
                                  <p:childTnLst>
                                    <p:set>
                                      <p:cBhvr>
                                        <p:cTn id="41" dur="1" fill="hold">
                                          <p:stCondLst>
                                            <p:cond delay="0"/>
                                          </p:stCondLst>
                                        </p:cTn>
                                        <p:tgtEl>
                                          <p:spTgt spid="59398">
                                            <p:txEl>
                                              <p:pRg st="7" end="7"/>
                                            </p:txEl>
                                          </p:spTgt>
                                        </p:tgtEl>
                                        <p:attrNameLst>
                                          <p:attrName>style.visibility</p:attrName>
                                        </p:attrNameLst>
                                      </p:cBhvr>
                                      <p:to>
                                        <p:strVal val="visible"/>
                                      </p:to>
                                    </p:set>
                                    <p:animEffect transition="in" filter="box(in)">
                                      <p:cBhvr>
                                        <p:cTn id="42" dur="500"/>
                                        <p:tgtEl>
                                          <p:spTgt spid="59398">
                                            <p:txEl>
                                              <p:pRg st="7" end="7"/>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4" presetClass="entr" presetSubtype="16" fill="hold" nodeType="clickEffect">
                                  <p:stCondLst>
                                    <p:cond delay="0"/>
                                  </p:stCondLst>
                                  <p:childTnLst>
                                    <p:set>
                                      <p:cBhvr>
                                        <p:cTn id="46" dur="1" fill="hold">
                                          <p:stCondLst>
                                            <p:cond delay="0"/>
                                          </p:stCondLst>
                                        </p:cTn>
                                        <p:tgtEl>
                                          <p:spTgt spid="59398">
                                            <p:txEl>
                                              <p:pRg st="8" end="8"/>
                                            </p:txEl>
                                          </p:spTgt>
                                        </p:tgtEl>
                                        <p:attrNameLst>
                                          <p:attrName>style.visibility</p:attrName>
                                        </p:attrNameLst>
                                      </p:cBhvr>
                                      <p:to>
                                        <p:strVal val="visible"/>
                                      </p:to>
                                    </p:set>
                                    <p:animEffect transition="in" filter="box(in)">
                                      <p:cBhvr>
                                        <p:cTn id="47" dur="500"/>
                                        <p:tgtEl>
                                          <p:spTgt spid="59398">
                                            <p:txEl>
                                              <p:pRg st="8" end="8"/>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4" presetClass="entr" presetSubtype="16" fill="hold" nodeType="clickEffect">
                                  <p:stCondLst>
                                    <p:cond delay="0"/>
                                  </p:stCondLst>
                                  <p:childTnLst>
                                    <p:set>
                                      <p:cBhvr>
                                        <p:cTn id="51" dur="1" fill="hold">
                                          <p:stCondLst>
                                            <p:cond delay="0"/>
                                          </p:stCondLst>
                                        </p:cTn>
                                        <p:tgtEl>
                                          <p:spTgt spid="59398">
                                            <p:txEl>
                                              <p:pRg st="9" end="9"/>
                                            </p:txEl>
                                          </p:spTgt>
                                        </p:tgtEl>
                                        <p:attrNameLst>
                                          <p:attrName>style.visibility</p:attrName>
                                        </p:attrNameLst>
                                      </p:cBhvr>
                                      <p:to>
                                        <p:strVal val="visible"/>
                                      </p:to>
                                    </p:set>
                                    <p:animEffect transition="in" filter="box(in)">
                                      <p:cBhvr>
                                        <p:cTn id="52" dur="500"/>
                                        <p:tgtEl>
                                          <p:spTgt spid="59398">
                                            <p:txEl>
                                              <p:pRg st="9" end="9"/>
                                            </p:txEl>
                                          </p:spTgt>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4" presetClass="entr" presetSubtype="16" fill="hold" nodeType="clickEffect">
                                  <p:stCondLst>
                                    <p:cond delay="0"/>
                                  </p:stCondLst>
                                  <p:childTnLst>
                                    <p:set>
                                      <p:cBhvr>
                                        <p:cTn id="56" dur="1" fill="hold">
                                          <p:stCondLst>
                                            <p:cond delay="0"/>
                                          </p:stCondLst>
                                        </p:cTn>
                                        <p:tgtEl>
                                          <p:spTgt spid="59398">
                                            <p:txEl>
                                              <p:pRg st="10" end="10"/>
                                            </p:txEl>
                                          </p:spTgt>
                                        </p:tgtEl>
                                        <p:attrNameLst>
                                          <p:attrName>style.visibility</p:attrName>
                                        </p:attrNameLst>
                                      </p:cBhvr>
                                      <p:to>
                                        <p:strVal val="visible"/>
                                      </p:to>
                                    </p:set>
                                    <p:animEffect transition="in" filter="box(in)">
                                      <p:cBhvr>
                                        <p:cTn id="57" dur="500"/>
                                        <p:tgtEl>
                                          <p:spTgt spid="59398">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 name="Marcador de número de diapositiva 3"/>
          <p:cNvSpPr>
            <a:spLocks noGrp="1"/>
          </p:cNvSpPr>
          <p:nvPr>
            <p:ph type="sldNum" sz="quarter" idx="12"/>
          </p:nvPr>
        </p:nvSpPr>
        <p:spPr/>
        <p:txBody>
          <a:bodyPr/>
          <a:lstStyle/>
          <a:p>
            <a:fld id="{B6B30040-782F-4C20-AF75-0E2A8AE99D05}" type="slidenum">
              <a:rPr lang="es-ES" altLang="es-PE"/>
              <a:pPr/>
              <a:t>13</a:t>
            </a:fld>
            <a:endParaRPr lang="es-ES" altLang="es-PE"/>
          </a:p>
        </p:txBody>
      </p:sp>
      <p:sp>
        <p:nvSpPr>
          <p:cNvPr id="544788" name="Line 20"/>
          <p:cNvSpPr>
            <a:spLocks noChangeShapeType="1"/>
          </p:cNvSpPr>
          <p:nvPr/>
        </p:nvSpPr>
        <p:spPr bwMode="auto">
          <a:xfrm>
            <a:off x="3581400" y="4038600"/>
            <a:ext cx="1600200" cy="0"/>
          </a:xfrm>
          <a:prstGeom prst="line">
            <a:avLst/>
          </a:prstGeom>
          <a:noFill/>
          <a:ln w="28575">
            <a:solidFill>
              <a:srgbClr val="FF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44793" name="Line 25"/>
          <p:cNvSpPr>
            <a:spLocks noChangeShapeType="1"/>
          </p:cNvSpPr>
          <p:nvPr/>
        </p:nvSpPr>
        <p:spPr bwMode="auto">
          <a:xfrm>
            <a:off x="3581400" y="5562600"/>
            <a:ext cx="1600200" cy="0"/>
          </a:xfrm>
          <a:prstGeom prst="line">
            <a:avLst/>
          </a:prstGeom>
          <a:noFill/>
          <a:ln w="28575">
            <a:solidFill>
              <a:srgbClr val="FF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44790" name="Rectangle 22"/>
          <p:cNvSpPr>
            <a:spLocks noChangeArrowheads="1"/>
          </p:cNvSpPr>
          <p:nvPr/>
        </p:nvSpPr>
        <p:spPr bwMode="auto">
          <a:xfrm>
            <a:off x="5334000" y="1752600"/>
            <a:ext cx="3505200" cy="1371600"/>
          </a:xfrm>
          <a:prstGeom prst="rect">
            <a:avLst/>
          </a:prstGeom>
          <a:solidFill>
            <a:srgbClr val="FFFF99"/>
          </a:solidFill>
          <a:ln w="2857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44785" name="Rectangle 17"/>
          <p:cNvSpPr>
            <a:spLocks noChangeArrowheads="1"/>
          </p:cNvSpPr>
          <p:nvPr/>
        </p:nvSpPr>
        <p:spPr bwMode="auto">
          <a:xfrm>
            <a:off x="5334000" y="3352800"/>
            <a:ext cx="3505200" cy="1371600"/>
          </a:xfrm>
          <a:prstGeom prst="rect">
            <a:avLst/>
          </a:prstGeom>
          <a:solidFill>
            <a:srgbClr val="FFFF99"/>
          </a:solidFill>
          <a:ln w="2857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44779" name="Oval 11"/>
          <p:cNvSpPr>
            <a:spLocks noChangeArrowheads="1"/>
          </p:cNvSpPr>
          <p:nvPr/>
        </p:nvSpPr>
        <p:spPr bwMode="auto">
          <a:xfrm>
            <a:off x="1371600" y="1905000"/>
            <a:ext cx="2133600" cy="990600"/>
          </a:xfrm>
          <a:prstGeom prst="ellipse">
            <a:avLst/>
          </a:prstGeom>
          <a:solidFill>
            <a:srgbClr val="FFFF99"/>
          </a:solidFill>
          <a:ln w="28575">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44770" name="Rectangle 2"/>
          <p:cNvSpPr>
            <a:spLocks noChangeArrowheads="1"/>
          </p:cNvSpPr>
          <p:nvPr/>
        </p:nvSpPr>
        <p:spPr bwMode="auto">
          <a:xfrm>
            <a:off x="304800" y="242888"/>
            <a:ext cx="8532813" cy="1052512"/>
          </a:xfrm>
          <a:prstGeom prst="rect">
            <a:avLst/>
          </a:prstGeom>
          <a:solidFill>
            <a:srgbClr val="4D4D4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44772" name="AutoShape 4"/>
          <p:cNvSpPr>
            <a:spLocks noChangeArrowheads="1"/>
          </p:cNvSpPr>
          <p:nvPr/>
        </p:nvSpPr>
        <p:spPr bwMode="auto">
          <a:xfrm>
            <a:off x="228600" y="1981200"/>
            <a:ext cx="990600" cy="4343400"/>
          </a:xfrm>
          <a:prstGeom prst="curvedRightArrow">
            <a:avLst>
              <a:gd name="adj1" fmla="val 87692"/>
              <a:gd name="adj2" fmla="val 175385"/>
              <a:gd name="adj3" fmla="val 33333"/>
            </a:avLst>
          </a:prstGeom>
          <a:gradFill rotWithShape="0">
            <a:gsLst>
              <a:gs pos="0">
                <a:srgbClr val="669900">
                  <a:gamma/>
                  <a:shade val="0"/>
                  <a:invGamma/>
                </a:srgbClr>
              </a:gs>
              <a:gs pos="50000">
                <a:srgbClr val="669900"/>
              </a:gs>
              <a:gs pos="100000">
                <a:srgbClr val="669900">
                  <a:gamma/>
                  <a:shade val="0"/>
                  <a:invGamma/>
                </a:srgbClr>
              </a:gs>
            </a:gsLst>
            <a:lin ang="0" scaled="1"/>
          </a:gra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44774" name="Text Box 6"/>
          <p:cNvSpPr txBox="1">
            <a:spLocks noChangeArrowheads="1"/>
          </p:cNvSpPr>
          <p:nvPr/>
        </p:nvSpPr>
        <p:spPr bwMode="auto">
          <a:xfrm>
            <a:off x="533400" y="260350"/>
            <a:ext cx="8077200" cy="946150"/>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FF9900"/>
                </a:solidFill>
                <a:miter lim="800000"/>
                <a:headEnd/>
                <a:tailEnd/>
              </a14:hiddenLine>
            </a:ext>
          </a:extLst>
        </p:spPr>
        <p:txBody>
          <a:bodyPr>
            <a:spAutoFit/>
          </a:bodyPr>
          <a:lstStyle/>
          <a:p>
            <a:pPr algn="ctr">
              <a:spcBef>
                <a:spcPct val="50000"/>
              </a:spcBef>
            </a:pPr>
            <a:r>
              <a:rPr lang="es-AR" altLang="es-PE" sz="2800" b="1">
                <a:solidFill>
                  <a:srgbClr val="FF9900"/>
                </a:solidFill>
                <a:effectLst>
                  <a:outerShdw blurRad="38100" dist="38100" dir="2700000" algn="tl">
                    <a:srgbClr val="000000"/>
                  </a:outerShdw>
                </a:effectLst>
              </a:rPr>
              <a:t>¿Cómo se manifiestan los llamados servicios ecológicos? </a:t>
            </a:r>
            <a:endParaRPr lang="es-ES" altLang="es-PE" sz="2800" b="1">
              <a:solidFill>
                <a:srgbClr val="FF9900"/>
              </a:solidFill>
              <a:effectLst>
                <a:outerShdw blurRad="38100" dist="38100" dir="2700000" algn="tl">
                  <a:srgbClr val="000000"/>
                </a:outerShdw>
              </a:effectLst>
            </a:endParaRPr>
          </a:p>
        </p:txBody>
      </p:sp>
      <p:sp>
        <p:nvSpPr>
          <p:cNvPr id="544775" name="Line 7"/>
          <p:cNvSpPr>
            <a:spLocks noChangeShapeType="1"/>
          </p:cNvSpPr>
          <p:nvPr/>
        </p:nvSpPr>
        <p:spPr bwMode="auto">
          <a:xfrm>
            <a:off x="3581400" y="2438400"/>
            <a:ext cx="1600200" cy="0"/>
          </a:xfrm>
          <a:prstGeom prst="line">
            <a:avLst/>
          </a:prstGeom>
          <a:noFill/>
          <a:ln w="28575">
            <a:solidFill>
              <a:srgbClr val="FF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44776" name="Text Box 8"/>
          <p:cNvSpPr txBox="1">
            <a:spLocks noChangeArrowheads="1"/>
          </p:cNvSpPr>
          <p:nvPr/>
        </p:nvSpPr>
        <p:spPr bwMode="auto">
          <a:xfrm>
            <a:off x="5486400" y="2057400"/>
            <a:ext cx="3352800" cy="792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Aft>
                <a:spcPct val="55000"/>
              </a:spcAft>
              <a:buFont typeface="Wingdings" panose="05000000000000000000" pitchFamily="2" charset="2"/>
              <a:buChar char="Ø"/>
            </a:pPr>
            <a:r>
              <a:rPr lang="es-AR" altLang="es-PE" sz="1600"/>
              <a:t> </a:t>
            </a:r>
            <a:r>
              <a:rPr lang="es-AR" altLang="es-PE"/>
              <a:t>Mantenimiento de suelos</a:t>
            </a:r>
          </a:p>
          <a:p>
            <a:pPr>
              <a:spcAft>
                <a:spcPct val="55000"/>
              </a:spcAft>
              <a:buFont typeface="Wingdings" panose="05000000000000000000" pitchFamily="2" charset="2"/>
              <a:buChar char="Ø"/>
            </a:pPr>
            <a:r>
              <a:rPr lang="es-AR" altLang="es-PE"/>
              <a:t> Control de plagas</a:t>
            </a:r>
          </a:p>
        </p:txBody>
      </p:sp>
      <p:sp>
        <p:nvSpPr>
          <p:cNvPr id="544777" name="Text Box 9"/>
          <p:cNvSpPr txBox="1">
            <a:spLocks noChangeArrowheads="1"/>
          </p:cNvSpPr>
          <p:nvPr/>
        </p:nvSpPr>
        <p:spPr bwMode="auto">
          <a:xfrm>
            <a:off x="1447800" y="2133600"/>
            <a:ext cx="1981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sz="2000" i="1">
                <a:solidFill>
                  <a:srgbClr val="008000"/>
                </a:solidFill>
                <a:effectLst>
                  <a:outerShdw blurRad="38100" dist="38100" dir="2700000" algn="tl">
                    <a:srgbClr val="000000"/>
                  </a:outerShdw>
                </a:effectLst>
              </a:rPr>
              <a:t>Nivel Predial</a:t>
            </a:r>
          </a:p>
        </p:txBody>
      </p:sp>
      <p:sp>
        <p:nvSpPr>
          <p:cNvPr id="544780" name="Oval 12"/>
          <p:cNvSpPr>
            <a:spLocks noChangeArrowheads="1"/>
          </p:cNvSpPr>
          <p:nvPr/>
        </p:nvSpPr>
        <p:spPr bwMode="auto">
          <a:xfrm>
            <a:off x="1371600" y="3505200"/>
            <a:ext cx="2133600" cy="990600"/>
          </a:xfrm>
          <a:prstGeom prst="ellipse">
            <a:avLst/>
          </a:prstGeom>
          <a:solidFill>
            <a:srgbClr val="FFFF99"/>
          </a:solidFill>
          <a:ln w="28575">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44781" name="Text Box 13"/>
          <p:cNvSpPr txBox="1">
            <a:spLocks noChangeArrowheads="1"/>
          </p:cNvSpPr>
          <p:nvPr/>
        </p:nvSpPr>
        <p:spPr bwMode="auto">
          <a:xfrm>
            <a:off x="1447800" y="3794125"/>
            <a:ext cx="1981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sz="2000" i="1">
                <a:solidFill>
                  <a:srgbClr val="008000"/>
                </a:solidFill>
                <a:effectLst>
                  <a:outerShdw blurRad="38100" dist="38100" dir="2700000" algn="tl">
                    <a:srgbClr val="000000"/>
                  </a:outerShdw>
                </a:effectLst>
              </a:rPr>
              <a:t>Nivel Regional</a:t>
            </a:r>
          </a:p>
        </p:txBody>
      </p:sp>
      <p:sp>
        <p:nvSpPr>
          <p:cNvPr id="544782" name="Oval 14"/>
          <p:cNvSpPr>
            <a:spLocks noChangeArrowheads="1"/>
          </p:cNvSpPr>
          <p:nvPr/>
        </p:nvSpPr>
        <p:spPr bwMode="auto">
          <a:xfrm>
            <a:off x="1371600" y="5029200"/>
            <a:ext cx="2133600" cy="990600"/>
          </a:xfrm>
          <a:prstGeom prst="ellipse">
            <a:avLst/>
          </a:prstGeom>
          <a:solidFill>
            <a:srgbClr val="FFFF99"/>
          </a:solidFill>
          <a:ln w="28575">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44783" name="Text Box 15"/>
          <p:cNvSpPr txBox="1">
            <a:spLocks noChangeArrowheads="1"/>
          </p:cNvSpPr>
          <p:nvPr/>
        </p:nvSpPr>
        <p:spPr bwMode="auto">
          <a:xfrm>
            <a:off x="1447800" y="5318125"/>
            <a:ext cx="1981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sz="2000" i="1">
                <a:solidFill>
                  <a:srgbClr val="008000"/>
                </a:solidFill>
                <a:effectLst>
                  <a:outerShdw blurRad="38100" dist="38100" dir="2700000" algn="tl">
                    <a:srgbClr val="000000"/>
                  </a:outerShdw>
                </a:effectLst>
              </a:rPr>
              <a:t>Nivel Global</a:t>
            </a:r>
          </a:p>
        </p:txBody>
      </p:sp>
      <p:sp>
        <p:nvSpPr>
          <p:cNvPr id="544784" name="AutoShape 16"/>
          <p:cNvSpPr>
            <a:spLocks noChangeArrowheads="1"/>
          </p:cNvSpPr>
          <p:nvPr/>
        </p:nvSpPr>
        <p:spPr bwMode="auto">
          <a:xfrm rot="10800000">
            <a:off x="3657600" y="1600200"/>
            <a:ext cx="990600" cy="4343400"/>
          </a:xfrm>
          <a:prstGeom prst="curvedRightArrow">
            <a:avLst>
              <a:gd name="adj1" fmla="val 87692"/>
              <a:gd name="adj2" fmla="val 175385"/>
              <a:gd name="adj3" fmla="val 33333"/>
            </a:avLst>
          </a:prstGeom>
          <a:gradFill rotWithShape="0">
            <a:gsLst>
              <a:gs pos="0">
                <a:srgbClr val="669900">
                  <a:gamma/>
                  <a:shade val="0"/>
                  <a:invGamma/>
                </a:srgbClr>
              </a:gs>
              <a:gs pos="50000">
                <a:srgbClr val="669900"/>
              </a:gs>
              <a:gs pos="100000">
                <a:srgbClr val="669900">
                  <a:gamma/>
                  <a:shade val="0"/>
                  <a:invGamma/>
                </a:srgbClr>
              </a:gs>
            </a:gsLst>
            <a:lin ang="0" scaled="1"/>
          </a:gra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44787" name="Text Box 19"/>
          <p:cNvSpPr txBox="1">
            <a:spLocks noChangeArrowheads="1"/>
          </p:cNvSpPr>
          <p:nvPr/>
        </p:nvSpPr>
        <p:spPr bwMode="auto">
          <a:xfrm>
            <a:off x="5334000" y="3429000"/>
            <a:ext cx="3429000" cy="1217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Aft>
                <a:spcPct val="55000"/>
              </a:spcAft>
              <a:buFont typeface="Wingdings" panose="05000000000000000000" pitchFamily="2" charset="2"/>
              <a:buChar char="Ø"/>
            </a:pPr>
            <a:r>
              <a:rPr lang="es-AR" altLang="es-PE" sz="1600"/>
              <a:t> </a:t>
            </a:r>
            <a:r>
              <a:rPr lang="es-AR" altLang="es-PE"/>
              <a:t>Mantenimiento Biodiversidad</a:t>
            </a:r>
          </a:p>
          <a:p>
            <a:pPr>
              <a:spcAft>
                <a:spcPct val="55000"/>
              </a:spcAft>
              <a:buFont typeface="Wingdings" panose="05000000000000000000" pitchFamily="2" charset="2"/>
              <a:buChar char="Ø"/>
            </a:pPr>
            <a:r>
              <a:rPr lang="es-ES_tradnl" altLang="es-PE"/>
              <a:t> Calidad de acuíferos</a:t>
            </a:r>
            <a:endParaRPr lang="es-AR" altLang="es-PE"/>
          </a:p>
          <a:p>
            <a:pPr>
              <a:spcAft>
                <a:spcPct val="55000"/>
              </a:spcAft>
              <a:buFont typeface="Wingdings" panose="05000000000000000000" pitchFamily="2" charset="2"/>
              <a:buChar char="Ø"/>
            </a:pPr>
            <a:r>
              <a:rPr lang="es-ES_tradnl" altLang="es-PE"/>
              <a:t> Regulación Cs. Hidrográficas</a:t>
            </a:r>
            <a:endParaRPr lang="es-AR" altLang="es-PE"/>
          </a:p>
        </p:txBody>
      </p:sp>
      <p:sp>
        <p:nvSpPr>
          <p:cNvPr id="544791" name="Rectangle 23"/>
          <p:cNvSpPr>
            <a:spLocks noChangeArrowheads="1"/>
          </p:cNvSpPr>
          <p:nvPr/>
        </p:nvSpPr>
        <p:spPr bwMode="auto">
          <a:xfrm>
            <a:off x="5334000" y="4953000"/>
            <a:ext cx="3505200" cy="1371600"/>
          </a:xfrm>
          <a:prstGeom prst="rect">
            <a:avLst/>
          </a:prstGeom>
          <a:solidFill>
            <a:srgbClr val="FFFF99"/>
          </a:solidFill>
          <a:ln w="2857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44792" name="Text Box 24"/>
          <p:cNvSpPr txBox="1">
            <a:spLocks noChangeArrowheads="1"/>
          </p:cNvSpPr>
          <p:nvPr/>
        </p:nvSpPr>
        <p:spPr bwMode="auto">
          <a:xfrm>
            <a:off x="5334000" y="5181600"/>
            <a:ext cx="350520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buFont typeface="Wingdings" panose="05000000000000000000" pitchFamily="2" charset="2"/>
              <a:buChar char="Ø"/>
            </a:pPr>
            <a:r>
              <a:rPr lang="es-ES_tradnl" altLang="es-PE"/>
              <a:t> Participación en la Regulación climática incluyendo balance de  GEIs (emisores sumideros)</a:t>
            </a:r>
            <a:endParaRPr lang="es-AR" altLang="es-PE"/>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44779"/>
                                        </p:tgtEl>
                                        <p:attrNameLst>
                                          <p:attrName>style.visibility</p:attrName>
                                        </p:attrNameLst>
                                      </p:cBhvr>
                                      <p:to>
                                        <p:strVal val="visible"/>
                                      </p:to>
                                    </p:set>
                                    <p:animEffect transition="in" filter="box(in)">
                                      <p:cBhvr>
                                        <p:cTn id="7" dur="500"/>
                                        <p:tgtEl>
                                          <p:spTgt spid="544779"/>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544777"/>
                                        </p:tgtEl>
                                        <p:attrNameLst>
                                          <p:attrName>style.visibility</p:attrName>
                                        </p:attrNameLst>
                                      </p:cBhvr>
                                      <p:to>
                                        <p:strVal val="visible"/>
                                      </p:to>
                                    </p:set>
                                    <p:animEffect transition="in" filter="box(in)">
                                      <p:cBhvr>
                                        <p:cTn id="10" dur="500"/>
                                        <p:tgtEl>
                                          <p:spTgt spid="544777"/>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544780"/>
                                        </p:tgtEl>
                                        <p:attrNameLst>
                                          <p:attrName>style.visibility</p:attrName>
                                        </p:attrNameLst>
                                      </p:cBhvr>
                                      <p:to>
                                        <p:strVal val="visible"/>
                                      </p:to>
                                    </p:set>
                                    <p:animEffect transition="in" filter="box(in)">
                                      <p:cBhvr>
                                        <p:cTn id="13" dur="500"/>
                                        <p:tgtEl>
                                          <p:spTgt spid="544780"/>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544781"/>
                                        </p:tgtEl>
                                        <p:attrNameLst>
                                          <p:attrName>style.visibility</p:attrName>
                                        </p:attrNameLst>
                                      </p:cBhvr>
                                      <p:to>
                                        <p:strVal val="visible"/>
                                      </p:to>
                                    </p:set>
                                    <p:animEffect transition="in" filter="box(in)">
                                      <p:cBhvr>
                                        <p:cTn id="16" dur="500"/>
                                        <p:tgtEl>
                                          <p:spTgt spid="544781"/>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544782"/>
                                        </p:tgtEl>
                                        <p:attrNameLst>
                                          <p:attrName>style.visibility</p:attrName>
                                        </p:attrNameLst>
                                      </p:cBhvr>
                                      <p:to>
                                        <p:strVal val="visible"/>
                                      </p:to>
                                    </p:set>
                                    <p:animEffect transition="in" filter="box(in)">
                                      <p:cBhvr>
                                        <p:cTn id="19" dur="500"/>
                                        <p:tgtEl>
                                          <p:spTgt spid="544782"/>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544783"/>
                                        </p:tgtEl>
                                        <p:attrNameLst>
                                          <p:attrName>style.visibility</p:attrName>
                                        </p:attrNameLst>
                                      </p:cBhvr>
                                      <p:to>
                                        <p:strVal val="visible"/>
                                      </p:to>
                                    </p:set>
                                    <p:animEffect transition="in" filter="box(in)">
                                      <p:cBhvr>
                                        <p:cTn id="22" dur="500"/>
                                        <p:tgtEl>
                                          <p:spTgt spid="54478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544775"/>
                                        </p:tgtEl>
                                        <p:attrNameLst>
                                          <p:attrName>style.visibility</p:attrName>
                                        </p:attrNameLst>
                                      </p:cBhvr>
                                      <p:to>
                                        <p:strVal val="visible"/>
                                      </p:to>
                                    </p:set>
                                    <p:animEffect transition="in" filter="box(in)">
                                      <p:cBhvr>
                                        <p:cTn id="27" dur="500"/>
                                        <p:tgtEl>
                                          <p:spTgt spid="544775"/>
                                        </p:tgtEl>
                                      </p:cBhvr>
                                    </p:animEffect>
                                  </p:childTnLst>
                                </p:cTn>
                              </p:par>
                              <p:par>
                                <p:cTn id="28" presetID="4" presetClass="entr" presetSubtype="16" fill="hold" grpId="0" nodeType="withEffect">
                                  <p:stCondLst>
                                    <p:cond delay="0"/>
                                  </p:stCondLst>
                                  <p:childTnLst>
                                    <p:set>
                                      <p:cBhvr>
                                        <p:cTn id="29" dur="1" fill="hold">
                                          <p:stCondLst>
                                            <p:cond delay="0"/>
                                          </p:stCondLst>
                                        </p:cTn>
                                        <p:tgtEl>
                                          <p:spTgt spid="544790"/>
                                        </p:tgtEl>
                                        <p:attrNameLst>
                                          <p:attrName>style.visibility</p:attrName>
                                        </p:attrNameLst>
                                      </p:cBhvr>
                                      <p:to>
                                        <p:strVal val="visible"/>
                                      </p:to>
                                    </p:set>
                                    <p:animEffect transition="in" filter="box(in)">
                                      <p:cBhvr>
                                        <p:cTn id="30" dur="500"/>
                                        <p:tgtEl>
                                          <p:spTgt spid="544790"/>
                                        </p:tgtEl>
                                      </p:cBhvr>
                                    </p:animEffect>
                                  </p:childTnLst>
                                </p:cTn>
                              </p:par>
                              <p:par>
                                <p:cTn id="31" presetID="4" presetClass="entr" presetSubtype="16" fill="hold" grpId="0" nodeType="withEffect">
                                  <p:stCondLst>
                                    <p:cond delay="0"/>
                                  </p:stCondLst>
                                  <p:childTnLst>
                                    <p:set>
                                      <p:cBhvr>
                                        <p:cTn id="32" dur="1" fill="hold">
                                          <p:stCondLst>
                                            <p:cond delay="0"/>
                                          </p:stCondLst>
                                        </p:cTn>
                                        <p:tgtEl>
                                          <p:spTgt spid="544776"/>
                                        </p:tgtEl>
                                        <p:attrNameLst>
                                          <p:attrName>style.visibility</p:attrName>
                                        </p:attrNameLst>
                                      </p:cBhvr>
                                      <p:to>
                                        <p:strVal val="visible"/>
                                      </p:to>
                                    </p:set>
                                    <p:animEffect transition="in" filter="box(in)">
                                      <p:cBhvr>
                                        <p:cTn id="33" dur="500"/>
                                        <p:tgtEl>
                                          <p:spTgt spid="544776"/>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4" presetClass="entr" presetSubtype="16" fill="hold" grpId="0" nodeType="clickEffect">
                                  <p:stCondLst>
                                    <p:cond delay="0"/>
                                  </p:stCondLst>
                                  <p:childTnLst>
                                    <p:set>
                                      <p:cBhvr>
                                        <p:cTn id="37" dur="1" fill="hold">
                                          <p:stCondLst>
                                            <p:cond delay="0"/>
                                          </p:stCondLst>
                                        </p:cTn>
                                        <p:tgtEl>
                                          <p:spTgt spid="544788"/>
                                        </p:tgtEl>
                                        <p:attrNameLst>
                                          <p:attrName>style.visibility</p:attrName>
                                        </p:attrNameLst>
                                      </p:cBhvr>
                                      <p:to>
                                        <p:strVal val="visible"/>
                                      </p:to>
                                    </p:set>
                                    <p:animEffect transition="in" filter="box(in)">
                                      <p:cBhvr>
                                        <p:cTn id="38" dur="500"/>
                                        <p:tgtEl>
                                          <p:spTgt spid="544788"/>
                                        </p:tgtEl>
                                      </p:cBhvr>
                                    </p:animEffect>
                                  </p:childTnLst>
                                </p:cTn>
                              </p:par>
                              <p:par>
                                <p:cTn id="39" presetID="4" presetClass="entr" presetSubtype="16" fill="hold" grpId="0" nodeType="withEffect">
                                  <p:stCondLst>
                                    <p:cond delay="0"/>
                                  </p:stCondLst>
                                  <p:childTnLst>
                                    <p:set>
                                      <p:cBhvr>
                                        <p:cTn id="40" dur="1" fill="hold">
                                          <p:stCondLst>
                                            <p:cond delay="0"/>
                                          </p:stCondLst>
                                        </p:cTn>
                                        <p:tgtEl>
                                          <p:spTgt spid="544785"/>
                                        </p:tgtEl>
                                        <p:attrNameLst>
                                          <p:attrName>style.visibility</p:attrName>
                                        </p:attrNameLst>
                                      </p:cBhvr>
                                      <p:to>
                                        <p:strVal val="visible"/>
                                      </p:to>
                                    </p:set>
                                    <p:animEffect transition="in" filter="box(in)">
                                      <p:cBhvr>
                                        <p:cTn id="41" dur="500"/>
                                        <p:tgtEl>
                                          <p:spTgt spid="544785"/>
                                        </p:tgtEl>
                                      </p:cBhvr>
                                    </p:animEffect>
                                  </p:childTnLst>
                                </p:cTn>
                              </p:par>
                              <p:par>
                                <p:cTn id="42" presetID="4" presetClass="entr" presetSubtype="16" fill="hold" grpId="0" nodeType="withEffect">
                                  <p:stCondLst>
                                    <p:cond delay="0"/>
                                  </p:stCondLst>
                                  <p:childTnLst>
                                    <p:set>
                                      <p:cBhvr>
                                        <p:cTn id="43" dur="1" fill="hold">
                                          <p:stCondLst>
                                            <p:cond delay="0"/>
                                          </p:stCondLst>
                                        </p:cTn>
                                        <p:tgtEl>
                                          <p:spTgt spid="544787"/>
                                        </p:tgtEl>
                                        <p:attrNameLst>
                                          <p:attrName>style.visibility</p:attrName>
                                        </p:attrNameLst>
                                      </p:cBhvr>
                                      <p:to>
                                        <p:strVal val="visible"/>
                                      </p:to>
                                    </p:set>
                                    <p:animEffect transition="in" filter="box(in)">
                                      <p:cBhvr>
                                        <p:cTn id="44" dur="500"/>
                                        <p:tgtEl>
                                          <p:spTgt spid="544787"/>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4" presetClass="entr" presetSubtype="16" fill="hold" grpId="0" nodeType="clickEffect">
                                  <p:stCondLst>
                                    <p:cond delay="0"/>
                                  </p:stCondLst>
                                  <p:childTnLst>
                                    <p:set>
                                      <p:cBhvr>
                                        <p:cTn id="48" dur="1" fill="hold">
                                          <p:stCondLst>
                                            <p:cond delay="0"/>
                                          </p:stCondLst>
                                        </p:cTn>
                                        <p:tgtEl>
                                          <p:spTgt spid="544793"/>
                                        </p:tgtEl>
                                        <p:attrNameLst>
                                          <p:attrName>style.visibility</p:attrName>
                                        </p:attrNameLst>
                                      </p:cBhvr>
                                      <p:to>
                                        <p:strVal val="visible"/>
                                      </p:to>
                                    </p:set>
                                    <p:animEffect transition="in" filter="box(in)">
                                      <p:cBhvr>
                                        <p:cTn id="49" dur="500"/>
                                        <p:tgtEl>
                                          <p:spTgt spid="544793"/>
                                        </p:tgtEl>
                                      </p:cBhvr>
                                    </p:animEffect>
                                  </p:childTnLst>
                                </p:cTn>
                              </p:par>
                              <p:par>
                                <p:cTn id="50" presetID="4" presetClass="entr" presetSubtype="16" fill="hold" grpId="0" nodeType="withEffect">
                                  <p:stCondLst>
                                    <p:cond delay="0"/>
                                  </p:stCondLst>
                                  <p:childTnLst>
                                    <p:set>
                                      <p:cBhvr>
                                        <p:cTn id="51" dur="1" fill="hold">
                                          <p:stCondLst>
                                            <p:cond delay="0"/>
                                          </p:stCondLst>
                                        </p:cTn>
                                        <p:tgtEl>
                                          <p:spTgt spid="544791"/>
                                        </p:tgtEl>
                                        <p:attrNameLst>
                                          <p:attrName>style.visibility</p:attrName>
                                        </p:attrNameLst>
                                      </p:cBhvr>
                                      <p:to>
                                        <p:strVal val="visible"/>
                                      </p:to>
                                    </p:set>
                                    <p:animEffect transition="in" filter="box(in)">
                                      <p:cBhvr>
                                        <p:cTn id="52" dur="500"/>
                                        <p:tgtEl>
                                          <p:spTgt spid="544791"/>
                                        </p:tgtEl>
                                      </p:cBhvr>
                                    </p:animEffect>
                                  </p:childTnLst>
                                </p:cTn>
                              </p:par>
                              <p:par>
                                <p:cTn id="53" presetID="4" presetClass="entr" presetSubtype="16" fill="hold" grpId="0" nodeType="withEffect">
                                  <p:stCondLst>
                                    <p:cond delay="0"/>
                                  </p:stCondLst>
                                  <p:childTnLst>
                                    <p:set>
                                      <p:cBhvr>
                                        <p:cTn id="54" dur="1" fill="hold">
                                          <p:stCondLst>
                                            <p:cond delay="0"/>
                                          </p:stCondLst>
                                        </p:cTn>
                                        <p:tgtEl>
                                          <p:spTgt spid="544792"/>
                                        </p:tgtEl>
                                        <p:attrNameLst>
                                          <p:attrName>style.visibility</p:attrName>
                                        </p:attrNameLst>
                                      </p:cBhvr>
                                      <p:to>
                                        <p:strVal val="visible"/>
                                      </p:to>
                                    </p:set>
                                    <p:animEffect transition="in" filter="box(in)">
                                      <p:cBhvr>
                                        <p:cTn id="55" dur="500"/>
                                        <p:tgtEl>
                                          <p:spTgt spid="544792"/>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4" presetClass="entr" presetSubtype="16" fill="hold" grpId="0" nodeType="clickEffect">
                                  <p:stCondLst>
                                    <p:cond delay="0"/>
                                  </p:stCondLst>
                                  <p:childTnLst>
                                    <p:set>
                                      <p:cBhvr>
                                        <p:cTn id="59" dur="1" fill="hold">
                                          <p:stCondLst>
                                            <p:cond delay="0"/>
                                          </p:stCondLst>
                                        </p:cTn>
                                        <p:tgtEl>
                                          <p:spTgt spid="544772"/>
                                        </p:tgtEl>
                                        <p:attrNameLst>
                                          <p:attrName>style.visibility</p:attrName>
                                        </p:attrNameLst>
                                      </p:cBhvr>
                                      <p:to>
                                        <p:strVal val="visible"/>
                                      </p:to>
                                    </p:set>
                                    <p:animEffect transition="in" filter="box(in)">
                                      <p:cBhvr>
                                        <p:cTn id="60" dur="500"/>
                                        <p:tgtEl>
                                          <p:spTgt spid="544772"/>
                                        </p:tgtEl>
                                      </p:cBhvr>
                                    </p:animEffect>
                                  </p:childTnLst>
                                </p:cTn>
                              </p:par>
                              <p:par>
                                <p:cTn id="61" presetID="4" presetClass="entr" presetSubtype="16" fill="hold" grpId="0" nodeType="withEffect">
                                  <p:stCondLst>
                                    <p:cond delay="0"/>
                                  </p:stCondLst>
                                  <p:childTnLst>
                                    <p:set>
                                      <p:cBhvr>
                                        <p:cTn id="62" dur="1" fill="hold">
                                          <p:stCondLst>
                                            <p:cond delay="0"/>
                                          </p:stCondLst>
                                        </p:cTn>
                                        <p:tgtEl>
                                          <p:spTgt spid="544784"/>
                                        </p:tgtEl>
                                        <p:attrNameLst>
                                          <p:attrName>style.visibility</p:attrName>
                                        </p:attrNameLst>
                                      </p:cBhvr>
                                      <p:to>
                                        <p:strVal val="visible"/>
                                      </p:to>
                                    </p:set>
                                    <p:animEffect transition="in" filter="box(in)">
                                      <p:cBhvr>
                                        <p:cTn id="63" dur="500"/>
                                        <p:tgtEl>
                                          <p:spTgt spid="5447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4788" grpId="0" animBg="1"/>
      <p:bldP spid="544793" grpId="0" animBg="1"/>
      <p:bldP spid="544790" grpId="0" animBg="1"/>
      <p:bldP spid="544785" grpId="0" animBg="1"/>
      <p:bldP spid="544779" grpId="0" animBg="1"/>
      <p:bldP spid="544772" grpId="0" animBg="1"/>
      <p:bldP spid="544775" grpId="0" animBg="1"/>
      <p:bldP spid="544776" grpId="0"/>
      <p:bldP spid="544777" grpId="0"/>
      <p:bldP spid="544780" grpId="0" animBg="1"/>
      <p:bldP spid="544781" grpId="0"/>
      <p:bldP spid="544782" grpId="0" animBg="1"/>
      <p:bldP spid="544783" grpId="0"/>
      <p:bldP spid="544784" grpId="0" animBg="1"/>
      <p:bldP spid="544787" grpId="0"/>
      <p:bldP spid="544791" grpId="0" animBg="1"/>
      <p:bldP spid="544792"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CAA06999-4DA9-485D-BAA5-940E6E348CB8}" type="slidenum">
              <a:rPr lang="es-ES" altLang="es-PE"/>
              <a:pPr/>
              <a:t>14</a:t>
            </a:fld>
            <a:endParaRPr lang="es-ES" altLang="es-PE"/>
          </a:p>
        </p:txBody>
      </p:sp>
      <p:sp>
        <p:nvSpPr>
          <p:cNvPr id="63493" name="Text Box 5"/>
          <p:cNvSpPr txBox="1">
            <a:spLocks noChangeArrowheads="1"/>
          </p:cNvSpPr>
          <p:nvPr/>
        </p:nvSpPr>
        <p:spPr bwMode="auto">
          <a:xfrm>
            <a:off x="1042988" y="1125538"/>
            <a:ext cx="76327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buFont typeface="Wingdings" panose="05000000000000000000" pitchFamily="2" charset="2"/>
              <a:buNone/>
            </a:pPr>
            <a:r>
              <a:rPr lang="es-ES" altLang="es-PE" sz="2400">
                <a:effectLst>
                  <a:outerShdw blurRad="38100" dist="38100" dir="2700000" algn="tl">
                    <a:srgbClr val="FFFFFF"/>
                  </a:outerShdw>
                </a:effectLst>
              </a:rPr>
              <a:t>A manera de conclusión sobre los Servicios Ecológicos </a:t>
            </a:r>
          </a:p>
        </p:txBody>
      </p:sp>
      <p:sp>
        <p:nvSpPr>
          <p:cNvPr id="63494" name="Text Box 6"/>
          <p:cNvSpPr txBox="1">
            <a:spLocks noChangeArrowheads="1"/>
          </p:cNvSpPr>
          <p:nvPr/>
        </p:nvSpPr>
        <p:spPr bwMode="auto">
          <a:xfrm>
            <a:off x="1077913" y="2286000"/>
            <a:ext cx="7597775" cy="347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Aft>
                <a:spcPct val="55000"/>
              </a:spcAft>
              <a:buFont typeface="Wingdings" panose="05000000000000000000" pitchFamily="2" charset="2"/>
              <a:buChar char="Ø"/>
            </a:pPr>
            <a:r>
              <a:rPr lang="es-ES_tradnl" altLang="es-PE" sz="2000"/>
              <a:t>  Las actividades locales afectan lo regional y ambas a lo global, y viceversa. </a:t>
            </a:r>
            <a:endParaRPr lang="es-ES" altLang="es-PE" sz="2000"/>
          </a:p>
          <a:p>
            <a:pPr algn="just">
              <a:spcAft>
                <a:spcPct val="55000"/>
              </a:spcAft>
              <a:buFont typeface="Wingdings" panose="05000000000000000000" pitchFamily="2" charset="2"/>
              <a:buChar char="Ø"/>
            </a:pPr>
            <a:r>
              <a:rPr lang="es-ES" altLang="es-PE" sz="2000"/>
              <a:t> </a:t>
            </a:r>
            <a:r>
              <a:rPr lang="es-ES_tradnl" altLang="es-PE" sz="2000"/>
              <a:t>Es irrisorio suponer la solución de los problemas en un nivel territorial de ocurrencia y en un determinado momento sin prever los efectos sobre los otros niveles y a futuro. </a:t>
            </a:r>
          </a:p>
          <a:p>
            <a:pPr algn="just">
              <a:spcAft>
                <a:spcPct val="60000"/>
              </a:spcAft>
              <a:buFont typeface="Wingdings" panose="05000000000000000000" pitchFamily="2" charset="2"/>
              <a:buChar char="Ø"/>
            </a:pPr>
            <a:r>
              <a:rPr lang="es-ES_tradnl" altLang="es-PE" sz="2000"/>
              <a:t> Ejemplo a tener en cuenta: Análisis de la política de los Biocombustibles incluyendo sus efectos negativos locales (mayor presión sobre las tierras, cambio de uso, deforestación, aumento de uso de agroquímicos) y positivos globales (menores emisiones netas de CO</a:t>
            </a:r>
            <a:r>
              <a:rPr lang="es-ES_tradnl" altLang="es-PE" sz="2000" baseline="-25000"/>
              <a:t>2</a:t>
            </a:r>
            <a:r>
              <a:rPr lang="es-ES_tradnl" altLang="es-PE" sz="2000"/>
              <a:t>). </a:t>
            </a:r>
          </a:p>
        </p:txBody>
      </p:sp>
      <p:sp>
        <p:nvSpPr>
          <p:cNvPr id="63505" name="Text Box 17"/>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63507" name="Text Box 19"/>
          <p:cNvSpPr txBox="1">
            <a:spLocks noChangeArrowheads="1"/>
          </p:cNvSpPr>
          <p:nvPr/>
        </p:nvSpPr>
        <p:spPr bwMode="auto">
          <a:xfrm>
            <a:off x="827088" y="188913"/>
            <a:ext cx="7956550"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Funciones y Servicios Ecológicos</a:t>
            </a:r>
            <a:endParaRPr lang="es-ES" altLang="es-PE" sz="2800">
              <a:solidFill>
                <a:srgbClr val="FF9900"/>
              </a:solidFill>
              <a:effectLst>
                <a:outerShdw blurRad="38100" dist="38100" dir="2700000" algn="tl">
                  <a:srgbClr val="000000"/>
                </a:outerShdw>
              </a:effectLst>
            </a:endParaRPr>
          </a:p>
        </p:txBody>
      </p:sp>
      <p:grpSp>
        <p:nvGrpSpPr>
          <p:cNvPr id="63508" name="Group 20"/>
          <p:cNvGrpSpPr>
            <a:grpSpLocks/>
          </p:cNvGrpSpPr>
          <p:nvPr/>
        </p:nvGrpSpPr>
        <p:grpSpPr bwMode="auto">
          <a:xfrm>
            <a:off x="0" y="569913"/>
            <a:ext cx="9144000" cy="6105525"/>
            <a:chOff x="0" y="359"/>
            <a:chExt cx="5760" cy="3846"/>
          </a:xfrm>
        </p:grpSpPr>
        <p:sp>
          <p:nvSpPr>
            <p:cNvPr id="63509" name="Line 21"/>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63510" name="Picture 22"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63511" name="AutoShape 23"/>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3512" name="Line 24"/>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63513" name="Text Box 25"/>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63494">
                                            <p:txEl>
                                              <p:pRg st="0" end="0"/>
                                            </p:txEl>
                                          </p:spTgt>
                                        </p:tgtEl>
                                        <p:attrNameLst>
                                          <p:attrName>style.visibility</p:attrName>
                                        </p:attrNameLst>
                                      </p:cBhvr>
                                      <p:to>
                                        <p:strVal val="visible"/>
                                      </p:to>
                                    </p:set>
                                    <p:animEffect transition="in" filter="box(in)">
                                      <p:cBhvr>
                                        <p:cTn id="7" dur="500"/>
                                        <p:tgtEl>
                                          <p:spTgt spid="6349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63494">
                                            <p:txEl>
                                              <p:pRg st="1" end="1"/>
                                            </p:txEl>
                                          </p:spTgt>
                                        </p:tgtEl>
                                        <p:attrNameLst>
                                          <p:attrName>style.visibility</p:attrName>
                                        </p:attrNameLst>
                                      </p:cBhvr>
                                      <p:to>
                                        <p:strVal val="visible"/>
                                      </p:to>
                                    </p:set>
                                    <p:animEffect transition="in" filter="box(in)">
                                      <p:cBhvr>
                                        <p:cTn id="12" dur="500"/>
                                        <p:tgtEl>
                                          <p:spTgt spid="6349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63494">
                                            <p:txEl>
                                              <p:pRg st="2" end="2"/>
                                            </p:txEl>
                                          </p:spTgt>
                                        </p:tgtEl>
                                        <p:attrNameLst>
                                          <p:attrName>style.visibility</p:attrName>
                                        </p:attrNameLst>
                                      </p:cBhvr>
                                      <p:to>
                                        <p:strVal val="visible"/>
                                      </p:to>
                                    </p:set>
                                    <p:animEffect transition="in" filter="box(in)">
                                      <p:cBhvr>
                                        <p:cTn id="17" dur="500"/>
                                        <p:tgtEl>
                                          <p:spTgt spid="6349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F86C1A2D-A4C1-48F6-A3B6-B12934A1EBF8}" type="slidenum">
              <a:rPr lang="es-ES" altLang="es-PE"/>
              <a:pPr/>
              <a:t>15</a:t>
            </a:fld>
            <a:endParaRPr lang="es-ES" altLang="es-PE"/>
          </a:p>
        </p:txBody>
      </p:sp>
      <p:sp>
        <p:nvSpPr>
          <p:cNvPr id="114693" name="Text Box 5"/>
          <p:cNvSpPr txBox="1">
            <a:spLocks noChangeArrowheads="1"/>
          </p:cNvSpPr>
          <p:nvPr/>
        </p:nvSpPr>
        <p:spPr bwMode="auto">
          <a:xfrm>
            <a:off x="900113" y="166688"/>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endParaRPr lang="es-AR" altLang="es-PE" sz="2800">
              <a:solidFill>
                <a:srgbClr val="FF9900"/>
              </a:solidFill>
              <a:effectLst>
                <a:outerShdw blurRad="38100" dist="38100" dir="2700000" algn="tl">
                  <a:srgbClr val="000000"/>
                </a:outerShdw>
              </a:effectLst>
            </a:endParaRPr>
          </a:p>
        </p:txBody>
      </p:sp>
      <p:sp>
        <p:nvSpPr>
          <p:cNvPr id="114694" name="Text Box 6"/>
          <p:cNvSpPr txBox="1">
            <a:spLocks noChangeArrowheads="1"/>
          </p:cNvSpPr>
          <p:nvPr/>
        </p:nvSpPr>
        <p:spPr bwMode="auto">
          <a:xfrm>
            <a:off x="1162050" y="2819400"/>
            <a:ext cx="7524750" cy="2041525"/>
          </a:xfrm>
          <a:prstGeom prst="rect">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Wingdings" panose="05000000000000000000" pitchFamily="2" charset="2"/>
              <a:buNone/>
            </a:pPr>
            <a:r>
              <a:rPr lang="es-ES_tradnl" altLang="es-PE" sz="2400" b="1"/>
              <a:t>Ambiente</a:t>
            </a:r>
          </a:p>
          <a:p>
            <a:pPr algn="ctr">
              <a:buFont typeface="Wingdings" panose="05000000000000000000" pitchFamily="2" charset="2"/>
              <a:buNone/>
            </a:pPr>
            <a:endParaRPr lang="es-ES_tradnl" altLang="es-PE" sz="2400" b="1"/>
          </a:p>
          <a:p>
            <a:pPr algn="just">
              <a:buFont typeface="Wingdings" panose="05000000000000000000" pitchFamily="2" charset="2"/>
              <a:buNone/>
            </a:pPr>
            <a:r>
              <a:rPr lang="es-ES_tradnl" altLang="es-PE" sz="2000"/>
              <a:t>“Es el conjunto de elementos que forman en la complejidad de sus relaciones, los cuadros, los medios y las condiciones de vida del hombre y la sociedad, tal como son o tal como se presentan“ (CE, 1971).  </a:t>
            </a:r>
            <a:endParaRPr lang="es-ES" altLang="es-PE" sz="2000"/>
          </a:p>
        </p:txBody>
      </p:sp>
      <p:sp>
        <p:nvSpPr>
          <p:cNvPr id="114695" name="Text Box 7"/>
          <p:cNvSpPr txBox="1">
            <a:spLocks noChangeArrowheads="1"/>
          </p:cNvSpPr>
          <p:nvPr/>
        </p:nvSpPr>
        <p:spPr bwMode="auto">
          <a:xfrm>
            <a:off x="611188" y="260350"/>
            <a:ext cx="8496300" cy="412750"/>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FF9900"/>
                </a:solidFill>
                <a:miter lim="800000"/>
                <a:headEnd/>
                <a:tailEnd/>
              </a14:hiddenLine>
            </a:ext>
          </a:extLst>
        </p:spPr>
        <p:txBody>
          <a:bodyPr>
            <a:spAutoFit/>
          </a:bodyPr>
          <a:lstStyle/>
          <a:p>
            <a:pPr algn="ctr">
              <a:lnSpc>
                <a:spcPct val="75000"/>
              </a:lnSpc>
              <a:spcAft>
                <a:spcPct val="30000"/>
              </a:spcAft>
            </a:pPr>
            <a:r>
              <a:rPr lang="es-ES_tradnl" altLang="es-PE" sz="2800">
                <a:solidFill>
                  <a:srgbClr val="FF9900"/>
                </a:solidFill>
                <a:effectLst>
                  <a:outerShdw blurRad="38100" dist="38100" dir="2700000" algn="tl">
                    <a:srgbClr val="000000"/>
                  </a:outerShdw>
                </a:effectLst>
              </a:rPr>
              <a:t>Servicios Naturales y Servicios Tecnológicos</a:t>
            </a:r>
            <a:endParaRPr lang="es-ES" altLang="es-PE" sz="2800">
              <a:solidFill>
                <a:srgbClr val="FF9900"/>
              </a:solidFill>
              <a:effectLst>
                <a:outerShdw blurRad="38100" dist="38100" dir="2700000" algn="tl">
                  <a:srgbClr val="000000"/>
                </a:outerShdw>
              </a:effectLst>
            </a:endParaRPr>
          </a:p>
        </p:txBody>
      </p:sp>
      <p:sp>
        <p:nvSpPr>
          <p:cNvPr id="114706" name="Rectangle 18"/>
          <p:cNvSpPr>
            <a:spLocks noChangeArrowheads="1"/>
          </p:cNvSpPr>
          <p:nvPr/>
        </p:nvSpPr>
        <p:spPr bwMode="auto">
          <a:xfrm>
            <a:off x="838200" y="1069975"/>
            <a:ext cx="8305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1" algn="ctr">
              <a:buFont typeface="Wingdings" panose="05000000000000000000" pitchFamily="2" charset="2"/>
              <a:buNone/>
            </a:pPr>
            <a:r>
              <a:rPr lang="es-ES_tradnl" altLang="es-PE" sz="2400">
                <a:effectLst>
                  <a:outerShdw blurRad="38100" dist="38100" dir="2700000" algn="tl">
                    <a:srgbClr val="FFFFFF"/>
                  </a:outerShdw>
                </a:effectLst>
              </a:rPr>
              <a:t>¿Qué entendemos por ambiente?</a:t>
            </a:r>
          </a:p>
        </p:txBody>
      </p:sp>
      <p:grpSp>
        <p:nvGrpSpPr>
          <p:cNvPr id="114707" name="Group 19"/>
          <p:cNvGrpSpPr>
            <a:grpSpLocks/>
          </p:cNvGrpSpPr>
          <p:nvPr/>
        </p:nvGrpSpPr>
        <p:grpSpPr bwMode="auto">
          <a:xfrm>
            <a:off x="0" y="569913"/>
            <a:ext cx="9144000" cy="6105525"/>
            <a:chOff x="0" y="359"/>
            <a:chExt cx="5760" cy="3846"/>
          </a:xfrm>
        </p:grpSpPr>
        <p:sp>
          <p:nvSpPr>
            <p:cNvPr id="114708" name="Line 20"/>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114709" name="Picture 21"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114710" name="AutoShape 22"/>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114711" name="Line 23"/>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114712" name="Text Box 24"/>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1DA44869-CFBF-49A4-83AE-88D9281D8903}" type="slidenum">
              <a:rPr lang="es-ES" altLang="es-PE"/>
              <a:pPr/>
              <a:t>16</a:t>
            </a:fld>
            <a:endParaRPr lang="es-ES" altLang="es-PE"/>
          </a:p>
        </p:txBody>
      </p:sp>
      <p:sp>
        <p:nvSpPr>
          <p:cNvPr id="704517" name="Text Box 5"/>
          <p:cNvSpPr txBox="1">
            <a:spLocks noChangeArrowheads="1"/>
          </p:cNvSpPr>
          <p:nvPr/>
        </p:nvSpPr>
        <p:spPr bwMode="auto">
          <a:xfrm>
            <a:off x="900113" y="166688"/>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endParaRPr lang="es-AR" altLang="es-PE" sz="2800">
              <a:solidFill>
                <a:srgbClr val="FF9900"/>
              </a:solidFill>
              <a:effectLst>
                <a:outerShdw blurRad="38100" dist="38100" dir="2700000" algn="tl">
                  <a:srgbClr val="000000"/>
                </a:outerShdw>
              </a:effectLst>
            </a:endParaRPr>
          </a:p>
        </p:txBody>
      </p:sp>
      <p:sp>
        <p:nvSpPr>
          <p:cNvPr id="704518" name="Text Box 6"/>
          <p:cNvSpPr txBox="1">
            <a:spLocks noChangeArrowheads="1"/>
          </p:cNvSpPr>
          <p:nvPr/>
        </p:nvSpPr>
        <p:spPr bwMode="auto">
          <a:xfrm>
            <a:off x="1162050" y="2911475"/>
            <a:ext cx="7524750" cy="2346325"/>
          </a:xfrm>
          <a:prstGeom prst="rect">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Wingdings" panose="05000000000000000000" pitchFamily="2" charset="2"/>
              <a:buNone/>
            </a:pPr>
            <a:r>
              <a:rPr lang="es-ES_tradnl" altLang="es-PE" sz="2400" b="1"/>
              <a:t>Ambiente</a:t>
            </a:r>
          </a:p>
          <a:p>
            <a:pPr algn="ctr">
              <a:buFont typeface="Wingdings" panose="05000000000000000000" pitchFamily="2" charset="2"/>
              <a:buNone/>
            </a:pPr>
            <a:endParaRPr lang="es-ES_tradnl" altLang="es-PE" sz="2400" b="1"/>
          </a:p>
          <a:p>
            <a:pPr algn="just">
              <a:buFont typeface="Wingdings" panose="05000000000000000000" pitchFamily="2" charset="2"/>
              <a:buNone/>
            </a:pPr>
            <a:r>
              <a:rPr lang="es-ES_tradnl" altLang="es-PE" sz="2000"/>
              <a:t>“Es el sistema global constituido por elementos naturales y sus interacciones, en permanente modificación por la acción humana o natural que rige y condiciona la existencia y el desarrollo de la vida en sus múltiples manifestaciones.” (Ley de Base del Medio Ambiente, Chile). </a:t>
            </a:r>
            <a:endParaRPr lang="es-ES" altLang="es-PE" sz="2000"/>
          </a:p>
        </p:txBody>
      </p:sp>
      <p:sp>
        <p:nvSpPr>
          <p:cNvPr id="704519" name="Text Box 7"/>
          <p:cNvSpPr txBox="1">
            <a:spLocks noChangeArrowheads="1"/>
          </p:cNvSpPr>
          <p:nvPr/>
        </p:nvSpPr>
        <p:spPr bwMode="auto">
          <a:xfrm>
            <a:off x="611188" y="260350"/>
            <a:ext cx="8496300" cy="412750"/>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FF9900"/>
                </a:solidFill>
                <a:miter lim="800000"/>
                <a:headEnd/>
                <a:tailEnd/>
              </a14:hiddenLine>
            </a:ext>
          </a:extLst>
        </p:spPr>
        <p:txBody>
          <a:bodyPr>
            <a:spAutoFit/>
          </a:bodyPr>
          <a:lstStyle/>
          <a:p>
            <a:pPr algn="ctr">
              <a:lnSpc>
                <a:spcPct val="75000"/>
              </a:lnSpc>
              <a:spcAft>
                <a:spcPct val="30000"/>
              </a:spcAft>
            </a:pPr>
            <a:r>
              <a:rPr lang="es-ES_tradnl" altLang="es-PE" sz="2800">
                <a:solidFill>
                  <a:srgbClr val="FF9900"/>
                </a:solidFill>
                <a:effectLst>
                  <a:outerShdw blurRad="38100" dist="38100" dir="2700000" algn="tl">
                    <a:srgbClr val="000000"/>
                  </a:outerShdw>
                </a:effectLst>
              </a:rPr>
              <a:t>Servicios Naturales y Servicios Tecnológicos</a:t>
            </a:r>
            <a:endParaRPr lang="es-ES" altLang="es-PE" sz="2800">
              <a:solidFill>
                <a:srgbClr val="FF9900"/>
              </a:solidFill>
              <a:effectLst>
                <a:outerShdw blurRad="38100" dist="38100" dir="2700000" algn="tl">
                  <a:srgbClr val="000000"/>
                </a:outerShdw>
              </a:effectLst>
            </a:endParaRPr>
          </a:p>
        </p:txBody>
      </p:sp>
      <p:sp>
        <p:nvSpPr>
          <p:cNvPr id="704530" name="Rectangle 18"/>
          <p:cNvSpPr>
            <a:spLocks noChangeArrowheads="1"/>
          </p:cNvSpPr>
          <p:nvPr/>
        </p:nvSpPr>
        <p:spPr bwMode="auto">
          <a:xfrm>
            <a:off x="838200" y="1069975"/>
            <a:ext cx="8305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1" algn="ctr">
              <a:buFont typeface="Wingdings" panose="05000000000000000000" pitchFamily="2" charset="2"/>
              <a:buNone/>
            </a:pPr>
            <a:r>
              <a:rPr lang="es-ES_tradnl" altLang="es-PE" sz="2400">
                <a:effectLst>
                  <a:outerShdw blurRad="38100" dist="38100" dir="2700000" algn="tl">
                    <a:srgbClr val="FFFFFF"/>
                  </a:outerShdw>
                </a:effectLst>
              </a:rPr>
              <a:t>Otra definición</a:t>
            </a:r>
          </a:p>
        </p:txBody>
      </p:sp>
      <p:grpSp>
        <p:nvGrpSpPr>
          <p:cNvPr id="704531" name="Group 19"/>
          <p:cNvGrpSpPr>
            <a:grpSpLocks/>
          </p:cNvGrpSpPr>
          <p:nvPr/>
        </p:nvGrpSpPr>
        <p:grpSpPr bwMode="auto">
          <a:xfrm>
            <a:off x="0" y="569913"/>
            <a:ext cx="9144000" cy="6105525"/>
            <a:chOff x="0" y="359"/>
            <a:chExt cx="5760" cy="3846"/>
          </a:xfrm>
        </p:grpSpPr>
        <p:sp>
          <p:nvSpPr>
            <p:cNvPr id="704532" name="Line 20"/>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704533" name="Picture 21"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704534" name="AutoShape 22"/>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704535" name="Line 23"/>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704536" name="Text Box 24"/>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Marcador de número de diapositiva 3"/>
          <p:cNvSpPr>
            <a:spLocks noGrp="1"/>
          </p:cNvSpPr>
          <p:nvPr>
            <p:ph type="sldNum" sz="quarter" idx="12"/>
          </p:nvPr>
        </p:nvSpPr>
        <p:spPr/>
        <p:txBody>
          <a:bodyPr/>
          <a:lstStyle/>
          <a:p>
            <a:fld id="{B418556E-BD23-4D9C-99EE-8E1BA360136E}" type="slidenum">
              <a:rPr lang="es-ES" altLang="es-PE"/>
              <a:pPr/>
              <a:t>17</a:t>
            </a:fld>
            <a:endParaRPr lang="es-ES" altLang="es-PE"/>
          </a:p>
        </p:txBody>
      </p:sp>
      <p:sp>
        <p:nvSpPr>
          <p:cNvPr id="733191" name="Rectangle 7"/>
          <p:cNvSpPr>
            <a:spLocks noChangeArrowheads="1"/>
          </p:cNvSpPr>
          <p:nvPr/>
        </p:nvSpPr>
        <p:spPr bwMode="auto">
          <a:xfrm>
            <a:off x="304800" y="228600"/>
            <a:ext cx="8532813" cy="1828800"/>
          </a:xfrm>
          <a:prstGeom prst="rect">
            <a:avLst/>
          </a:prstGeom>
          <a:solidFill>
            <a:srgbClr val="4D4D4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733193" name="Text Box 9"/>
          <p:cNvSpPr txBox="1">
            <a:spLocks noChangeArrowheads="1"/>
          </p:cNvSpPr>
          <p:nvPr/>
        </p:nvSpPr>
        <p:spPr bwMode="auto">
          <a:xfrm>
            <a:off x="533400" y="317500"/>
            <a:ext cx="8077200" cy="1587500"/>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FF9900"/>
                </a:solidFill>
                <a:miter lim="800000"/>
                <a:headEnd/>
                <a:tailEnd/>
              </a14:hiddenLine>
            </a:ext>
          </a:extLst>
        </p:spPr>
        <p:txBody>
          <a:bodyPr>
            <a:spAutoFit/>
          </a:bodyPr>
          <a:lstStyle/>
          <a:p>
            <a:pPr algn="ctr">
              <a:spcBef>
                <a:spcPct val="50000"/>
              </a:spcBef>
            </a:pPr>
            <a:r>
              <a:rPr lang="es-AR" altLang="es-PE" sz="2800" b="1">
                <a:solidFill>
                  <a:srgbClr val="FF9900"/>
                </a:solidFill>
                <a:effectLst>
                  <a:outerShdw blurRad="38100" dist="38100" dir="2700000" algn="tl">
                    <a:srgbClr val="000000"/>
                  </a:outerShdw>
                </a:effectLst>
              </a:rPr>
              <a:t>Efectos humanos sobre la biodiversidad y funcionamiento de los ecosistemas</a:t>
            </a:r>
          </a:p>
          <a:p>
            <a:pPr algn="ctr">
              <a:spcBef>
                <a:spcPct val="50000"/>
              </a:spcBef>
            </a:pPr>
            <a:r>
              <a:rPr lang="es-AR" altLang="es-PE" sz="2800" b="1">
                <a:solidFill>
                  <a:srgbClr val="FF9900"/>
                </a:solidFill>
                <a:effectLst>
                  <a:outerShdw blurRad="38100" dist="38100" dir="2700000" algn="tl">
                    <a:srgbClr val="000000"/>
                  </a:outerShdw>
                </a:effectLst>
              </a:rPr>
              <a:t>Modelo Conceptual (UNEP, 1995)</a:t>
            </a:r>
            <a:endParaRPr lang="es-ES" altLang="es-PE" sz="2800" b="1">
              <a:solidFill>
                <a:srgbClr val="FF9900"/>
              </a:solidFill>
              <a:effectLst>
                <a:outerShdw blurRad="38100" dist="38100" dir="2700000" algn="tl">
                  <a:srgbClr val="000000"/>
                </a:outerShdw>
              </a:effectLst>
            </a:endParaRPr>
          </a:p>
        </p:txBody>
      </p:sp>
      <p:sp>
        <p:nvSpPr>
          <p:cNvPr id="733214" name="Text Box 30"/>
          <p:cNvSpPr txBox="1">
            <a:spLocks noChangeArrowheads="1"/>
          </p:cNvSpPr>
          <p:nvPr/>
        </p:nvSpPr>
        <p:spPr bwMode="auto">
          <a:xfrm>
            <a:off x="685800" y="2590800"/>
            <a:ext cx="7848600"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buFont typeface="Wingdings" panose="05000000000000000000" pitchFamily="2" charset="2"/>
              <a:buChar char="Ø"/>
            </a:pPr>
            <a:r>
              <a:rPr lang="es-AR" altLang="es-PE" sz="2400" dirty="0">
                <a:solidFill>
                  <a:srgbClr val="FF0000"/>
                </a:solidFill>
              </a:rPr>
              <a:t> “</a:t>
            </a:r>
            <a:r>
              <a:rPr lang="es-AR" altLang="es-PE" sz="2000" dirty="0">
                <a:solidFill>
                  <a:srgbClr val="FF0000"/>
                </a:solidFill>
              </a:rPr>
              <a:t>Los cambios en el uso de la tierra y del agua afectan la biodiversidad en forma directa y, simultáneamente, modifican la composición de la atmósfera y del clima.”  </a:t>
            </a:r>
          </a:p>
          <a:p>
            <a:pPr algn="just">
              <a:spcBef>
                <a:spcPct val="50000"/>
              </a:spcBef>
              <a:buFont typeface="Wingdings" panose="05000000000000000000" pitchFamily="2" charset="2"/>
              <a:buChar char="Ø"/>
            </a:pPr>
            <a:endParaRPr lang="es-AR" altLang="es-PE" sz="2000" dirty="0">
              <a:solidFill>
                <a:srgbClr val="FF0000"/>
              </a:solidFill>
            </a:endParaRPr>
          </a:p>
          <a:p>
            <a:pPr algn="just">
              <a:spcBef>
                <a:spcPct val="50000"/>
              </a:spcBef>
              <a:buFont typeface="Wingdings" panose="05000000000000000000" pitchFamily="2" charset="2"/>
              <a:buChar char="Ø"/>
            </a:pPr>
            <a:r>
              <a:rPr lang="es-AR" altLang="es-PE" sz="2000" dirty="0">
                <a:solidFill>
                  <a:srgbClr val="FF0000"/>
                </a:solidFill>
              </a:rPr>
              <a:t> “Los cambios en el clima y la composición de la atmósfera también alteran la biodiversidad”.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733214">
                                            <p:txEl>
                                              <p:pRg st="0" end="0"/>
                                            </p:txEl>
                                          </p:spTgt>
                                        </p:tgtEl>
                                        <p:attrNameLst>
                                          <p:attrName>style.visibility</p:attrName>
                                        </p:attrNameLst>
                                      </p:cBhvr>
                                      <p:to>
                                        <p:strVal val="visible"/>
                                      </p:to>
                                    </p:set>
                                    <p:animEffect transition="in" filter="box(in)">
                                      <p:cBhvr>
                                        <p:cTn id="7" dur="500"/>
                                        <p:tgtEl>
                                          <p:spTgt spid="73321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733214">
                                            <p:txEl>
                                              <p:pRg st="2" end="2"/>
                                            </p:txEl>
                                          </p:spTgt>
                                        </p:tgtEl>
                                        <p:attrNameLst>
                                          <p:attrName>style.visibility</p:attrName>
                                        </p:attrNameLst>
                                      </p:cBhvr>
                                      <p:to>
                                        <p:strVal val="visible"/>
                                      </p:to>
                                    </p:set>
                                    <p:animEffect transition="in" filter="box(in)">
                                      <p:cBhvr>
                                        <p:cTn id="12" dur="500"/>
                                        <p:tgtEl>
                                          <p:spTgt spid="73321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7" name="Marcador de número de diapositiva 3"/>
          <p:cNvSpPr>
            <a:spLocks noGrp="1"/>
          </p:cNvSpPr>
          <p:nvPr>
            <p:ph type="sldNum" sz="quarter" idx="12"/>
          </p:nvPr>
        </p:nvSpPr>
        <p:spPr/>
        <p:txBody>
          <a:bodyPr/>
          <a:lstStyle/>
          <a:p>
            <a:fld id="{6B64C6A6-D405-4320-AC4F-3E5F3370234D}" type="slidenum">
              <a:rPr lang="es-ES" altLang="es-PE"/>
              <a:pPr/>
              <a:t>18</a:t>
            </a:fld>
            <a:endParaRPr lang="es-ES" altLang="es-PE"/>
          </a:p>
        </p:txBody>
      </p:sp>
      <p:sp>
        <p:nvSpPr>
          <p:cNvPr id="754690" name="Freeform 2"/>
          <p:cNvSpPr>
            <a:spLocks/>
          </p:cNvSpPr>
          <p:nvPr/>
        </p:nvSpPr>
        <p:spPr bwMode="auto">
          <a:xfrm>
            <a:off x="5562600" y="3200400"/>
            <a:ext cx="1295400" cy="2133600"/>
          </a:xfrm>
          <a:custGeom>
            <a:avLst/>
            <a:gdLst>
              <a:gd name="T0" fmla="*/ 0 w 816"/>
              <a:gd name="T1" fmla="*/ 1344 h 1344"/>
              <a:gd name="T2" fmla="*/ 768 w 816"/>
              <a:gd name="T3" fmla="*/ 576 h 1344"/>
              <a:gd name="T4" fmla="*/ 288 w 816"/>
              <a:gd name="T5" fmla="*/ 0 h 1344"/>
            </a:gdLst>
            <a:ahLst/>
            <a:cxnLst>
              <a:cxn ang="0">
                <a:pos x="T0" y="T1"/>
              </a:cxn>
              <a:cxn ang="0">
                <a:pos x="T2" y="T3"/>
              </a:cxn>
              <a:cxn ang="0">
                <a:pos x="T4" y="T5"/>
              </a:cxn>
            </a:cxnLst>
            <a:rect l="0" t="0" r="r" b="b"/>
            <a:pathLst>
              <a:path w="816" h="1344">
                <a:moveTo>
                  <a:pt x="0" y="1344"/>
                </a:moveTo>
                <a:cubicBezTo>
                  <a:pt x="360" y="1072"/>
                  <a:pt x="720" y="800"/>
                  <a:pt x="768" y="576"/>
                </a:cubicBezTo>
                <a:cubicBezTo>
                  <a:pt x="816" y="352"/>
                  <a:pt x="368" y="96"/>
                  <a:pt x="288" y="0"/>
                </a:cubicBezTo>
              </a:path>
            </a:pathLst>
          </a:custGeom>
          <a:noFill/>
          <a:ln w="9525">
            <a:solidFill>
              <a:schemeClr val="bg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754691" name="Line 3"/>
          <p:cNvSpPr>
            <a:spLocks noChangeShapeType="1"/>
          </p:cNvSpPr>
          <p:nvPr/>
        </p:nvSpPr>
        <p:spPr bwMode="auto">
          <a:xfrm flipH="1" flipV="1">
            <a:off x="5638800" y="2895600"/>
            <a:ext cx="457200" cy="381000"/>
          </a:xfrm>
          <a:prstGeom prst="line">
            <a:avLst/>
          </a:prstGeom>
          <a:noFill/>
          <a:ln w="9525">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754692" name="Rectangle 4"/>
          <p:cNvSpPr>
            <a:spLocks noChangeArrowheads="1"/>
          </p:cNvSpPr>
          <p:nvPr/>
        </p:nvSpPr>
        <p:spPr bwMode="auto">
          <a:xfrm>
            <a:off x="381000" y="2057400"/>
            <a:ext cx="2362200" cy="762000"/>
          </a:xfrm>
          <a:prstGeom prst="rect">
            <a:avLst/>
          </a:prstGeom>
          <a:solidFill>
            <a:schemeClr val="bg2"/>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754693" name="Rectangle 5"/>
          <p:cNvSpPr>
            <a:spLocks noChangeArrowheads="1"/>
          </p:cNvSpPr>
          <p:nvPr/>
        </p:nvSpPr>
        <p:spPr bwMode="auto">
          <a:xfrm>
            <a:off x="3429000" y="2057400"/>
            <a:ext cx="2362200" cy="762000"/>
          </a:xfrm>
          <a:prstGeom prst="rect">
            <a:avLst/>
          </a:prstGeom>
          <a:solidFill>
            <a:schemeClr val="bg2"/>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754694" name="Rectangle 6"/>
          <p:cNvSpPr>
            <a:spLocks noChangeArrowheads="1"/>
          </p:cNvSpPr>
          <p:nvPr/>
        </p:nvSpPr>
        <p:spPr bwMode="auto">
          <a:xfrm>
            <a:off x="6477000" y="2057400"/>
            <a:ext cx="2362200" cy="762000"/>
          </a:xfrm>
          <a:prstGeom prst="rect">
            <a:avLst/>
          </a:prstGeom>
          <a:solidFill>
            <a:schemeClr val="bg2"/>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754695" name="Text Box 7"/>
          <p:cNvSpPr txBox="1">
            <a:spLocks noChangeArrowheads="1"/>
          </p:cNvSpPr>
          <p:nvPr/>
        </p:nvSpPr>
        <p:spPr bwMode="auto">
          <a:xfrm>
            <a:off x="457200" y="2133600"/>
            <a:ext cx="2209800" cy="701675"/>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sz="2000">
                <a:solidFill>
                  <a:schemeClr val="bg1"/>
                </a:solidFill>
              </a:rPr>
              <a:t>Uso de la tierra y del agua</a:t>
            </a:r>
          </a:p>
        </p:txBody>
      </p:sp>
      <p:sp>
        <p:nvSpPr>
          <p:cNvPr id="754696" name="Text Box 8"/>
          <p:cNvSpPr txBox="1">
            <a:spLocks noChangeArrowheads="1"/>
          </p:cNvSpPr>
          <p:nvPr/>
        </p:nvSpPr>
        <p:spPr bwMode="auto">
          <a:xfrm>
            <a:off x="3505200" y="2209800"/>
            <a:ext cx="22098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sz="2000">
                <a:solidFill>
                  <a:schemeClr val="bg1"/>
                </a:solidFill>
              </a:rPr>
              <a:t>Atmósfera</a:t>
            </a:r>
          </a:p>
        </p:txBody>
      </p:sp>
      <p:sp>
        <p:nvSpPr>
          <p:cNvPr id="754697" name="Text Box 9"/>
          <p:cNvSpPr txBox="1">
            <a:spLocks noChangeArrowheads="1"/>
          </p:cNvSpPr>
          <p:nvPr/>
        </p:nvSpPr>
        <p:spPr bwMode="auto">
          <a:xfrm>
            <a:off x="6553200" y="2209800"/>
            <a:ext cx="22098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sz="2000">
                <a:solidFill>
                  <a:schemeClr val="bg1"/>
                </a:solidFill>
              </a:rPr>
              <a:t>Clima</a:t>
            </a:r>
          </a:p>
        </p:txBody>
      </p:sp>
      <p:grpSp>
        <p:nvGrpSpPr>
          <p:cNvPr id="754698" name="Group 10"/>
          <p:cNvGrpSpPr>
            <a:grpSpLocks/>
          </p:cNvGrpSpPr>
          <p:nvPr/>
        </p:nvGrpSpPr>
        <p:grpSpPr bwMode="auto">
          <a:xfrm>
            <a:off x="2438400" y="762000"/>
            <a:ext cx="4419600" cy="1155700"/>
            <a:chOff x="1536" y="568"/>
            <a:chExt cx="2784" cy="728"/>
          </a:xfrm>
        </p:grpSpPr>
        <p:sp>
          <p:nvSpPr>
            <p:cNvPr id="754699" name="Freeform 11"/>
            <p:cNvSpPr>
              <a:spLocks/>
            </p:cNvSpPr>
            <p:nvPr/>
          </p:nvSpPr>
          <p:spPr bwMode="auto">
            <a:xfrm>
              <a:off x="1824" y="568"/>
              <a:ext cx="2256" cy="488"/>
            </a:xfrm>
            <a:custGeom>
              <a:avLst/>
              <a:gdLst>
                <a:gd name="T0" fmla="*/ 0 w 2256"/>
                <a:gd name="T1" fmla="*/ 440 h 488"/>
                <a:gd name="T2" fmla="*/ 1152 w 2256"/>
                <a:gd name="T3" fmla="*/ 8 h 488"/>
                <a:gd name="T4" fmla="*/ 2256 w 2256"/>
                <a:gd name="T5" fmla="*/ 488 h 488"/>
              </a:gdLst>
              <a:ahLst/>
              <a:cxnLst>
                <a:cxn ang="0">
                  <a:pos x="T0" y="T1"/>
                </a:cxn>
                <a:cxn ang="0">
                  <a:pos x="T2" y="T3"/>
                </a:cxn>
                <a:cxn ang="0">
                  <a:pos x="T4" y="T5"/>
                </a:cxn>
              </a:cxnLst>
              <a:rect l="0" t="0" r="r" b="b"/>
              <a:pathLst>
                <a:path w="2256" h="488">
                  <a:moveTo>
                    <a:pt x="0" y="440"/>
                  </a:moveTo>
                  <a:cubicBezTo>
                    <a:pt x="388" y="220"/>
                    <a:pt x="776" y="0"/>
                    <a:pt x="1152" y="8"/>
                  </a:cubicBezTo>
                  <a:cubicBezTo>
                    <a:pt x="1528" y="16"/>
                    <a:pt x="2072" y="408"/>
                    <a:pt x="2256" y="488"/>
                  </a:cubicBezTo>
                </a:path>
              </a:pathLst>
            </a:custGeom>
            <a:noFill/>
            <a:ln w="9525">
              <a:solidFill>
                <a:schemeClr val="bg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solidFill>
                  <a:srgbClr val="FF0000"/>
                </a:solidFill>
              </a:endParaRPr>
            </a:p>
          </p:txBody>
        </p:sp>
        <p:sp>
          <p:nvSpPr>
            <p:cNvPr id="754700" name="Line 12"/>
            <p:cNvSpPr>
              <a:spLocks noChangeShapeType="1"/>
            </p:cNvSpPr>
            <p:nvPr/>
          </p:nvSpPr>
          <p:spPr bwMode="auto">
            <a:xfrm flipH="1">
              <a:off x="1536" y="1008"/>
              <a:ext cx="288" cy="192"/>
            </a:xfrm>
            <a:prstGeom prst="line">
              <a:avLst/>
            </a:prstGeom>
            <a:noFill/>
            <a:ln w="9525">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solidFill>
                  <a:srgbClr val="FF0000"/>
                </a:solidFill>
              </a:endParaRPr>
            </a:p>
          </p:txBody>
        </p:sp>
        <p:sp>
          <p:nvSpPr>
            <p:cNvPr id="754701" name="Line 13"/>
            <p:cNvSpPr>
              <a:spLocks noChangeShapeType="1"/>
            </p:cNvSpPr>
            <p:nvPr/>
          </p:nvSpPr>
          <p:spPr bwMode="auto">
            <a:xfrm rot="14785484" flipH="1">
              <a:off x="4080" y="1056"/>
              <a:ext cx="288" cy="192"/>
            </a:xfrm>
            <a:prstGeom prst="line">
              <a:avLst/>
            </a:prstGeom>
            <a:noFill/>
            <a:ln w="9525">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solidFill>
                  <a:srgbClr val="FF0000"/>
                </a:solidFill>
              </a:endParaRPr>
            </a:p>
          </p:txBody>
        </p:sp>
      </p:grpSp>
      <p:sp>
        <p:nvSpPr>
          <p:cNvPr id="754702" name="AutoShape 14"/>
          <p:cNvSpPr>
            <a:spLocks noChangeArrowheads="1"/>
          </p:cNvSpPr>
          <p:nvPr/>
        </p:nvSpPr>
        <p:spPr bwMode="auto">
          <a:xfrm rot="2424988">
            <a:off x="2743200" y="3124200"/>
            <a:ext cx="1143000" cy="533400"/>
          </a:xfrm>
          <a:prstGeom prst="rightArrow">
            <a:avLst>
              <a:gd name="adj1" fmla="val 50000"/>
              <a:gd name="adj2" fmla="val 53571"/>
            </a:avLst>
          </a:prstGeom>
          <a:gradFill rotWithShape="1">
            <a:gsLst>
              <a:gs pos="0">
                <a:srgbClr val="EAEAEA">
                  <a:gamma/>
                  <a:shade val="46275"/>
                  <a:invGamma/>
                </a:srgbClr>
              </a:gs>
              <a:gs pos="50000">
                <a:srgbClr val="EAEAEA"/>
              </a:gs>
              <a:gs pos="100000">
                <a:srgbClr val="EAEAEA">
                  <a:gamma/>
                  <a:shade val="46275"/>
                  <a:invGamma/>
                </a:srgbClr>
              </a:gs>
            </a:gsLst>
            <a:lin ang="5400000" scaled="1"/>
          </a:gra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754703" name="AutoShape 15"/>
          <p:cNvSpPr>
            <a:spLocks noChangeArrowheads="1"/>
          </p:cNvSpPr>
          <p:nvPr/>
        </p:nvSpPr>
        <p:spPr bwMode="auto">
          <a:xfrm rot="8092059">
            <a:off x="5334000" y="3124200"/>
            <a:ext cx="1143000" cy="533400"/>
          </a:xfrm>
          <a:prstGeom prst="rightArrow">
            <a:avLst>
              <a:gd name="adj1" fmla="val 50000"/>
              <a:gd name="adj2" fmla="val 53571"/>
            </a:avLst>
          </a:prstGeom>
          <a:gradFill rotWithShape="1">
            <a:gsLst>
              <a:gs pos="0">
                <a:srgbClr val="EAEAEA">
                  <a:gamma/>
                  <a:shade val="46275"/>
                  <a:invGamma/>
                </a:srgbClr>
              </a:gs>
              <a:gs pos="50000">
                <a:srgbClr val="EAEAEA"/>
              </a:gs>
              <a:gs pos="100000">
                <a:srgbClr val="EAEAEA">
                  <a:gamma/>
                  <a:shade val="46275"/>
                  <a:invGamma/>
                </a:srgbClr>
              </a:gs>
            </a:gsLst>
            <a:lin ang="5400000" scaled="1"/>
          </a:gra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754704" name="AutoShape 16"/>
          <p:cNvSpPr>
            <a:spLocks noChangeArrowheads="1"/>
          </p:cNvSpPr>
          <p:nvPr/>
        </p:nvSpPr>
        <p:spPr bwMode="auto">
          <a:xfrm rot="5400000">
            <a:off x="4267200" y="3048000"/>
            <a:ext cx="685800" cy="533400"/>
          </a:xfrm>
          <a:prstGeom prst="rightArrow">
            <a:avLst>
              <a:gd name="adj1" fmla="val 50000"/>
              <a:gd name="adj2" fmla="val 32143"/>
            </a:avLst>
          </a:prstGeom>
          <a:gradFill rotWithShape="1">
            <a:gsLst>
              <a:gs pos="0">
                <a:srgbClr val="EAEAEA">
                  <a:gamma/>
                  <a:shade val="46275"/>
                  <a:invGamma/>
                </a:srgbClr>
              </a:gs>
              <a:gs pos="50000">
                <a:srgbClr val="EAEAEA"/>
              </a:gs>
              <a:gs pos="100000">
                <a:srgbClr val="EAEAEA">
                  <a:gamma/>
                  <a:shade val="46275"/>
                  <a:invGamma/>
                </a:srgbClr>
              </a:gs>
            </a:gsLst>
            <a:lin ang="5400000" scaled="1"/>
          </a:gra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754705" name="Oval 17"/>
          <p:cNvSpPr>
            <a:spLocks noChangeArrowheads="1"/>
          </p:cNvSpPr>
          <p:nvPr/>
        </p:nvSpPr>
        <p:spPr bwMode="auto">
          <a:xfrm>
            <a:off x="3048000" y="3810000"/>
            <a:ext cx="3200400" cy="990600"/>
          </a:xfrm>
          <a:prstGeom prst="ellipse">
            <a:avLst/>
          </a:prstGeom>
          <a:gradFill rotWithShape="1">
            <a:gsLst>
              <a:gs pos="0">
                <a:srgbClr val="808080"/>
              </a:gs>
              <a:gs pos="50000">
                <a:srgbClr val="DDDDDD"/>
              </a:gs>
              <a:gs pos="100000">
                <a:srgbClr val="808080"/>
              </a:gs>
            </a:gsLst>
            <a:lin ang="5400000" scaled="1"/>
          </a:gra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754706" name="Text Box 18"/>
          <p:cNvSpPr txBox="1">
            <a:spLocks noChangeArrowheads="1"/>
          </p:cNvSpPr>
          <p:nvPr/>
        </p:nvSpPr>
        <p:spPr bwMode="auto">
          <a:xfrm>
            <a:off x="3429000" y="4114800"/>
            <a:ext cx="2362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solidFill>
                  <a:schemeClr val="bg1"/>
                </a:solidFill>
                <a:effectLst>
                  <a:outerShdw blurRad="38100" dist="38100" dir="2700000" algn="tl">
                    <a:srgbClr val="000000"/>
                  </a:outerShdw>
                </a:effectLst>
              </a:rPr>
              <a:t>BIODIVERSIDAD</a:t>
            </a:r>
          </a:p>
        </p:txBody>
      </p:sp>
      <p:sp>
        <p:nvSpPr>
          <p:cNvPr id="754707" name="Oval 19"/>
          <p:cNvSpPr>
            <a:spLocks noChangeArrowheads="1"/>
          </p:cNvSpPr>
          <p:nvPr/>
        </p:nvSpPr>
        <p:spPr bwMode="auto">
          <a:xfrm>
            <a:off x="3048000" y="5638800"/>
            <a:ext cx="3200400" cy="990600"/>
          </a:xfrm>
          <a:prstGeom prst="ellipse">
            <a:avLst/>
          </a:prstGeom>
          <a:solidFill>
            <a:schemeClr val="bg2"/>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754708" name="Text Box 20"/>
          <p:cNvSpPr txBox="1">
            <a:spLocks noChangeArrowheads="1"/>
          </p:cNvSpPr>
          <p:nvPr/>
        </p:nvSpPr>
        <p:spPr bwMode="auto">
          <a:xfrm>
            <a:off x="3429000" y="5835650"/>
            <a:ext cx="2362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solidFill>
                  <a:schemeClr val="bg1"/>
                </a:solidFill>
              </a:rPr>
              <a:t>Funcionamiento del ecosistema</a:t>
            </a:r>
          </a:p>
        </p:txBody>
      </p:sp>
      <p:sp>
        <p:nvSpPr>
          <p:cNvPr id="754709" name="Line 21"/>
          <p:cNvSpPr>
            <a:spLocks noChangeShapeType="1"/>
          </p:cNvSpPr>
          <p:nvPr/>
        </p:nvSpPr>
        <p:spPr bwMode="auto">
          <a:xfrm flipV="1">
            <a:off x="6096000" y="3048000"/>
            <a:ext cx="1524000" cy="2590800"/>
          </a:xfrm>
          <a:prstGeom prst="line">
            <a:avLst/>
          </a:prstGeom>
          <a:noFill/>
          <a:ln w="9525">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754710" name="Line 22"/>
          <p:cNvSpPr>
            <a:spLocks noChangeShapeType="1"/>
          </p:cNvSpPr>
          <p:nvPr/>
        </p:nvSpPr>
        <p:spPr bwMode="auto">
          <a:xfrm rot="17923035" flipV="1">
            <a:off x="1752600" y="2971800"/>
            <a:ext cx="1524000" cy="2590800"/>
          </a:xfrm>
          <a:prstGeom prst="line">
            <a:avLst/>
          </a:prstGeom>
          <a:noFill/>
          <a:ln w="9525">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754711" name="Line 23"/>
          <p:cNvSpPr>
            <a:spLocks noChangeShapeType="1"/>
          </p:cNvSpPr>
          <p:nvPr/>
        </p:nvSpPr>
        <p:spPr bwMode="auto">
          <a:xfrm>
            <a:off x="2819400" y="2438400"/>
            <a:ext cx="533400" cy="0"/>
          </a:xfrm>
          <a:prstGeom prst="line">
            <a:avLst/>
          </a:prstGeom>
          <a:noFill/>
          <a:ln w="9525">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754712" name="Line 24"/>
          <p:cNvSpPr>
            <a:spLocks noChangeShapeType="1"/>
          </p:cNvSpPr>
          <p:nvPr/>
        </p:nvSpPr>
        <p:spPr bwMode="auto">
          <a:xfrm>
            <a:off x="5867400" y="2438400"/>
            <a:ext cx="533400" cy="0"/>
          </a:xfrm>
          <a:prstGeom prst="line">
            <a:avLst/>
          </a:prstGeom>
          <a:noFill/>
          <a:ln w="9525">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754713" name="Text Box 25"/>
          <p:cNvSpPr txBox="1">
            <a:spLocks noChangeArrowheads="1"/>
          </p:cNvSpPr>
          <p:nvPr/>
        </p:nvSpPr>
        <p:spPr bwMode="auto">
          <a:xfrm>
            <a:off x="6553200" y="5948363"/>
            <a:ext cx="2438400" cy="37623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s-AR" altLang="es-PE"/>
              <a:t>Fuente: UNEP. 1995</a:t>
            </a:r>
          </a:p>
        </p:txBody>
      </p:sp>
      <p:sp>
        <p:nvSpPr>
          <p:cNvPr id="754714" name="AutoShape 26"/>
          <p:cNvSpPr>
            <a:spLocks noChangeArrowheads="1"/>
          </p:cNvSpPr>
          <p:nvPr/>
        </p:nvSpPr>
        <p:spPr bwMode="auto">
          <a:xfrm rot="5400000">
            <a:off x="4267200" y="4953000"/>
            <a:ext cx="685800" cy="533400"/>
          </a:xfrm>
          <a:prstGeom prst="rightArrow">
            <a:avLst>
              <a:gd name="adj1" fmla="val 50000"/>
              <a:gd name="adj2" fmla="val 32143"/>
            </a:avLst>
          </a:prstGeom>
          <a:gradFill rotWithShape="1">
            <a:gsLst>
              <a:gs pos="0">
                <a:srgbClr val="EAEAEA">
                  <a:gamma/>
                  <a:shade val="46275"/>
                  <a:invGamma/>
                </a:srgbClr>
              </a:gs>
              <a:gs pos="50000">
                <a:srgbClr val="EAEAEA"/>
              </a:gs>
              <a:gs pos="100000">
                <a:srgbClr val="EAEAEA">
                  <a:gamma/>
                  <a:shade val="46275"/>
                  <a:invGamma/>
                </a:srgbClr>
              </a:gs>
            </a:gsLst>
            <a:lin ang="5400000" scaled="1"/>
          </a:gra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2" name="Marcador de número de diapositiva 3"/>
          <p:cNvSpPr>
            <a:spLocks noGrp="1"/>
          </p:cNvSpPr>
          <p:nvPr>
            <p:ph type="sldNum" sz="quarter" idx="12"/>
          </p:nvPr>
        </p:nvSpPr>
        <p:spPr/>
        <p:txBody>
          <a:bodyPr/>
          <a:lstStyle/>
          <a:p>
            <a:fld id="{CC65D0A4-1A40-447D-8903-9778916D43DB}" type="slidenum">
              <a:rPr lang="es-ES" altLang="es-PE"/>
              <a:pPr/>
              <a:t>19</a:t>
            </a:fld>
            <a:endParaRPr lang="es-ES" altLang="es-PE"/>
          </a:p>
        </p:txBody>
      </p:sp>
      <p:sp>
        <p:nvSpPr>
          <p:cNvPr id="112689" name="Rectangle 49"/>
          <p:cNvSpPr>
            <a:spLocks noChangeArrowheads="1"/>
          </p:cNvSpPr>
          <p:nvPr/>
        </p:nvSpPr>
        <p:spPr bwMode="auto">
          <a:xfrm>
            <a:off x="382588" y="14288"/>
            <a:ext cx="8532812" cy="1204912"/>
          </a:xfrm>
          <a:prstGeom prst="rect">
            <a:avLst/>
          </a:prstGeom>
          <a:solidFill>
            <a:srgbClr val="4D4D4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grpSp>
        <p:nvGrpSpPr>
          <p:cNvPr id="112642" name="Group 2"/>
          <p:cNvGrpSpPr>
            <a:grpSpLocks/>
          </p:cNvGrpSpPr>
          <p:nvPr/>
        </p:nvGrpSpPr>
        <p:grpSpPr bwMode="auto">
          <a:xfrm>
            <a:off x="7667625" y="1847850"/>
            <a:ext cx="439738" cy="3741738"/>
            <a:chOff x="4752" y="816"/>
            <a:chExt cx="288" cy="2448"/>
          </a:xfrm>
        </p:grpSpPr>
        <p:sp>
          <p:nvSpPr>
            <p:cNvPr id="112643" name="Line 3"/>
            <p:cNvSpPr>
              <a:spLocks noChangeShapeType="1"/>
            </p:cNvSpPr>
            <p:nvPr/>
          </p:nvSpPr>
          <p:spPr bwMode="auto">
            <a:xfrm>
              <a:off x="4752" y="816"/>
              <a:ext cx="288" cy="0"/>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112644" name="Line 4"/>
            <p:cNvSpPr>
              <a:spLocks noChangeShapeType="1"/>
            </p:cNvSpPr>
            <p:nvPr/>
          </p:nvSpPr>
          <p:spPr bwMode="auto">
            <a:xfrm flipH="1">
              <a:off x="4848" y="3264"/>
              <a:ext cx="192" cy="0"/>
            </a:xfrm>
            <a:prstGeom prst="line">
              <a:avLst/>
            </a:prstGeom>
            <a:noFill/>
            <a:ln w="127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112645" name="Line 5"/>
            <p:cNvSpPr>
              <a:spLocks noChangeShapeType="1"/>
            </p:cNvSpPr>
            <p:nvPr/>
          </p:nvSpPr>
          <p:spPr bwMode="auto">
            <a:xfrm>
              <a:off x="5040" y="816"/>
              <a:ext cx="0" cy="2448"/>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grpSp>
      <p:sp>
        <p:nvSpPr>
          <p:cNvPr id="112646" name="Rectangle 6"/>
          <p:cNvSpPr>
            <a:spLocks noChangeArrowheads="1"/>
          </p:cNvSpPr>
          <p:nvPr/>
        </p:nvSpPr>
        <p:spPr bwMode="auto">
          <a:xfrm>
            <a:off x="3708400" y="3141663"/>
            <a:ext cx="4129088" cy="1003300"/>
          </a:xfrm>
          <a:prstGeom prst="rect">
            <a:avLst/>
          </a:prstGeom>
          <a:gradFill rotWithShape="1">
            <a:gsLst>
              <a:gs pos="0">
                <a:schemeClr val="bg1">
                  <a:gamma/>
                  <a:shade val="46275"/>
                  <a:invGamma/>
                </a:schemeClr>
              </a:gs>
              <a:gs pos="50000">
                <a:schemeClr val="bg1"/>
              </a:gs>
              <a:gs pos="100000">
                <a:schemeClr val="bg1">
                  <a:gamma/>
                  <a:shade val="46275"/>
                  <a:invGamma/>
                </a:schemeClr>
              </a:gs>
            </a:gsLst>
            <a:lin ang="5400000" scaled="1"/>
          </a:gradFill>
          <a:ln w="12700">
            <a:solidFill>
              <a:schemeClr val="tx1"/>
            </a:solidFill>
            <a:miter lim="800000"/>
            <a:headEnd/>
            <a:tailEnd/>
          </a:ln>
        </p:spPr>
        <p:txBody>
          <a:bodyPr/>
          <a:lstStyle/>
          <a:p>
            <a:pPr algn="ctr" eaLnBrk="0" hangingPunct="0"/>
            <a:endParaRPr lang="es-AR" altLang="es-PE" sz="1200" b="1">
              <a:latin typeface="Times New Roman" panose="02020603050405020304" pitchFamily="18" charset="0"/>
            </a:endParaRPr>
          </a:p>
        </p:txBody>
      </p:sp>
      <p:sp>
        <p:nvSpPr>
          <p:cNvPr id="112647" name="Rectangle 7"/>
          <p:cNvSpPr>
            <a:spLocks noChangeArrowheads="1"/>
          </p:cNvSpPr>
          <p:nvPr/>
        </p:nvSpPr>
        <p:spPr bwMode="auto">
          <a:xfrm>
            <a:off x="6523038" y="3357563"/>
            <a:ext cx="1073150" cy="647700"/>
          </a:xfrm>
          <a:prstGeom prst="rect">
            <a:avLst/>
          </a:prstGeom>
          <a:solidFill>
            <a:srgbClr val="CC0000"/>
          </a:solidFill>
          <a:ln w="9525">
            <a:solidFill>
              <a:srgbClr val="000000"/>
            </a:solidFill>
            <a:prstDash val="dash"/>
            <a:miter lim="800000"/>
            <a:headEnd/>
            <a:tailEnd/>
          </a:ln>
        </p:spPr>
        <p:txBody>
          <a:bodyPr/>
          <a:lstStyle/>
          <a:p>
            <a:pPr algn="ctr" eaLnBrk="0" hangingPunct="0"/>
            <a:r>
              <a:rPr lang="es-AR" altLang="es-PE" sz="1200">
                <a:solidFill>
                  <a:schemeClr val="bg1"/>
                </a:solidFill>
                <a:latin typeface="Bell MT" panose="02020503060305020303" pitchFamily="18" charset="0"/>
              </a:rPr>
              <a:t>Producción de bienes y servicios</a:t>
            </a:r>
            <a:endParaRPr lang="es-ES" altLang="es-PE" sz="1200">
              <a:solidFill>
                <a:schemeClr val="bg1"/>
              </a:solidFill>
              <a:latin typeface="Bell MT" panose="02020503060305020303" pitchFamily="18" charset="0"/>
            </a:endParaRPr>
          </a:p>
        </p:txBody>
      </p:sp>
      <p:sp>
        <p:nvSpPr>
          <p:cNvPr id="112648" name="Rectangle 8"/>
          <p:cNvSpPr>
            <a:spLocks noChangeArrowheads="1"/>
          </p:cNvSpPr>
          <p:nvPr/>
        </p:nvSpPr>
        <p:spPr bwMode="auto">
          <a:xfrm>
            <a:off x="5227638" y="3357563"/>
            <a:ext cx="1073150" cy="647700"/>
          </a:xfrm>
          <a:prstGeom prst="rect">
            <a:avLst/>
          </a:prstGeom>
          <a:solidFill>
            <a:srgbClr val="CC0000"/>
          </a:solidFill>
          <a:ln w="9525">
            <a:solidFill>
              <a:srgbClr val="000000"/>
            </a:solidFill>
            <a:prstDash val="dash"/>
            <a:miter lim="800000"/>
            <a:headEnd/>
            <a:tailEnd/>
          </a:ln>
        </p:spPr>
        <p:txBody>
          <a:bodyPr/>
          <a:lstStyle/>
          <a:p>
            <a:pPr algn="ctr" eaLnBrk="0" hangingPunct="0"/>
            <a:endParaRPr lang="es-ES" altLang="es-PE" sz="1200">
              <a:solidFill>
                <a:srgbClr val="000000"/>
              </a:solidFill>
              <a:latin typeface="Bell MT" panose="02020503060305020303" pitchFamily="18" charset="0"/>
            </a:endParaRPr>
          </a:p>
          <a:p>
            <a:pPr algn="ctr" eaLnBrk="0" hangingPunct="0">
              <a:lnSpc>
                <a:spcPct val="90000"/>
              </a:lnSpc>
            </a:pPr>
            <a:r>
              <a:rPr lang="es-ES" altLang="es-PE" sz="1200">
                <a:solidFill>
                  <a:schemeClr val="bg1"/>
                </a:solidFill>
                <a:latin typeface="Bell MT" panose="02020503060305020303" pitchFamily="18" charset="0"/>
              </a:rPr>
              <a:t>Agropecuario</a:t>
            </a:r>
          </a:p>
        </p:txBody>
      </p:sp>
      <p:sp>
        <p:nvSpPr>
          <p:cNvPr id="112649" name="Rectangle 9"/>
          <p:cNvSpPr>
            <a:spLocks noChangeArrowheads="1"/>
          </p:cNvSpPr>
          <p:nvPr/>
        </p:nvSpPr>
        <p:spPr bwMode="auto">
          <a:xfrm>
            <a:off x="3859213" y="3357563"/>
            <a:ext cx="1073150" cy="647700"/>
          </a:xfrm>
          <a:prstGeom prst="rect">
            <a:avLst/>
          </a:prstGeom>
          <a:solidFill>
            <a:srgbClr val="CC0000"/>
          </a:solidFill>
          <a:ln w="9525">
            <a:solidFill>
              <a:srgbClr val="000000"/>
            </a:solidFill>
            <a:prstDash val="dash"/>
            <a:miter lim="800000"/>
            <a:headEnd/>
            <a:tailEnd/>
          </a:ln>
        </p:spPr>
        <p:txBody>
          <a:bodyPr/>
          <a:lstStyle/>
          <a:p>
            <a:pPr algn="ctr" eaLnBrk="0" hangingPunct="0">
              <a:lnSpc>
                <a:spcPct val="125000"/>
              </a:lnSpc>
            </a:pPr>
            <a:r>
              <a:rPr lang="es-ES" altLang="es-PE" sz="1200">
                <a:solidFill>
                  <a:schemeClr val="bg1"/>
                </a:solidFill>
                <a:latin typeface="Bell MT" panose="02020503060305020303" pitchFamily="18" charset="0"/>
              </a:rPr>
              <a:t>Urbano-industrial </a:t>
            </a:r>
          </a:p>
        </p:txBody>
      </p:sp>
      <p:sp>
        <p:nvSpPr>
          <p:cNvPr id="112650" name="Rectangle 10"/>
          <p:cNvSpPr>
            <a:spLocks noChangeArrowheads="1"/>
          </p:cNvSpPr>
          <p:nvPr/>
        </p:nvSpPr>
        <p:spPr bwMode="auto">
          <a:xfrm>
            <a:off x="1706563" y="2286000"/>
            <a:ext cx="1352550" cy="2825750"/>
          </a:xfrm>
          <a:prstGeom prst="rect">
            <a:avLst/>
          </a:prstGeom>
          <a:gradFill rotWithShape="1">
            <a:gsLst>
              <a:gs pos="0">
                <a:schemeClr val="bg1">
                  <a:gamma/>
                  <a:shade val="46275"/>
                  <a:invGamma/>
                </a:schemeClr>
              </a:gs>
              <a:gs pos="50000">
                <a:schemeClr val="bg1"/>
              </a:gs>
              <a:gs pos="100000">
                <a:schemeClr val="bg1">
                  <a:gamma/>
                  <a:shade val="46275"/>
                  <a:invGamma/>
                </a:schemeClr>
              </a:gs>
            </a:gsLst>
            <a:lin ang="0" scaled="1"/>
          </a:gradFill>
          <a:ln w="12700">
            <a:solidFill>
              <a:srgbClr val="4D4D4D"/>
            </a:solidFill>
            <a:miter lim="800000"/>
            <a:headEnd/>
            <a:tailEnd/>
          </a:ln>
        </p:spPr>
        <p:txBody>
          <a:bodyPr/>
          <a:lstStyle/>
          <a:p>
            <a:pPr eaLnBrk="0" hangingPunct="0"/>
            <a:endParaRPr lang="es-ES" altLang="es-PE" sz="1200">
              <a:latin typeface="Times New Roman" panose="02020603050405020304" pitchFamily="18" charset="0"/>
            </a:endParaRPr>
          </a:p>
          <a:p>
            <a:pPr eaLnBrk="0" hangingPunct="0"/>
            <a:endParaRPr lang="es-ES" altLang="es-PE" sz="1200">
              <a:latin typeface="Times New Roman" panose="02020603050405020304" pitchFamily="18" charset="0"/>
            </a:endParaRPr>
          </a:p>
          <a:p>
            <a:pPr eaLnBrk="0" hangingPunct="0"/>
            <a:endParaRPr lang="es-ES" altLang="es-PE" sz="1200">
              <a:latin typeface="Times New Roman" panose="02020603050405020304" pitchFamily="18" charset="0"/>
            </a:endParaRPr>
          </a:p>
          <a:p>
            <a:pPr eaLnBrk="0" hangingPunct="0"/>
            <a:endParaRPr lang="es-ES" altLang="es-PE" sz="1200">
              <a:latin typeface="Times New Roman" panose="02020603050405020304" pitchFamily="18" charset="0"/>
            </a:endParaRPr>
          </a:p>
          <a:p>
            <a:pPr eaLnBrk="0" hangingPunct="0"/>
            <a:endParaRPr lang="es-ES" altLang="es-PE" sz="1400" b="1">
              <a:latin typeface="Bell MT" panose="02020503060305020303" pitchFamily="18" charset="0"/>
            </a:endParaRPr>
          </a:p>
          <a:p>
            <a:pPr eaLnBrk="0" hangingPunct="0"/>
            <a:endParaRPr lang="es-ES" altLang="es-PE" sz="1400" b="1">
              <a:latin typeface="Bell MT" panose="02020503060305020303" pitchFamily="18" charset="0"/>
            </a:endParaRPr>
          </a:p>
          <a:p>
            <a:pPr algn="ctr" eaLnBrk="0" hangingPunct="0"/>
            <a:r>
              <a:rPr lang="es-ES" altLang="es-PE" sz="1600">
                <a:latin typeface="Bell MT" panose="02020503060305020303" pitchFamily="18" charset="0"/>
              </a:rPr>
              <a:t>Componentes Climáticos</a:t>
            </a:r>
          </a:p>
          <a:p>
            <a:pPr eaLnBrk="0" hangingPunct="0"/>
            <a:endParaRPr lang="es-ES" altLang="es-PE" sz="1600">
              <a:latin typeface="Bell MT" panose="02020503060305020303" pitchFamily="18" charset="0"/>
            </a:endParaRPr>
          </a:p>
        </p:txBody>
      </p:sp>
      <p:sp>
        <p:nvSpPr>
          <p:cNvPr id="112651" name="Rectangle 11"/>
          <p:cNvSpPr>
            <a:spLocks noChangeArrowheads="1"/>
          </p:cNvSpPr>
          <p:nvPr/>
        </p:nvSpPr>
        <p:spPr bwMode="auto">
          <a:xfrm>
            <a:off x="1933575" y="2686050"/>
            <a:ext cx="909638" cy="455613"/>
          </a:xfrm>
          <a:prstGeom prst="rect">
            <a:avLst/>
          </a:prstGeom>
          <a:solidFill>
            <a:srgbClr val="336600"/>
          </a:solidFill>
          <a:ln w="9525">
            <a:solidFill>
              <a:srgbClr val="000000"/>
            </a:solidFill>
            <a:prstDash val="dash"/>
            <a:miter lim="800000"/>
            <a:headEnd/>
            <a:tailEnd/>
          </a:ln>
        </p:spPr>
        <p:txBody>
          <a:bodyPr/>
          <a:lstStyle/>
          <a:p>
            <a:pPr algn="ctr" eaLnBrk="0" hangingPunct="0"/>
            <a:r>
              <a:rPr lang="es-ES" altLang="es-PE" sz="1400">
                <a:solidFill>
                  <a:schemeClr val="bg1"/>
                </a:solidFill>
                <a:latin typeface="Bell MT" panose="02020503060305020303" pitchFamily="18" charset="0"/>
              </a:rPr>
              <a:t>Clima</a:t>
            </a:r>
          </a:p>
        </p:txBody>
      </p:sp>
      <p:sp>
        <p:nvSpPr>
          <p:cNvPr id="112652" name="Rectangle 12"/>
          <p:cNvSpPr>
            <a:spLocks noChangeArrowheads="1"/>
          </p:cNvSpPr>
          <p:nvPr/>
        </p:nvSpPr>
        <p:spPr bwMode="auto">
          <a:xfrm>
            <a:off x="1874838" y="4486275"/>
            <a:ext cx="1041400" cy="454025"/>
          </a:xfrm>
          <a:prstGeom prst="rect">
            <a:avLst/>
          </a:prstGeom>
          <a:solidFill>
            <a:srgbClr val="336600"/>
          </a:solidFill>
          <a:ln w="9525">
            <a:solidFill>
              <a:srgbClr val="000000"/>
            </a:solidFill>
            <a:prstDash val="dash"/>
            <a:miter lim="800000"/>
            <a:headEnd/>
            <a:tailEnd/>
          </a:ln>
        </p:spPr>
        <p:txBody>
          <a:bodyPr/>
          <a:lstStyle/>
          <a:p>
            <a:pPr eaLnBrk="0" hangingPunct="0"/>
            <a:r>
              <a:rPr lang="es-AR" altLang="es-PE" sz="1400">
                <a:solidFill>
                  <a:schemeClr val="bg1"/>
                </a:solidFill>
                <a:latin typeface="Bell MT" panose="02020503060305020303" pitchFamily="18" charset="0"/>
              </a:rPr>
              <a:t>Atmósfera</a:t>
            </a:r>
            <a:endParaRPr lang="es-ES" altLang="es-PE" sz="1400">
              <a:solidFill>
                <a:schemeClr val="bg1"/>
              </a:solidFill>
              <a:latin typeface="Bell MT" panose="02020503060305020303" pitchFamily="18" charset="0"/>
            </a:endParaRPr>
          </a:p>
        </p:txBody>
      </p:sp>
      <p:sp>
        <p:nvSpPr>
          <p:cNvPr id="112653" name="Rectangle 13"/>
          <p:cNvSpPr>
            <a:spLocks noChangeArrowheads="1"/>
          </p:cNvSpPr>
          <p:nvPr/>
        </p:nvSpPr>
        <p:spPr bwMode="auto">
          <a:xfrm>
            <a:off x="1692275" y="1566863"/>
            <a:ext cx="6119813" cy="638175"/>
          </a:xfrm>
          <a:prstGeom prst="rect">
            <a:avLst/>
          </a:prstGeom>
          <a:gradFill rotWithShape="1">
            <a:gsLst>
              <a:gs pos="0">
                <a:srgbClr val="808080"/>
              </a:gs>
              <a:gs pos="50000">
                <a:srgbClr val="DDDDDD"/>
              </a:gs>
              <a:gs pos="100000">
                <a:srgbClr val="808080"/>
              </a:gs>
            </a:gsLst>
            <a:lin ang="5400000" scaled="1"/>
          </a:gradFill>
          <a:ln w="12700">
            <a:solidFill>
              <a:schemeClr val="tx1"/>
            </a:solidFill>
            <a:miter lim="800000"/>
            <a:headEnd/>
            <a:tailEnd/>
          </a:ln>
        </p:spPr>
        <p:txBody>
          <a:bodyPr/>
          <a:lstStyle/>
          <a:p>
            <a:pPr algn="just" eaLnBrk="0" hangingPunct="0"/>
            <a:r>
              <a:rPr lang="es-ES" altLang="es-PE" sz="1600">
                <a:latin typeface="Bell MT" panose="02020503060305020303" pitchFamily="18" charset="0"/>
              </a:rPr>
              <a:t>Componentes </a:t>
            </a:r>
          </a:p>
          <a:p>
            <a:pPr algn="just" eaLnBrk="0" hangingPunct="0"/>
            <a:r>
              <a:rPr lang="es-ES" altLang="es-PE" sz="1600">
                <a:latin typeface="Bell MT" panose="02020503060305020303" pitchFamily="18" charset="0"/>
              </a:rPr>
              <a:t>Terrestres</a:t>
            </a:r>
          </a:p>
        </p:txBody>
      </p:sp>
      <p:sp>
        <p:nvSpPr>
          <p:cNvPr id="112654" name="Rectangle 14"/>
          <p:cNvSpPr>
            <a:spLocks noChangeArrowheads="1"/>
          </p:cNvSpPr>
          <p:nvPr/>
        </p:nvSpPr>
        <p:spPr bwMode="auto">
          <a:xfrm>
            <a:off x="2978150" y="1679575"/>
            <a:ext cx="909638" cy="454025"/>
          </a:xfrm>
          <a:prstGeom prst="rect">
            <a:avLst/>
          </a:prstGeom>
          <a:solidFill>
            <a:srgbClr val="336600"/>
          </a:solidFill>
          <a:ln w="9525">
            <a:solidFill>
              <a:srgbClr val="006600"/>
            </a:solidFill>
            <a:prstDash val="dash"/>
            <a:miter lim="800000"/>
            <a:headEnd/>
            <a:tailEnd/>
          </a:ln>
        </p:spPr>
        <p:txBody>
          <a:bodyPr/>
          <a:lstStyle/>
          <a:p>
            <a:pPr algn="ctr" eaLnBrk="0" hangingPunct="0"/>
            <a:r>
              <a:rPr lang="es-AR" altLang="es-PE" sz="1400">
                <a:solidFill>
                  <a:schemeClr val="bg1"/>
                </a:solidFill>
                <a:latin typeface="Bell MT" panose="02020503060305020303" pitchFamily="18" charset="0"/>
              </a:rPr>
              <a:t>Suelos </a:t>
            </a:r>
            <a:endParaRPr lang="es-ES" altLang="es-PE" sz="1400">
              <a:solidFill>
                <a:schemeClr val="bg1"/>
              </a:solidFill>
              <a:latin typeface="Bell MT" panose="02020503060305020303" pitchFamily="18" charset="0"/>
            </a:endParaRPr>
          </a:p>
        </p:txBody>
      </p:sp>
      <p:sp>
        <p:nvSpPr>
          <p:cNvPr id="112655" name="Rectangle 15"/>
          <p:cNvSpPr>
            <a:spLocks noChangeArrowheads="1"/>
          </p:cNvSpPr>
          <p:nvPr/>
        </p:nvSpPr>
        <p:spPr bwMode="auto">
          <a:xfrm>
            <a:off x="4775200" y="1695450"/>
            <a:ext cx="1025525" cy="454025"/>
          </a:xfrm>
          <a:prstGeom prst="rect">
            <a:avLst/>
          </a:prstGeom>
          <a:solidFill>
            <a:srgbClr val="336600"/>
          </a:solidFill>
          <a:ln w="9525">
            <a:solidFill>
              <a:srgbClr val="006600"/>
            </a:solidFill>
            <a:prstDash val="dash"/>
            <a:miter lim="800000"/>
            <a:headEnd/>
            <a:tailEnd/>
          </a:ln>
        </p:spPr>
        <p:txBody>
          <a:bodyPr/>
          <a:lstStyle/>
          <a:p>
            <a:pPr algn="ctr" eaLnBrk="0" hangingPunct="0"/>
            <a:r>
              <a:rPr lang="es-ES" altLang="es-PE" sz="1400">
                <a:solidFill>
                  <a:schemeClr val="bg1"/>
                </a:solidFill>
                <a:latin typeface="Bell MT" panose="02020503060305020303" pitchFamily="18" charset="0"/>
              </a:rPr>
              <a:t>Vegetación</a:t>
            </a:r>
          </a:p>
        </p:txBody>
      </p:sp>
      <p:sp>
        <p:nvSpPr>
          <p:cNvPr id="112656" name="Rectangle 16"/>
          <p:cNvSpPr>
            <a:spLocks noChangeArrowheads="1"/>
          </p:cNvSpPr>
          <p:nvPr/>
        </p:nvSpPr>
        <p:spPr bwMode="auto">
          <a:xfrm>
            <a:off x="6611938" y="1679575"/>
            <a:ext cx="908050" cy="454025"/>
          </a:xfrm>
          <a:prstGeom prst="rect">
            <a:avLst/>
          </a:prstGeom>
          <a:solidFill>
            <a:srgbClr val="336600"/>
          </a:solidFill>
          <a:ln w="9525">
            <a:solidFill>
              <a:srgbClr val="006600"/>
            </a:solidFill>
            <a:prstDash val="dash"/>
            <a:miter lim="800000"/>
            <a:headEnd/>
            <a:tailEnd/>
          </a:ln>
        </p:spPr>
        <p:txBody>
          <a:bodyPr/>
          <a:lstStyle/>
          <a:p>
            <a:pPr algn="ctr" eaLnBrk="0" hangingPunct="0"/>
            <a:r>
              <a:rPr lang="es-ES" altLang="es-PE" sz="1400">
                <a:solidFill>
                  <a:schemeClr val="bg1"/>
                </a:solidFill>
                <a:latin typeface="Bell MT" panose="02020503060305020303" pitchFamily="18" charset="0"/>
              </a:rPr>
              <a:t>Fauna</a:t>
            </a:r>
          </a:p>
        </p:txBody>
      </p:sp>
      <p:sp>
        <p:nvSpPr>
          <p:cNvPr id="112657" name="Line 17"/>
          <p:cNvSpPr>
            <a:spLocks noChangeShapeType="1"/>
          </p:cNvSpPr>
          <p:nvPr/>
        </p:nvSpPr>
        <p:spPr bwMode="auto">
          <a:xfrm flipH="1">
            <a:off x="5715000" y="4149725"/>
            <a:ext cx="9525" cy="574675"/>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112658" name="Line 18"/>
          <p:cNvSpPr>
            <a:spLocks noChangeShapeType="1"/>
          </p:cNvSpPr>
          <p:nvPr/>
        </p:nvSpPr>
        <p:spPr bwMode="auto">
          <a:xfrm flipH="1">
            <a:off x="3048000" y="4724400"/>
            <a:ext cx="2679700" cy="0"/>
          </a:xfrm>
          <a:prstGeom prst="line">
            <a:avLst/>
          </a:prstGeom>
          <a:noFill/>
          <a:ln w="127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112659" name="Line 19"/>
          <p:cNvSpPr>
            <a:spLocks noChangeShapeType="1"/>
          </p:cNvSpPr>
          <p:nvPr/>
        </p:nvSpPr>
        <p:spPr bwMode="auto">
          <a:xfrm>
            <a:off x="5791200" y="2871788"/>
            <a:ext cx="0" cy="269875"/>
          </a:xfrm>
          <a:prstGeom prst="line">
            <a:avLst/>
          </a:prstGeom>
          <a:noFill/>
          <a:ln w="127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112660" name="Line 20"/>
          <p:cNvSpPr>
            <a:spLocks noChangeShapeType="1"/>
          </p:cNvSpPr>
          <p:nvPr/>
        </p:nvSpPr>
        <p:spPr bwMode="auto">
          <a:xfrm>
            <a:off x="3048000" y="2895600"/>
            <a:ext cx="2743200" cy="0"/>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grpSp>
        <p:nvGrpSpPr>
          <p:cNvPr id="112661" name="Group 21"/>
          <p:cNvGrpSpPr>
            <a:grpSpLocks/>
          </p:cNvGrpSpPr>
          <p:nvPr/>
        </p:nvGrpSpPr>
        <p:grpSpPr bwMode="auto">
          <a:xfrm>
            <a:off x="6011863" y="2286000"/>
            <a:ext cx="155575" cy="782638"/>
            <a:chOff x="3600" y="1104"/>
            <a:chExt cx="97" cy="768"/>
          </a:xfrm>
        </p:grpSpPr>
        <p:sp>
          <p:nvSpPr>
            <p:cNvPr id="112662" name="Line 22"/>
            <p:cNvSpPr>
              <a:spLocks noChangeShapeType="1"/>
            </p:cNvSpPr>
            <p:nvPr/>
          </p:nvSpPr>
          <p:spPr bwMode="auto">
            <a:xfrm>
              <a:off x="3600" y="1104"/>
              <a:ext cx="0" cy="768"/>
            </a:xfrm>
            <a:prstGeom prst="line">
              <a:avLst/>
            </a:prstGeom>
            <a:noFill/>
            <a:ln w="127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112663" name="Line 23"/>
            <p:cNvSpPr>
              <a:spLocks noChangeShapeType="1"/>
            </p:cNvSpPr>
            <p:nvPr/>
          </p:nvSpPr>
          <p:spPr bwMode="auto">
            <a:xfrm rot="-10800000">
              <a:off x="3696" y="1104"/>
              <a:ext cx="1" cy="768"/>
            </a:xfrm>
            <a:prstGeom prst="line">
              <a:avLst/>
            </a:prstGeom>
            <a:noFill/>
            <a:ln w="127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grpSp>
      <p:grpSp>
        <p:nvGrpSpPr>
          <p:cNvPr id="112664" name="Group 24"/>
          <p:cNvGrpSpPr>
            <a:grpSpLocks/>
          </p:cNvGrpSpPr>
          <p:nvPr/>
        </p:nvGrpSpPr>
        <p:grpSpPr bwMode="auto">
          <a:xfrm>
            <a:off x="1187450" y="1844675"/>
            <a:ext cx="504825" cy="1943100"/>
            <a:chOff x="432" y="816"/>
            <a:chExt cx="336" cy="1248"/>
          </a:xfrm>
        </p:grpSpPr>
        <p:sp>
          <p:nvSpPr>
            <p:cNvPr id="112665" name="Line 25"/>
            <p:cNvSpPr>
              <a:spLocks noChangeShapeType="1"/>
            </p:cNvSpPr>
            <p:nvPr/>
          </p:nvSpPr>
          <p:spPr bwMode="auto">
            <a:xfrm flipH="1">
              <a:off x="432" y="2064"/>
              <a:ext cx="336" cy="0"/>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112666" name="Line 26"/>
            <p:cNvSpPr>
              <a:spLocks noChangeShapeType="1"/>
            </p:cNvSpPr>
            <p:nvPr/>
          </p:nvSpPr>
          <p:spPr bwMode="auto">
            <a:xfrm flipV="1">
              <a:off x="432" y="816"/>
              <a:ext cx="0" cy="1248"/>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112667" name="Line 27"/>
            <p:cNvSpPr>
              <a:spLocks noChangeShapeType="1"/>
            </p:cNvSpPr>
            <p:nvPr/>
          </p:nvSpPr>
          <p:spPr bwMode="auto">
            <a:xfrm>
              <a:off x="432" y="816"/>
              <a:ext cx="336" cy="0"/>
            </a:xfrm>
            <a:prstGeom prst="line">
              <a:avLst/>
            </a:prstGeom>
            <a:noFill/>
            <a:ln w="127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grpSp>
      <p:grpSp>
        <p:nvGrpSpPr>
          <p:cNvPr id="112668" name="Group 28"/>
          <p:cNvGrpSpPr>
            <a:grpSpLocks/>
          </p:cNvGrpSpPr>
          <p:nvPr/>
        </p:nvGrpSpPr>
        <p:grpSpPr bwMode="auto">
          <a:xfrm>
            <a:off x="1403350" y="1987550"/>
            <a:ext cx="288925" cy="1657350"/>
            <a:chOff x="576" y="960"/>
            <a:chExt cx="192" cy="1008"/>
          </a:xfrm>
        </p:grpSpPr>
        <p:sp>
          <p:nvSpPr>
            <p:cNvPr id="112669" name="Line 29"/>
            <p:cNvSpPr>
              <a:spLocks noChangeShapeType="1"/>
            </p:cNvSpPr>
            <p:nvPr/>
          </p:nvSpPr>
          <p:spPr bwMode="auto">
            <a:xfrm flipH="1">
              <a:off x="576" y="960"/>
              <a:ext cx="192" cy="0"/>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112670" name="Line 30"/>
            <p:cNvSpPr>
              <a:spLocks noChangeShapeType="1"/>
            </p:cNvSpPr>
            <p:nvPr/>
          </p:nvSpPr>
          <p:spPr bwMode="auto">
            <a:xfrm>
              <a:off x="576" y="960"/>
              <a:ext cx="0" cy="1008"/>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112671" name="Line 31"/>
            <p:cNvSpPr>
              <a:spLocks noChangeShapeType="1"/>
            </p:cNvSpPr>
            <p:nvPr/>
          </p:nvSpPr>
          <p:spPr bwMode="auto">
            <a:xfrm>
              <a:off x="576" y="1968"/>
              <a:ext cx="192" cy="0"/>
            </a:xfrm>
            <a:prstGeom prst="line">
              <a:avLst/>
            </a:prstGeom>
            <a:noFill/>
            <a:ln w="127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grpSp>
      <p:sp>
        <p:nvSpPr>
          <p:cNvPr id="112672" name="Rectangle 32"/>
          <p:cNvSpPr>
            <a:spLocks noChangeArrowheads="1"/>
          </p:cNvSpPr>
          <p:nvPr/>
        </p:nvSpPr>
        <p:spPr bwMode="auto">
          <a:xfrm>
            <a:off x="1692275" y="5300663"/>
            <a:ext cx="6119813" cy="622300"/>
          </a:xfrm>
          <a:prstGeom prst="rect">
            <a:avLst/>
          </a:prstGeom>
          <a:gradFill rotWithShape="1">
            <a:gsLst>
              <a:gs pos="0">
                <a:schemeClr val="bg1">
                  <a:gamma/>
                  <a:shade val="46275"/>
                  <a:invGamma/>
                </a:schemeClr>
              </a:gs>
              <a:gs pos="50000">
                <a:schemeClr val="bg1"/>
              </a:gs>
              <a:gs pos="100000">
                <a:schemeClr val="bg1">
                  <a:gamma/>
                  <a:shade val="46275"/>
                  <a:invGamma/>
                </a:schemeClr>
              </a:gs>
            </a:gsLst>
            <a:lin ang="5400000" scaled="1"/>
          </a:gradFill>
          <a:ln w="12700">
            <a:solidFill>
              <a:schemeClr val="tx1"/>
            </a:solidFill>
            <a:miter lim="800000"/>
            <a:headEnd/>
            <a:tailEnd/>
          </a:ln>
        </p:spPr>
        <p:txBody>
          <a:bodyPr/>
          <a:lstStyle/>
          <a:p>
            <a:pPr eaLnBrk="0" hangingPunct="0"/>
            <a:r>
              <a:rPr lang="es-ES" altLang="es-PE" sz="1600">
                <a:latin typeface="Bell MT" panose="02020503060305020303" pitchFamily="18" charset="0"/>
              </a:rPr>
              <a:t>Componentes </a:t>
            </a:r>
            <a:endParaRPr lang="es-AR" altLang="es-PE" sz="1600">
              <a:latin typeface="Bell MT" panose="02020503060305020303" pitchFamily="18" charset="0"/>
            </a:endParaRPr>
          </a:p>
          <a:p>
            <a:pPr eaLnBrk="0" hangingPunct="0"/>
            <a:r>
              <a:rPr lang="es-AR" altLang="es-PE" sz="1600">
                <a:latin typeface="Bell MT" panose="02020503060305020303" pitchFamily="18" charset="0"/>
              </a:rPr>
              <a:t>Acuáticos</a:t>
            </a:r>
            <a:endParaRPr lang="es-ES" altLang="es-PE" sz="1600">
              <a:latin typeface="Bell MT" panose="02020503060305020303" pitchFamily="18" charset="0"/>
            </a:endParaRPr>
          </a:p>
        </p:txBody>
      </p:sp>
      <p:sp>
        <p:nvSpPr>
          <p:cNvPr id="112673" name="Rectangle 33"/>
          <p:cNvSpPr>
            <a:spLocks noChangeArrowheads="1"/>
          </p:cNvSpPr>
          <p:nvPr/>
        </p:nvSpPr>
        <p:spPr bwMode="auto">
          <a:xfrm>
            <a:off x="5684838" y="5372100"/>
            <a:ext cx="908050" cy="454025"/>
          </a:xfrm>
          <a:prstGeom prst="rect">
            <a:avLst/>
          </a:prstGeom>
          <a:solidFill>
            <a:srgbClr val="336600"/>
          </a:solidFill>
          <a:ln w="9525">
            <a:solidFill>
              <a:srgbClr val="000000"/>
            </a:solidFill>
            <a:prstDash val="dash"/>
            <a:miter lim="800000"/>
            <a:headEnd/>
            <a:tailEnd/>
          </a:ln>
        </p:spPr>
        <p:txBody>
          <a:bodyPr/>
          <a:lstStyle/>
          <a:p>
            <a:pPr algn="ctr" eaLnBrk="0" hangingPunct="0">
              <a:lnSpc>
                <a:spcPct val="115000"/>
              </a:lnSpc>
            </a:pPr>
            <a:r>
              <a:rPr lang="es-AR" altLang="es-PE" sz="1400">
                <a:solidFill>
                  <a:schemeClr val="bg1"/>
                </a:solidFill>
                <a:latin typeface="Bell MT" panose="02020503060305020303" pitchFamily="18" charset="0"/>
              </a:rPr>
              <a:t>Océanos</a:t>
            </a:r>
            <a:endParaRPr lang="es-ES" altLang="es-PE" sz="1400">
              <a:solidFill>
                <a:schemeClr val="bg1"/>
              </a:solidFill>
              <a:latin typeface="Bell MT" panose="02020503060305020303" pitchFamily="18" charset="0"/>
            </a:endParaRPr>
          </a:p>
        </p:txBody>
      </p:sp>
      <p:sp>
        <p:nvSpPr>
          <p:cNvPr id="112674" name="Rectangle 34"/>
          <p:cNvSpPr>
            <a:spLocks noChangeArrowheads="1"/>
          </p:cNvSpPr>
          <p:nvPr/>
        </p:nvSpPr>
        <p:spPr bwMode="auto">
          <a:xfrm>
            <a:off x="3927475" y="5389563"/>
            <a:ext cx="1136650" cy="454025"/>
          </a:xfrm>
          <a:prstGeom prst="rect">
            <a:avLst/>
          </a:prstGeom>
          <a:solidFill>
            <a:srgbClr val="336600"/>
          </a:solidFill>
          <a:ln w="9525">
            <a:solidFill>
              <a:srgbClr val="000000"/>
            </a:solidFill>
            <a:prstDash val="dash"/>
            <a:miter lim="800000"/>
            <a:headEnd/>
            <a:tailEnd/>
          </a:ln>
        </p:spPr>
        <p:txBody>
          <a:bodyPr/>
          <a:lstStyle/>
          <a:p>
            <a:pPr algn="ctr" eaLnBrk="0" hangingPunct="0"/>
            <a:r>
              <a:rPr lang="es-AR" altLang="es-PE" sz="1400">
                <a:solidFill>
                  <a:schemeClr val="bg1"/>
                </a:solidFill>
                <a:latin typeface="Bell MT" panose="02020503060305020303" pitchFamily="18" charset="0"/>
              </a:rPr>
              <a:t>Agua Dulce</a:t>
            </a:r>
            <a:endParaRPr lang="es-ES" altLang="es-PE" sz="1400">
              <a:solidFill>
                <a:schemeClr val="bg1"/>
              </a:solidFill>
              <a:latin typeface="Bell MT" panose="02020503060305020303" pitchFamily="18" charset="0"/>
            </a:endParaRPr>
          </a:p>
        </p:txBody>
      </p:sp>
      <p:sp>
        <p:nvSpPr>
          <p:cNvPr id="112676" name="Line 36"/>
          <p:cNvSpPr>
            <a:spLocks noChangeShapeType="1"/>
          </p:cNvSpPr>
          <p:nvPr/>
        </p:nvSpPr>
        <p:spPr bwMode="auto">
          <a:xfrm>
            <a:off x="4629150" y="5883275"/>
            <a:ext cx="0" cy="277813"/>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112677" name="Line 37"/>
          <p:cNvSpPr>
            <a:spLocks noChangeShapeType="1"/>
          </p:cNvSpPr>
          <p:nvPr/>
        </p:nvSpPr>
        <p:spPr bwMode="auto">
          <a:xfrm flipH="1">
            <a:off x="1403350" y="6161088"/>
            <a:ext cx="3225800" cy="0"/>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112678" name="Line 38"/>
          <p:cNvSpPr>
            <a:spLocks noChangeShapeType="1"/>
          </p:cNvSpPr>
          <p:nvPr/>
        </p:nvSpPr>
        <p:spPr bwMode="auto">
          <a:xfrm flipV="1">
            <a:off x="1403350" y="4076700"/>
            <a:ext cx="0" cy="2084388"/>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112679" name="Line 39"/>
          <p:cNvSpPr>
            <a:spLocks noChangeShapeType="1"/>
          </p:cNvSpPr>
          <p:nvPr/>
        </p:nvSpPr>
        <p:spPr bwMode="auto">
          <a:xfrm>
            <a:off x="1403350" y="4076700"/>
            <a:ext cx="366713" cy="0"/>
          </a:xfrm>
          <a:prstGeom prst="line">
            <a:avLst/>
          </a:prstGeom>
          <a:noFill/>
          <a:ln w="127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grpSp>
        <p:nvGrpSpPr>
          <p:cNvPr id="112680" name="Group 40"/>
          <p:cNvGrpSpPr>
            <a:grpSpLocks/>
          </p:cNvGrpSpPr>
          <p:nvPr/>
        </p:nvGrpSpPr>
        <p:grpSpPr bwMode="auto">
          <a:xfrm>
            <a:off x="1187450" y="3894138"/>
            <a:ext cx="3600450" cy="2559050"/>
            <a:chOff x="432" y="2160"/>
            <a:chExt cx="2352" cy="1680"/>
          </a:xfrm>
        </p:grpSpPr>
        <p:sp>
          <p:nvSpPr>
            <p:cNvPr id="112681" name="Line 41"/>
            <p:cNvSpPr>
              <a:spLocks noChangeShapeType="1"/>
            </p:cNvSpPr>
            <p:nvPr/>
          </p:nvSpPr>
          <p:spPr bwMode="auto">
            <a:xfrm flipH="1">
              <a:off x="432" y="2160"/>
              <a:ext cx="336" cy="0"/>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112682" name="Line 42"/>
            <p:cNvSpPr>
              <a:spLocks noChangeShapeType="1"/>
            </p:cNvSpPr>
            <p:nvPr/>
          </p:nvSpPr>
          <p:spPr bwMode="auto">
            <a:xfrm>
              <a:off x="432" y="2160"/>
              <a:ext cx="0" cy="1680"/>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112683" name="Line 43"/>
            <p:cNvSpPr>
              <a:spLocks noChangeShapeType="1"/>
            </p:cNvSpPr>
            <p:nvPr/>
          </p:nvSpPr>
          <p:spPr bwMode="auto">
            <a:xfrm>
              <a:off x="432" y="3840"/>
              <a:ext cx="2352" cy="0"/>
            </a:xfrm>
            <a:prstGeom prst="line">
              <a:avLst/>
            </a:prstGeom>
            <a:noFill/>
            <a:ln w="127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112684" name="Line 44"/>
            <p:cNvSpPr>
              <a:spLocks noChangeShapeType="1"/>
            </p:cNvSpPr>
            <p:nvPr/>
          </p:nvSpPr>
          <p:spPr bwMode="auto">
            <a:xfrm flipV="1">
              <a:off x="2784" y="3504"/>
              <a:ext cx="0" cy="336"/>
            </a:xfrm>
            <a:prstGeom prst="line">
              <a:avLst/>
            </a:prstGeom>
            <a:noFill/>
            <a:ln w="127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grpSp>
      <p:sp>
        <p:nvSpPr>
          <p:cNvPr id="112685" name="Text Box 45"/>
          <p:cNvSpPr txBox="1">
            <a:spLocks noChangeArrowheads="1"/>
          </p:cNvSpPr>
          <p:nvPr/>
        </p:nvSpPr>
        <p:spPr bwMode="auto">
          <a:xfrm>
            <a:off x="395288" y="152400"/>
            <a:ext cx="8545512" cy="946150"/>
          </a:xfrm>
          <a:prstGeom prst="rect">
            <a:avLst/>
          </a:prstGeom>
          <a:noFill/>
          <a:ln>
            <a:noFill/>
          </a:ln>
          <a:effectLst>
            <a:outerShdw dist="107763" dir="2700000" algn="ctr" rotWithShape="0">
              <a:schemeClr val="bg2">
                <a:alpha val="50000"/>
              </a:schemeClr>
            </a:outerShdw>
          </a:effectLst>
          <a:extLst>
            <a:ext uri="{909E8E84-426E-40DD-AFC4-6F175D3DCCD1}">
              <a14:hiddenFill xmlns:a14="http://schemas.microsoft.com/office/drawing/2010/main">
                <a:solidFill>
                  <a:srgbClr val="969696"/>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AR" altLang="es-PE" sz="2800" b="1">
                <a:solidFill>
                  <a:srgbClr val="FF9900"/>
                </a:solidFill>
                <a:effectLst>
                  <a:outerShdw blurRad="38100" dist="38100" dir="2700000" algn="tl">
                    <a:srgbClr val="000000"/>
                  </a:outerShdw>
                </a:effectLst>
                <a:latin typeface="Bell MT" panose="02020503060305020303" pitchFamily="18" charset="0"/>
              </a:rPr>
              <a:t>Las interacciones entre el subsistema natural y el socio-económico</a:t>
            </a:r>
            <a:endParaRPr lang="es-ES" altLang="es-PE" sz="2800" b="1">
              <a:solidFill>
                <a:srgbClr val="FF9900"/>
              </a:solidFill>
              <a:effectLst>
                <a:outerShdw blurRad="38100" dist="38100" dir="2700000" algn="tl">
                  <a:srgbClr val="000000"/>
                </a:outerShdw>
              </a:effectLst>
              <a:latin typeface="Bell MT" panose="02020503060305020303" pitchFamily="18" charset="0"/>
            </a:endParaRPr>
          </a:p>
        </p:txBody>
      </p:sp>
      <p:sp>
        <p:nvSpPr>
          <p:cNvPr id="112686" name="Text Box 46"/>
          <p:cNvSpPr txBox="1">
            <a:spLocks noChangeArrowheads="1"/>
          </p:cNvSpPr>
          <p:nvPr/>
        </p:nvSpPr>
        <p:spPr bwMode="auto">
          <a:xfrm>
            <a:off x="6172200" y="6064250"/>
            <a:ext cx="2971800" cy="336550"/>
          </a:xfrm>
          <a:prstGeom prst="rect">
            <a:avLst/>
          </a:prstGeom>
          <a:solidFill>
            <a:srgbClr val="C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es-AR" altLang="es-PE" sz="1600">
                <a:solidFill>
                  <a:schemeClr val="bg1"/>
                </a:solidFill>
                <a:effectLst>
                  <a:outerShdw blurRad="38100" dist="38100" dir="2700000" algn="tl">
                    <a:srgbClr val="000000"/>
                  </a:outerShdw>
                </a:effectLst>
                <a:latin typeface="Bell MT" panose="02020503060305020303" pitchFamily="18" charset="0"/>
              </a:rPr>
              <a:t>Subsistema Socio-económico</a:t>
            </a:r>
            <a:endParaRPr lang="es-ES" altLang="es-PE" sz="1600">
              <a:solidFill>
                <a:schemeClr val="bg1"/>
              </a:solidFill>
              <a:effectLst>
                <a:outerShdw blurRad="38100" dist="38100" dir="2700000" algn="tl">
                  <a:srgbClr val="000000"/>
                </a:outerShdw>
              </a:effectLst>
              <a:latin typeface="Bell MT" panose="02020503060305020303" pitchFamily="18" charset="0"/>
            </a:endParaRPr>
          </a:p>
        </p:txBody>
      </p:sp>
      <p:sp>
        <p:nvSpPr>
          <p:cNvPr id="112687" name="Text Box 47"/>
          <p:cNvSpPr txBox="1">
            <a:spLocks noChangeArrowheads="1"/>
          </p:cNvSpPr>
          <p:nvPr/>
        </p:nvSpPr>
        <p:spPr bwMode="auto">
          <a:xfrm>
            <a:off x="6172200" y="6477000"/>
            <a:ext cx="2971800" cy="336550"/>
          </a:xfrm>
          <a:prstGeom prst="rect">
            <a:avLst/>
          </a:prstGeom>
          <a:solidFill>
            <a:srgbClr val="3366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es-AR" altLang="es-PE" sz="1600">
                <a:solidFill>
                  <a:schemeClr val="bg1"/>
                </a:solidFill>
                <a:effectLst>
                  <a:outerShdw blurRad="38100" dist="38100" dir="2700000" algn="tl">
                    <a:srgbClr val="000000"/>
                  </a:outerShdw>
                </a:effectLst>
                <a:latin typeface="Bell MT" panose="02020503060305020303" pitchFamily="18" charset="0"/>
              </a:rPr>
              <a:t>Subsistema Natural</a:t>
            </a:r>
            <a:endParaRPr lang="es-ES" altLang="es-PE" sz="1600">
              <a:solidFill>
                <a:schemeClr val="bg1"/>
              </a:solidFill>
              <a:effectLst>
                <a:outerShdw blurRad="38100" dist="38100" dir="2700000" algn="tl">
                  <a:srgbClr val="000000"/>
                </a:outerShdw>
              </a:effectLst>
              <a:latin typeface="Bell MT" panose="02020503060305020303" pitchFamily="18" charset="0"/>
            </a:endParaRPr>
          </a:p>
        </p:txBody>
      </p:sp>
      <p:sp>
        <p:nvSpPr>
          <p:cNvPr id="112688" name="Rectangle 48"/>
          <p:cNvSpPr>
            <a:spLocks noChangeArrowheads="1"/>
          </p:cNvSpPr>
          <p:nvPr/>
        </p:nvSpPr>
        <p:spPr bwMode="auto">
          <a:xfrm>
            <a:off x="6172200" y="6021388"/>
            <a:ext cx="2971800" cy="83661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3366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AR" altLang="es-PE">
              <a:effectLst>
                <a:outerShdw blurRad="38100" dist="38100" dir="2700000" algn="tl">
                  <a:srgbClr val="FFFFFF"/>
                </a:outerShdw>
              </a:effectLst>
            </a:endParaRPr>
          </a:p>
        </p:txBody>
      </p:sp>
      <p:grpSp>
        <p:nvGrpSpPr>
          <p:cNvPr id="112690" name="Group 50"/>
          <p:cNvGrpSpPr>
            <a:grpSpLocks/>
          </p:cNvGrpSpPr>
          <p:nvPr/>
        </p:nvGrpSpPr>
        <p:grpSpPr bwMode="auto">
          <a:xfrm>
            <a:off x="6019800" y="4322763"/>
            <a:ext cx="155575" cy="782637"/>
            <a:chOff x="3600" y="1104"/>
            <a:chExt cx="97" cy="768"/>
          </a:xfrm>
        </p:grpSpPr>
        <p:sp>
          <p:nvSpPr>
            <p:cNvPr id="112691" name="Line 51"/>
            <p:cNvSpPr>
              <a:spLocks noChangeShapeType="1"/>
            </p:cNvSpPr>
            <p:nvPr/>
          </p:nvSpPr>
          <p:spPr bwMode="auto">
            <a:xfrm>
              <a:off x="3600" y="1104"/>
              <a:ext cx="0" cy="768"/>
            </a:xfrm>
            <a:prstGeom prst="line">
              <a:avLst/>
            </a:prstGeom>
            <a:noFill/>
            <a:ln w="127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112692" name="Line 52"/>
            <p:cNvSpPr>
              <a:spLocks noChangeShapeType="1"/>
            </p:cNvSpPr>
            <p:nvPr/>
          </p:nvSpPr>
          <p:spPr bwMode="auto">
            <a:xfrm rot="-10800000">
              <a:off x="3696" y="1104"/>
              <a:ext cx="1" cy="768"/>
            </a:xfrm>
            <a:prstGeom prst="line">
              <a:avLst/>
            </a:prstGeom>
            <a:noFill/>
            <a:ln w="127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12653"/>
                                        </p:tgtEl>
                                        <p:attrNameLst>
                                          <p:attrName>style.visibility</p:attrName>
                                        </p:attrNameLst>
                                      </p:cBhvr>
                                      <p:to>
                                        <p:strVal val="visible"/>
                                      </p:to>
                                    </p:set>
                                    <p:animEffect transition="in" filter="box(in)">
                                      <p:cBhvr>
                                        <p:cTn id="7" dur="500"/>
                                        <p:tgtEl>
                                          <p:spTgt spid="112653"/>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12654"/>
                                        </p:tgtEl>
                                        <p:attrNameLst>
                                          <p:attrName>style.visibility</p:attrName>
                                        </p:attrNameLst>
                                      </p:cBhvr>
                                      <p:to>
                                        <p:strVal val="visible"/>
                                      </p:to>
                                    </p:set>
                                    <p:animEffect transition="in" filter="box(in)">
                                      <p:cBhvr>
                                        <p:cTn id="10" dur="500"/>
                                        <p:tgtEl>
                                          <p:spTgt spid="112654"/>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12655"/>
                                        </p:tgtEl>
                                        <p:attrNameLst>
                                          <p:attrName>style.visibility</p:attrName>
                                        </p:attrNameLst>
                                      </p:cBhvr>
                                      <p:to>
                                        <p:strVal val="visible"/>
                                      </p:to>
                                    </p:set>
                                    <p:animEffect transition="in" filter="box(in)">
                                      <p:cBhvr>
                                        <p:cTn id="13" dur="500"/>
                                        <p:tgtEl>
                                          <p:spTgt spid="112655"/>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112656"/>
                                        </p:tgtEl>
                                        <p:attrNameLst>
                                          <p:attrName>style.visibility</p:attrName>
                                        </p:attrNameLst>
                                      </p:cBhvr>
                                      <p:to>
                                        <p:strVal val="visible"/>
                                      </p:to>
                                    </p:set>
                                    <p:animEffect transition="in" filter="box(in)">
                                      <p:cBhvr>
                                        <p:cTn id="16" dur="500"/>
                                        <p:tgtEl>
                                          <p:spTgt spid="112656"/>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112672"/>
                                        </p:tgtEl>
                                        <p:attrNameLst>
                                          <p:attrName>style.visibility</p:attrName>
                                        </p:attrNameLst>
                                      </p:cBhvr>
                                      <p:to>
                                        <p:strVal val="visible"/>
                                      </p:to>
                                    </p:set>
                                    <p:animEffect transition="in" filter="box(in)">
                                      <p:cBhvr>
                                        <p:cTn id="21" dur="500"/>
                                        <p:tgtEl>
                                          <p:spTgt spid="112672"/>
                                        </p:tgtEl>
                                      </p:cBhvr>
                                    </p:animEffect>
                                  </p:childTnLst>
                                </p:cTn>
                              </p:par>
                              <p:par>
                                <p:cTn id="22" presetID="4" presetClass="entr" presetSubtype="16" fill="hold" grpId="0" nodeType="withEffect">
                                  <p:stCondLst>
                                    <p:cond delay="0"/>
                                  </p:stCondLst>
                                  <p:childTnLst>
                                    <p:set>
                                      <p:cBhvr>
                                        <p:cTn id="23" dur="1" fill="hold">
                                          <p:stCondLst>
                                            <p:cond delay="0"/>
                                          </p:stCondLst>
                                        </p:cTn>
                                        <p:tgtEl>
                                          <p:spTgt spid="112674"/>
                                        </p:tgtEl>
                                        <p:attrNameLst>
                                          <p:attrName>style.visibility</p:attrName>
                                        </p:attrNameLst>
                                      </p:cBhvr>
                                      <p:to>
                                        <p:strVal val="visible"/>
                                      </p:to>
                                    </p:set>
                                    <p:animEffect transition="in" filter="box(in)">
                                      <p:cBhvr>
                                        <p:cTn id="24" dur="500"/>
                                        <p:tgtEl>
                                          <p:spTgt spid="112674"/>
                                        </p:tgtEl>
                                      </p:cBhvr>
                                    </p:animEffect>
                                  </p:childTnLst>
                                </p:cTn>
                              </p:par>
                              <p:par>
                                <p:cTn id="25" presetID="4" presetClass="entr" presetSubtype="16" fill="hold" grpId="0" nodeType="withEffect">
                                  <p:stCondLst>
                                    <p:cond delay="0"/>
                                  </p:stCondLst>
                                  <p:childTnLst>
                                    <p:set>
                                      <p:cBhvr>
                                        <p:cTn id="26" dur="1" fill="hold">
                                          <p:stCondLst>
                                            <p:cond delay="0"/>
                                          </p:stCondLst>
                                        </p:cTn>
                                        <p:tgtEl>
                                          <p:spTgt spid="112673"/>
                                        </p:tgtEl>
                                        <p:attrNameLst>
                                          <p:attrName>style.visibility</p:attrName>
                                        </p:attrNameLst>
                                      </p:cBhvr>
                                      <p:to>
                                        <p:strVal val="visible"/>
                                      </p:to>
                                    </p:set>
                                    <p:animEffect transition="in" filter="box(in)">
                                      <p:cBhvr>
                                        <p:cTn id="27" dur="500"/>
                                        <p:tgtEl>
                                          <p:spTgt spid="112673"/>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12650"/>
                                        </p:tgtEl>
                                        <p:attrNameLst>
                                          <p:attrName>style.visibility</p:attrName>
                                        </p:attrNameLst>
                                      </p:cBhvr>
                                      <p:to>
                                        <p:strVal val="visible"/>
                                      </p:to>
                                    </p:set>
                                    <p:animEffect transition="in" filter="box(in)">
                                      <p:cBhvr>
                                        <p:cTn id="32" dur="500"/>
                                        <p:tgtEl>
                                          <p:spTgt spid="112650"/>
                                        </p:tgtEl>
                                      </p:cBhvr>
                                    </p:animEffect>
                                  </p:childTnLst>
                                </p:cTn>
                              </p:par>
                              <p:par>
                                <p:cTn id="33" presetID="4" presetClass="entr" presetSubtype="16" fill="hold" grpId="0" nodeType="withEffect">
                                  <p:stCondLst>
                                    <p:cond delay="0"/>
                                  </p:stCondLst>
                                  <p:childTnLst>
                                    <p:set>
                                      <p:cBhvr>
                                        <p:cTn id="34" dur="1" fill="hold">
                                          <p:stCondLst>
                                            <p:cond delay="0"/>
                                          </p:stCondLst>
                                        </p:cTn>
                                        <p:tgtEl>
                                          <p:spTgt spid="112651"/>
                                        </p:tgtEl>
                                        <p:attrNameLst>
                                          <p:attrName>style.visibility</p:attrName>
                                        </p:attrNameLst>
                                      </p:cBhvr>
                                      <p:to>
                                        <p:strVal val="visible"/>
                                      </p:to>
                                    </p:set>
                                    <p:animEffect transition="in" filter="box(in)">
                                      <p:cBhvr>
                                        <p:cTn id="35" dur="500"/>
                                        <p:tgtEl>
                                          <p:spTgt spid="112651"/>
                                        </p:tgtEl>
                                      </p:cBhvr>
                                    </p:animEffect>
                                  </p:childTnLst>
                                </p:cTn>
                              </p:par>
                              <p:par>
                                <p:cTn id="36" presetID="4" presetClass="entr" presetSubtype="16" fill="hold" grpId="0" nodeType="withEffect">
                                  <p:stCondLst>
                                    <p:cond delay="0"/>
                                  </p:stCondLst>
                                  <p:childTnLst>
                                    <p:set>
                                      <p:cBhvr>
                                        <p:cTn id="37" dur="1" fill="hold">
                                          <p:stCondLst>
                                            <p:cond delay="0"/>
                                          </p:stCondLst>
                                        </p:cTn>
                                        <p:tgtEl>
                                          <p:spTgt spid="112652"/>
                                        </p:tgtEl>
                                        <p:attrNameLst>
                                          <p:attrName>style.visibility</p:attrName>
                                        </p:attrNameLst>
                                      </p:cBhvr>
                                      <p:to>
                                        <p:strVal val="visible"/>
                                      </p:to>
                                    </p:set>
                                    <p:animEffect transition="in" filter="box(in)">
                                      <p:cBhvr>
                                        <p:cTn id="38" dur="500"/>
                                        <p:tgtEl>
                                          <p:spTgt spid="112652"/>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4" presetClass="entr" presetSubtype="16" fill="hold" grpId="0" nodeType="clickEffect">
                                  <p:stCondLst>
                                    <p:cond delay="0"/>
                                  </p:stCondLst>
                                  <p:childTnLst>
                                    <p:set>
                                      <p:cBhvr>
                                        <p:cTn id="42" dur="1" fill="hold">
                                          <p:stCondLst>
                                            <p:cond delay="0"/>
                                          </p:stCondLst>
                                        </p:cTn>
                                        <p:tgtEl>
                                          <p:spTgt spid="112646"/>
                                        </p:tgtEl>
                                        <p:attrNameLst>
                                          <p:attrName>style.visibility</p:attrName>
                                        </p:attrNameLst>
                                      </p:cBhvr>
                                      <p:to>
                                        <p:strVal val="visible"/>
                                      </p:to>
                                    </p:set>
                                    <p:animEffect transition="in" filter="box(in)">
                                      <p:cBhvr>
                                        <p:cTn id="43" dur="500"/>
                                        <p:tgtEl>
                                          <p:spTgt spid="112646"/>
                                        </p:tgtEl>
                                      </p:cBhvr>
                                    </p:animEffect>
                                  </p:childTnLst>
                                </p:cTn>
                              </p:par>
                              <p:par>
                                <p:cTn id="44" presetID="4" presetClass="entr" presetSubtype="16" fill="hold" grpId="0" nodeType="withEffect">
                                  <p:stCondLst>
                                    <p:cond delay="0"/>
                                  </p:stCondLst>
                                  <p:childTnLst>
                                    <p:set>
                                      <p:cBhvr>
                                        <p:cTn id="45" dur="1" fill="hold">
                                          <p:stCondLst>
                                            <p:cond delay="0"/>
                                          </p:stCondLst>
                                        </p:cTn>
                                        <p:tgtEl>
                                          <p:spTgt spid="112649"/>
                                        </p:tgtEl>
                                        <p:attrNameLst>
                                          <p:attrName>style.visibility</p:attrName>
                                        </p:attrNameLst>
                                      </p:cBhvr>
                                      <p:to>
                                        <p:strVal val="visible"/>
                                      </p:to>
                                    </p:set>
                                    <p:animEffect transition="in" filter="box(in)">
                                      <p:cBhvr>
                                        <p:cTn id="46" dur="500"/>
                                        <p:tgtEl>
                                          <p:spTgt spid="112649"/>
                                        </p:tgtEl>
                                      </p:cBhvr>
                                    </p:animEffect>
                                  </p:childTnLst>
                                </p:cTn>
                              </p:par>
                              <p:par>
                                <p:cTn id="47" presetID="4" presetClass="entr" presetSubtype="16" fill="hold" grpId="0" nodeType="withEffect">
                                  <p:stCondLst>
                                    <p:cond delay="0"/>
                                  </p:stCondLst>
                                  <p:childTnLst>
                                    <p:set>
                                      <p:cBhvr>
                                        <p:cTn id="48" dur="1" fill="hold">
                                          <p:stCondLst>
                                            <p:cond delay="0"/>
                                          </p:stCondLst>
                                        </p:cTn>
                                        <p:tgtEl>
                                          <p:spTgt spid="112648"/>
                                        </p:tgtEl>
                                        <p:attrNameLst>
                                          <p:attrName>style.visibility</p:attrName>
                                        </p:attrNameLst>
                                      </p:cBhvr>
                                      <p:to>
                                        <p:strVal val="visible"/>
                                      </p:to>
                                    </p:set>
                                    <p:animEffect transition="in" filter="box(in)">
                                      <p:cBhvr>
                                        <p:cTn id="49" dur="500"/>
                                        <p:tgtEl>
                                          <p:spTgt spid="112648"/>
                                        </p:tgtEl>
                                      </p:cBhvr>
                                    </p:animEffect>
                                  </p:childTnLst>
                                </p:cTn>
                              </p:par>
                              <p:par>
                                <p:cTn id="50" presetID="4" presetClass="entr" presetSubtype="16" fill="hold" grpId="0" nodeType="withEffect">
                                  <p:stCondLst>
                                    <p:cond delay="0"/>
                                  </p:stCondLst>
                                  <p:childTnLst>
                                    <p:set>
                                      <p:cBhvr>
                                        <p:cTn id="51" dur="1" fill="hold">
                                          <p:stCondLst>
                                            <p:cond delay="0"/>
                                          </p:stCondLst>
                                        </p:cTn>
                                        <p:tgtEl>
                                          <p:spTgt spid="112647"/>
                                        </p:tgtEl>
                                        <p:attrNameLst>
                                          <p:attrName>style.visibility</p:attrName>
                                        </p:attrNameLst>
                                      </p:cBhvr>
                                      <p:to>
                                        <p:strVal val="visible"/>
                                      </p:to>
                                    </p:set>
                                    <p:animEffect transition="in" filter="box(in)">
                                      <p:cBhvr>
                                        <p:cTn id="52" dur="500"/>
                                        <p:tgtEl>
                                          <p:spTgt spid="112647"/>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4" presetClass="entr" presetSubtype="16" fill="hold" nodeType="clickEffect">
                                  <p:stCondLst>
                                    <p:cond delay="0"/>
                                  </p:stCondLst>
                                  <p:childTnLst>
                                    <p:set>
                                      <p:cBhvr>
                                        <p:cTn id="56" dur="1" fill="hold">
                                          <p:stCondLst>
                                            <p:cond delay="0"/>
                                          </p:stCondLst>
                                        </p:cTn>
                                        <p:tgtEl>
                                          <p:spTgt spid="112664"/>
                                        </p:tgtEl>
                                        <p:attrNameLst>
                                          <p:attrName>style.visibility</p:attrName>
                                        </p:attrNameLst>
                                      </p:cBhvr>
                                      <p:to>
                                        <p:strVal val="visible"/>
                                      </p:to>
                                    </p:set>
                                    <p:animEffect transition="in" filter="box(in)">
                                      <p:cBhvr>
                                        <p:cTn id="57" dur="500"/>
                                        <p:tgtEl>
                                          <p:spTgt spid="112664"/>
                                        </p:tgtEl>
                                      </p:cBhvr>
                                    </p:animEffect>
                                  </p:childTnLst>
                                </p:cTn>
                              </p:par>
                              <p:par>
                                <p:cTn id="58" presetID="4" presetClass="entr" presetSubtype="16" fill="hold" nodeType="withEffect">
                                  <p:stCondLst>
                                    <p:cond delay="0"/>
                                  </p:stCondLst>
                                  <p:childTnLst>
                                    <p:set>
                                      <p:cBhvr>
                                        <p:cTn id="59" dur="1" fill="hold">
                                          <p:stCondLst>
                                            <p:cond delay="0"/>
                                          </p:stCondLst>
                                        </p:cTn>
                                        <p:tgtEl>
                                          <p:spTgt spid="112668"/>
                                        </p:tgtEl>
                                        <p:attrNameLst>
                                          <p:attrName>style.visibility</p:attrName>
                                        </p:attrNameLst>
                                      </p:cBhvr>
                                      <p:to>
                                        <p:strVal val="visible"/>
                                      </p:to>
                                    </p:set>
                                    <p:animEffect transition="in" filter="box(in)">
                                      <p:cBhvr>
                                        <p:cTn id="60" dur="500"/>
                                        <p:tgtEl>
                                          <p:spTgt spid="112668"/>
                                        </p:tgtEl>
                                      </p:cBhvr>
                                    </p:animEffect>
                                  </p:childTnLst>
                                </p:cTn>
                              </p:par>
                              <p:par>
                                <p:cTn id="61" presetID="4" presetClass="entr" presetSubtype="16" fill="hold" nodeType="withEffect">
                                  <p:stCondLst>
                                    <p:cond delay="0"/>
                                  </p:stCondLst>
                                  <p:childTnLst>
                                    <p:set>
                                      <p:cBhvr>
                                        <p:cTn id="62" dur="1" fill="hold">
                                          <p:stCondLst>
                                            <p:cond delay="0"/>
                                          </p:stCondLst>
                                        </p:cTn>
                                        <p:tgtEl>
                                          <p:spTgt spid="112680"/>
                                        </p:tgtEl>
                                        <p:attrNameLst>
                                          <p:attrName>style.visibility</p:attrName>
                                        </p:attrNameLst>
                                      </p:cBhvr>
                                      <p:to>
                                        <p:strVal val="visible"/>
                                      </p:to>
                                    </p:set>
                                    <p:animEffect transition="in" filter="box(in)">
                                      <p:cBhvr>
                                        <p:cTn id="63" dur="500"/>
                                        <p:tgtEl>
                                          <p:spTgt spid="112680"/>
                                        </p:tgtEl>
                                      </p:cBhvr>
                                    </p:animEffect>
                                  </p:childTnLst>
                                </p:cTn>
                              </p:par>
                              <p:par>
                                <p:cTn id="64" presetID="4" presetClass="entr" presetSubtype="16" fill="hold" grpId="0" nodeType="withEffect">
                                  <p:stCondLst>
                                    <p:cond delay="0"/>
                                  </p:stCondLst>
                                  <p:childTnLst>
                                    <p:set>
                                      <p:cBhvr>
                                        <p:cTn id="65" dur="1" fill="hold">
                                          <p:stCondLst>
                                            <p:cond delay="0"/>
                                          </p:stCondLst>
                                        </p:cTn>
                                        <p:tgtEl>
                                          <p:spTgt spid="112658"/>
                                        </p:tgtEl>
                                        <p:attrNameLst>
                                          <p:attrName>style.visibility</p:attrName>
                                        </p:attrNameLst>
                                      </p:cBhvr>
                                      <p:to>
                                        <p:strVal val="visible"/>
                                      </p:to>
                                    </p:set>
                                    <p:animEffect transition="in" filter="box(in)">
                                      <p:cBhvr>
                                        <p:cTn id="66" dur="500"/>
                                        <p:tgtEl>
                                          <p:spTgt spid="112658"/>
                                        </p:tgtEl>
                                      </p:cBhvr>
                                    </p:animEffect>
                                  </p:childTnLst>
                                </p:cTn>
                              </p:par>
                              <p:par>
                                <p:cTn id="67" presetID="4" presetClass="entr" presetSubtype="16" fill="hold" grpId="0" nodeType="withEffect">
                                  <p:stCondLst>
                                    <p:cond delay="0"/>
                                  </p:stCondLst>
                                  <p:childTnLst>
                                    <p:set>
                                      <p:cBhvr>
                                        <p:cTn id="68" dur="1" fill="hold">
                                          <p:stCondLst>
                                            <p:cond delay="0"/>
                                          </p:stCondLst>
                                        </p:cTn>
                                        <p:tgtEl>
                                          <p:spTgt spid="112657"/>
                                        </p:tgtEl>
                                        <p:attrNameLst>
                                          <p:attrName>style.visibility</p:attrName>
                                        </p:attrNameLst>
                                      </p:cBhvr>
                                      <p:to>
                                        <p:strVal val="visible"/>
                                      </p:to>
                                    </p:set>
                                    <p:animEffect transition="in" filter="box(in)">
                                      <p:cBhvr>
                                        <p:cTn id="69" dur="500"/>
                                        <p:tgtEl>
                                          <p:spTgt spid="112657"/>
                                        </p:tgtEl>
                                      </p:cBhvr>
                                    </p:animEffect>
                                  </p:childTnLst>
                                </p:cTn>
                              </p:par>
                              <p:par>
                                <p:cTn id="70" presetID="4" presetClass="entr" presetSubtype="16" fill="hold" grpId="0" nodeType="withEffect">
                                  <p:stCondLst>
                                    <p:cond delay="0"/>
                                  </p:stCondLst>
                                  <p:childTnLst>
                                    <p:set>
                                      <p:cBhvr>
                                        <p:cTn id="71" dur="1" fill="hold">
                                          <p:stCondLst>
                                            <p:cond delay="0"/>
                                          </p:stCondLst>
                                        </p:cTn>
                                        <p:tgtEl>
                                          <p:spTgt spid="112660"/>
                                        </p:tgtEl>
                                        <p:attrNameLst>
                                          <p:attrName>style.visibility</p:attrName>
                                        </p:attrNameLst>
                                      </p:cBhvr>
                                      <p:to>
                                        <p:strVal val="visible"/>
                                      </p:to>
                                    </p:set>
                                    <p:animEffect transition="in" filter="box(in)">
                                      <p:cBhvr>
                                        <p:cTn id="72" dur="500"/>
                                        <p:tgtEl>
                                          <p:spTgt spid="112660"/>
                                        </p:tgtEl>
                                      </p:cBhvr>
                                    </p:animEffect>
                                  </p:childTnLst>
                                </p:cTn>
                              </p:par>
                              <p:par>
                                <p:cTn id="73" presetID="4" presetClass="entr" presetSubtype="16" fill="hold" grpId="0" nodeType="withEffect">
                                  <p:stCondLst>
                                    <p:cond delay="0"/>
                                  </p:stCondLst>
                                  <p:childTnLst>
                                    <p:set>
                                      <p:cBhvr>
                                        <p:cTn id="74" dur="1" fill="hold">
                                          <p:stCondLst>
                                            <p:cond delay="0"/>
                                          </p:stCondLst>
                                        </p:cTn>
                                        <p:tgtEl>
                                          <p:spTgt spid="112659"/>
                                        </p:tgtEl>
                                        <p:attrNameLst>
                                          <p:attrName>style.visibility</p:attrName>
                                        </p:attrNameLst>
                                      </p:cBhvr>
                                      <p:to>
                                        <p:strVal val="visible"/>
                                      </p:to>
                                    </p:set>
                                    <p:animEffect transition="in" filter="box(in)">
                                      <p:cBhvr>
                                        <p:cTn id="75" dur="500"/>
                                        <p:tgtEl>
                                          <p:spTgt spid="112659"/>
                                        </p:tgtEl>
                                      </p:cBhvr>
                                    </p:animEffect>
                                  </p:childTnLst>
                                </p:cTn>
                              </p:par>
                              <p:par>
                                <p:cTn id="76" presetID="4" presetClass="entr" presetSubtype="16" fill="hold" nodeType="withEffect">
                                  <p:stCondLst>
                                    <p:cond delay="0"/>
                                  </p:stCondLst>
                                  <p:childTnLst>
                                    <p:set>
                                      <p:cBhvr>
                                        <p:cTn id="77" dur="1" fill="hold">
                                          <p:stCondLst>
                                            <p:cond delay="0"/>
                                          </p:stCondLst>
                                        </p:cTn>
                                        <p:tgtEl>
                                          <p:spTgt spid="112661"/>
                                        </p:tgtEl>
                                        <p:attrNameLst>
                                          <p:attrName>style.visibility</p:attrName>
                                        </p:attrNameLst>
                                      </p:cBhvr>
                                      <p:to>
                                        <p:strVal val="visible"/>
                                      </p:to>
                                    </p:set>
                                    <p:animEffect transition="in" filter="box(in)">
                                      <p:cBhvr>
                                        <p:cTn id="78" dur="500"/>
                                        <p:tgtEl>
                                          <p:spTgt spid="112661"/>
                                        </p:tgtEl>
                                      </p:cBhvr>
                                    </p:animEffect>
                                  </p:childTnLst>
                                </p:cTn>
                              </p:par>
                              <p:par>
                                <p:cTn id="79" presetID="4" presetClass="entr" presetSubtype="16" fill="hold" nodeType="withEffect">
                                  <p:stCondLst>
                                    <p:cond delay="0"/>
                                  </p:stCondLst>
                                  <p:childTnLst>
                                    <p:set>
                                      <p:cBhvr>
                                        <p:cTn id="80" dur="1" fill="hold">
                                          <p:stCondLst>
                                            <p:cond delay="0"/>
                                          </p:stCondLst>
                                        </p:cTn>
                                        <p:tgtEl>
                                          <p:spTgt spid="112642"/>
                                        </p:tgtEl>
                                        <p:attrNameLst>
                                          <p:attrName>style.visibility</p:attrName>
                                        </p:attrNameLst>
                                      </p:cBhvr>
                                      <p:to>
                                        <p:strVal val="visible"/>
                                      </p:to>
                                    </p:set>
                                    <p:animEffect transition="in" filter="box(in)">
                                      <p:cBhvr>
                                        <p:cTn id="81" dur="500"/>
                                        <p:tgtEl>
                                          <p:spTgt spid="112642"/>
                                        </p:tgtEl>
                                      </p:cBhvr>
                                    </p:animEffect>
                                  </p:childTnLst>
                                </p:cTn>
                              </p:par>
                            </p:childTnLst>
                          </p:cTn>
                        </p:par>
                      </p:childTnLst>
                    </p:cTn>
                  </p:par>
                  <p:par>
                    <p:cTn id="82" fill="hold" nodeType="clickPar">
                      <p:stCondLst>
                        <p:cond delay="indefinite"/>
                      </p:stCondLst>
                      <p:childTnLst>
                        <p:par>
                          <p:cTn id="83" fill="hold" nodeType="withGroup">
                            <p:stCondLst>
                              <p:cond delay="0"/>
                            </p:stCondLst>
                            <p:childTnLst>
                              <p:par>
                                <p:cTn id="84" presetID="4" presetClass="entr" presetSubtype="16" fill="hold" grpId="0" nodeType="clickEffect">
                                  <p:stCondLst>
                                    <p:cond delay="0"/>
                                  </p:stCondLst>
                                  <p:childTnLst>
                                    <p:set>
                                      <p:cBhvr>
                                        <p:cTn id="85" dur="1" fill="hold">
                                          <p:stCondLst>
                                            <p:cond delay="0"/>
                                          </p:stCondLst>
                                        </p:cTn>
                                        <p:tgtEl>
                                          <p:spTgt spid="112676"/>
                                        </p:tgtEl>
                                        <p:attrNameLst>
                                          <p:attrName>style.visibility</p:attrName>
                                        </p:attrNameLst>
                                      </p:cBhvr>
                                      <p:to>
                                        <p:strVal val="visible"/>
                                      </p:to>
                                    </p:set>
                                    <p:animEffect transition="in" filter="box(in)">
                                      <p:cBhvr>
                                        <p:cTn id="86" dur="500"/>
                                        <p:tgtEl>
                                          <p:spTgt spid="112676"/>
                                        </p:tgtEl>
                                      </p:cBhvr>
                                    </p:animEffect>
                                  </p:childTnLst>
                                </p:cTn>
                              </p:par>
                              <p:par>
                                <p:cTn id="87" presetID="4" presetClass="entr" presetSubtype="16" fill="hold" grpId="0" nodeType="withEffect">
                                  <p:stCondLst>
                                    <p:cond delay="0"/>
                                  </p:stCondLst>
                                  <p:childTnLst>
                                    <p:set>
                                      <p:cBhvr>
                                        <p:cTn id="88" dur="1" fill="hold">
                                          <p:stCondLst>
                                            <p:cond delay="0"/>
                                          </p:stCondLst>
                                        </p:cTn>
                                        <p:tgtEl>
                                          <p:spTgt spid="112677"/>
                                        </p:tgtEl>
                                        <p:attrNameLst>
                                          <p:attrName>style.visibility</p:attrName>
                                        </p:attrNameLst>
                                      </p:cBhvr>
                                      <p:to>
                                        <p:strVal val="visible"/>
                                      </p:to>
                                    </p:set>
                                    <p:animEffect transition="in" filter="box(in)">
                                      <p:cBhvr>
                                        <p:cTn id="89" dur="500"/>
                                        <p:tgtEl>
                                          <p:spTgt spid="112677"/>
                                        </p:tgtEl>
                                      </p:cBhvr>
                                    </p:animEffect>
                                  </p:childTnLst>
                                </p:cTn>
                              </p:par>
                              <p:par>
                                <p:cTn id="90" presetID="4" presetClass="entr" presetSubtype="16" fill="hold" grpId="0" nodeType="withEffect">
                                  <p:stCondLst>
                                    <p:cond delay="0"/>
                                  </p:stCondLst>
                                  <p:childTnLst>
                                    <p:set>
                                      <p:cBhvr>
                                        <p:cTn id="91" dur="1" fill="hold">
                                          <p:stCondLst>
                                            <p:cond delay="0"/>
                                          </p:stCondLst>
                                        </p:cTn>
                                        <p:tgtEl>
                                          <p:spTgt spid="112678"/>
                                        </p:tgtEl>
                                        <p:attrNameLst>
                                          <p:attrName>style.visibility</p:attrName>
                                        </p:attrNameLst>
                                      </p:cBhvr>
                                      <p:to>
                                        <p:strVal val="visible"/>
                                      </p:to>
                                    </p:set>
                                    <p:animEffect transition="in" filter="box(in)">
                                      <p:cBhvr>
                                        <p:cTn id="92" dur="500"/>
                                        <p:tgtEl>
                                          <p:spTgt spid="112678"/>
                                        </p:tgtEl>
                                      </p:cBhvr>
                                    </p:animEffect>
                                  </p:childTnLst>
                                </p:cTn>
                              </p:par>
                              <p:par>
                                <p:cTn id="93" presetID="4" presetClass="entr" presetSubtype="16" fill="hold" grpId="0" nodeType="withEffect">
                                  <p:stCondLst>
                                    <p:cond delay="0"/>
                                  </p:stCondLst>
                                  <p:childTnLst>
                                    <p:set>
                                      <p:cBhvr>
                                        <p:cTn id="94" dur="1" fill="hold">
                                          <p:stCondLst>
                                            <p:cond delay="0"/>
                                          </p:stCondLst>
                                        </p:cTn>
                                        <p:tgtEl>
                                          <p:spTgt spid="112679"/>
                                        </p:tgtEl>
                                        <p:attrNameLst>
                                          <p:attrName>style.visibility</p:attrName>
                                        </p:attrNameLst>
                                      </p:cBhvr>
                                      <p:to>
                                        <p:strVal val="visible"/>
                                      </p:to>
                                    </p:set>
                                    <p:animEffect transition="in" filter="box(in)">
                                      <p:cBhvr>
                                        <p:cTn id="95" dur="500"/>
                                        <p:tgtEl>
                                          <p:spTgt spid="112679"/>
                                        </p:tgtEl>
                                      </p:cBhvr>
                                    </p:animEffect>
                                  </p:childTnLst>
                                </p:cTn>
                              </p:par>
                              <p:par>
                                <p:cTn id="96" presetID="4" presetClass="entr" presetSubtype="16" fill="hold" nodeType="withEffect">
                                  <p:stCondLst>
                                    <p:cond delay="0"/>
                                  </p:stCondLst>
                                  <p:childTnLst>
                                    <p:set>
                                      <p:cBhvr>
                                        <p:cTn id="97" dur="1" fill="hold">
                                          <p:stCondLst>
                                            <p:cond delay="0"/>
                                          </p:stCondLst>
                                        </p:cTn>
                                        <p:tgtEl>
                                          <p:spTgt spid="112690"/>
                                        </p:tgtEl>
                                        <p:attrNameLst>
                                          <p:attrName>style.visibility</p:attrName>
                                        </p:attrNameLst>
                                      </p:cBhvr>
                                      <p:to>
                                        <p:strVal val="visible"/>
                                      </p:to>
                                    </p:set>
                                    <p:animEffect transition="in" filter="box(in)">
                                      <p:cBhvr>
                                        <p:cTn id="98" dur="500"/>
                                        <p:tgtEl>
                                          <p:spTgt spid="1126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6" grpId="0" animBg="1"/>
      <p:bldP spid="112647" grpId="0" animBg="1"/>
      <p:bldP spid="112648" grpId="0" animBg="1"/>
      <p:bldP spid="112649" grpId="0" animBg="1"/>
      <p:bldP spid="112650" grpId="0" animBg="1"/>
      <p:bldP spid="112651" grpId="0" animBg="1"/>
      <p:bldP spid="112652" grpId="0" animBg="1"/>
      <p:bldP spid="112653" grpId="0" animBg="1"/>
      <p:bldP spid="112654" grpId="0" animBg="1"/>
      <p:bldP spid="112655" grpId="0" animBg="1"/>
      <p:bldP spid="112656" grpId="0" animBg="1"/>
      <p:bldP spid="112657" grpId="0" animBg="1"/>
      <p:bldP spid="112658" grpId="0" animBg="1"/>
      <p:bldP spid="112659" grpId="0" animBg="1"/>
      <p:bldP spid="112660" grpId="0" animBg="1"/>
      <p:bldP spid="112672" grpId="0" animBg="1"/>
      <p:bldP spid="112673" grpId="0" animBg="1"/>
      <p:bldP spid="112674" grpId="0" animBg="1"/>
      <p:bldP spid="112676" grpId="0" animBg="1"/>
      <p:bldP spid="112677" grpId="0" animBg="1"/>
      <p:bldP spid="112678" grpId="0" animBg="1"/>
      <p:bldP spid="112679"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Marcador de número de diapositiva 3"/>
          <p:cNvSpPr>
            <a:spLocks noGrp="1"/>
          </p:cNvSpPr>
          <p:nvPr>
            <p:ph type="sldNum" sz="quarter" idx="12"/>
          </p:nvPr>
        </p:nvSpPr>
        <p:spPr/>
        <p:txBody>
          <a:bodyPr/>
          <a:lstStyle/>
          <a:p>
            <a:fld id="{2542D260-8839-4DE2-BA66-8ADBD3BAFE6D}" type="slidenum">
              <a:rPr lang="es-ES" altLang="es-PE"/>
              <a:pPr/>
              <a:t>20</a:t>
            </a:fld>
            <a:endParaRPr lang="es-ES" altLang="es-PE"/>
          </a:p>
        </p:txBody>
      </p:sp>
      <p:sp>
        <p:nvSpPr>
          <p:cNvPr id="628741" name="Text Box 5"/>
          <p:cNvSpPr txBox="1">
            <a:spLocks noChangeArrowheads="1"/>
          </p:cNvSpPr>
          <p:nvPr/>
        </p:nvSpPr>
        <p:spPr bwMode="auto">
          <a:xfrm>
            <a:off x="900113" y="166688"/>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endParaRPr lang="es-AR" altLang="es-PE" sz="2800">
              <a:solidFill>
                <a:srgbClr val="FF9900"/>
              </a:solidFill>
              <a:effectLst>
                <a:outerShdw blurRad="38100" dist="38100" dir="2700000" algn="tl">
                  <a:srgbClr val="000000"/>
                </a:outerShdw>
              </a:effectLst>
            </a:endParaRPr>
          </a:p>
        </p:txBody>
      </p:sp>
      <p:sp>
        <p:nvSpPr>
          <p:cNvPr id="628742" name="Text Box 6"/>
          <p:cNvSpPr txBox="1">
            <a:spLocks noChangeArrowheads="1"/>
          </p:cNvSpPr>
          <p:nvPr/>
        </p:nvSpPr>
        <p:spPr bwMode="auto">
          <a:xfrm>
            <a:off x="1219200" y="1279525"/>
            <a:ext cx="7372350" cy="466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1" algn="ctr">
              <a:buFont typeface="Wingdings" panose="05000000000000000000" pitchFamily="2" charset="2"/>
              <a:buNone/>
            </a:pPr>
            <a:r>
              <a:rPr lang="es-ES_tradnl" altLang="es-PE" sz="2400">
                <a:effectLst>
                  <a:outerShdw blurRad="38100" dist="38100" dir="2700000" algn="tl">
                    <a:srgbClr val="FFFFFF"/>
                  </a:outerShdw>
                </a:effectLst>
              </a:rPr>
              <a:t>¿Qué supone el desarrollo humano en relación con el medio natural? </a:t>
            </a:r>
          </a:p>
          <a:p>
            <a:pPr lvl="1" algn="just">
              <a:buFont typeface="Wingdings" panose="05000000000000000000" pitchFamily="2" charset="2"/>
              <a:buNone/>
            </a:pPr>
            <a:endParaRPr lang="es-ES_tradnl" altLang="es-PE" sz="2400">
              <a:effectLst>
                <a:outerShdw blurRad="38100" dist="38100" dir="2700000" algn="tl">
                  <a:srgbClr val="FFFFFF"/>
                </a:outerShdw>
              </a:effectLst>
            </a:endParaRPr>
          </a:p>
          <a:p>
            <a:pPr lvl="1" algn="just">
              <a:buFont typeface="Wingdings" panose="05000000000000000000" pitchFamily="2" charset="2"/>
              <a:buNone/>
            </a:pPr>
            <a:endParaRPr lang="es-ES_tradnl" altLang="es-PE" sz="2400">
              <a:effectLst>
                <a:outerShdw blurRad="38100" dist="38100" dir="2700000" algn="tl">
                  <a:srgbClr val="FFFFFF"/>
                </a:outerShdw>
              </a:effectLst>
            </a:endParaRPr>
          </a:p>
          <a:p>
            <a:pPr algn="just">
              <a:spcAft>
                <a:spcPct val="55000"/>
              </a:spcAft>
              <a:buFont typeface="Wingdings" panose="05000000000000000000" pitchFamily="2" charset="2"/>
              <a:buChar char="Ø"/>
            </a:pPr>
            <a:r>
              <a:rPr lang="es-ES_tradnl" altLang="es-PE" sz="2000"/>
              <a:t> La necesidad de intervenir los sistemas naturales.</a:t>
            </a:r>
          </a:p>
          <a:p>
            <a:pPr algn="just">
              <a:spcAft>
                <a:spcPct val="55000"/>
              </a:spcAft>
              <a:buFont typeface="Wingdings" panose="05000000000000000000" pitchFamily="2" charset="2"/>
              <a:buChar char="Ø"/>
            </a:pPr>
            <a:r>
              <a:rPr lang="es-ES" altLang="es-PE" sz="2000"/>
              <a:t> Los sistemas intervenidos resultan, principalmente de la  simplificación de los sistemas naturales. </a:t>
            </a:r>
          </a:p>
          <a:p>
            <a:pPr algn="just">
              <a:spcAft>
                <a:spcPct val="55000"/>
              </a:spcAft>
              <a:buFont typeface="Wingdings" panose="05000000000000000000" pitchFamily="2" charset="2"/>
              <a:buChar char="Ø"/>
            </a:pPr>
            <a:r>
              <a:rPr lang="es-ES" altLang="es-PE" sz="2000"/>
              <a:t> Dicha intervención se realiza: </a:t>
            </a:r>
          </a:p>
          <a:p>
            <a:pPr lvl="1" algn="just">
              <a:spcAft>
                <a:spcPct val="55000"/>
              </a:spcAft>
              <a:buFont typeface="Wingdings" panose="05000000000000000000" pitchFamily="2" charset="2"/>
              <a:buChar char="ü"/>
            </a:pPr>
            <a:r>
              <a:rPr lang="es-ES" altLang="es-PE" sz="2000"/>
              <a:t> Por una sociedad en continua modificación y provista de una dinámica propia.</a:t>
            </a:r>
          </a:p>
          <a:p>
            <a:pPr lvl="1" algn="just">
              <a:spcAft>
                <a:spcPct val="55000"/>
              </a:spcAft>
              <a:buFont typeface="Wingdings" panose="05000000000000000000" pitchFamily="2" charset="2"/>
              <a:buChar char="ü"/>
            </a:pPr>
            <a:r>
              <a:rPr lang="es-ES" altLang="es-PE" sz="2000"/>
              <a:t> En interacción con un medio natural que también está en continua modificación. </a:t>
            </a:r>
          </a:p>
        </p:txBody>
      </p:sp>
      <p:sp>
        <p:nvSpPr>
          <p:cNvPr id="628743" name="Text Box 7"/>
          <p:cNvSpPr txBox="1">
            <a:spLocks noChangeArrowheads="1"/>
          </p:cNvSpPr>
          <p:nvPr/>
        </p:nvSpPr>
        <p:spPr bwMode="auto">
          <a:xfrm>
            <a:off x="611188" y="260350"/>
            <a:ext cx="8496300" cy="412750"/>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FF9900"/>
                </a:solidFill>
                <a:miter lim="800000"/>
                <a:headEnd/>
                <a:tailEnd/>
              </a14:hiddenLine>
            </a:ext>
          </a:extLst>
        </p:spPr>
        <p:txBody>
          <a:bodyPr>
            <a:spAutoFit/>
          </a:bodyPr>
          <a:lstStyle/>
          <a:p>
            <a:pPr algn="ctr">
              <a:lnSpc>
                <a:spcPct val="75000"/>
              </a:lnSpc>
              <a:spcAft>
                <a:spcPct val="30000"/>
              </a:spcAft>
            </a:pPr>
            <a:r>
              <a:rPr lang="es-ES_tradnl" altLang="es-PE" sz="2800">
                <a:solidFill>
                  <a:srgbClr val="FF9900"/>
                </a:solidFill>
                <a:effectLst>
                  <a:outerShdw blurRad="38100" dist="38100" dir="2700000" algn="tl">
                    <a:srgbClr val="000000"/>
                  </a:outerShdw>
                </a:effectLst>
              </a:rPr>
              <a:t>Servicios Naturales y Servicios Tecnológicos</a:t>
            </a:r>
            <a:endParaRPr lang="es-ES" altLang="es-PE" sz="2800">
              <a:solidFill>
                <a:srgbClr val="FF9900"/>
              </a:solidFill>
              <a:effectLst>
                <a:outerShdw blurRad="38100" dist="38100" dir="2700000" algn="tl">
                  <a:srgbClr val="000000"/>
                </a:outerShdw>
              </a:effectLst>
            </a:endParaRPr>
          </a:p>
        </p:txBody>
      </p:sp>
      <p:grpSp>
        <p:nvGrpSpPr>
          <p:cNvPr id="628756" name="Group 20"/>
          <p:cNvGrpSpPr>
            <a:grpSpLocks/>
          </p:cNvGrpSpPr>
          <p:nvPr/>
        </p:nvGrpSpPr>
        <p:grpSpPr bwMode="auto">
          <a:xfrm>
            <a:off x="0" y="569913"/>
            <a:ext cx="9144000" cy="6105525"/>
            <a:chOff x="0" y="359"/>
            <a:chExt cx="5760" cy="3846"/>
          </a:xfrm>
        </p:grpSpPr>
        <p:sp>
          <p:nvSpPr>
            <p:cNvPr id="628757" name="Line 21"/>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628758" name="Picture 22"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628759" name="AutoShape 23"/>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28760" name="Line 24"/>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628761" name="Text Box 25"/>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628742">
                                            <p:txEl>
                                              <p:pRg st="3" end="3"/>
                                            </p:txEl>
                                          </p:spTgt>
                                        </p:tgtEl>
                                        <p:attrNameLst>
                                          <p:attrName>style.visibility</p:attrName>
                                        </p:attrNameLst>
                                      </p:cBhvr>
                                      <p:to>
                                        <p:strVal val="visible"/>
                                      </p:to>
                                    </p:set>
                                    <p:animEffect transition="in" filter="box(in)">
                                      <p:cBhvr>
                                        <p:cTn id="7" dur="500"/>
                                        <p:tgtEl>
                                          <p:spTgt spid="628742">
                                            <p:txEl>
                                              <p:pRg st="3" end="3"/>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628742">
                                            <p:txEl>
                                              <p:pRg st="4" end="4"/>
                                            </p:txEl>
                                          </p:spTgt>
                                        </p:tgtEl>
                                        <p:attrNameLst>
                                          <p:attrName>style.visibility</p:attrName>
                                        </p:attrNameLst>
                                      </p:cBhvr>
                                      <p:to>
                                        <p:strVal val="visible"/>
                                      </p:to>
                                    </p:set>
                                    <p:animEffect transition="in" filter="box(in)">
                                      <p:cBhvr>
                                        <p:cTn id="12" dur="500"/>
                                        <p:tgtEl>
                                          <p:spTgt spid="628742">
                                            <p:txEl>
                                              <p:pRg st="4" end="4"/>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628742">
                                            <p:txEl>
                                              <p:pRg st="5" end="5"/>
                                            </p:txEl>
                                          </p:spTgt>
                                        </p:tgtEl>
                                        <p:attrNameLst>
                                          <p:attrName>style.visibility</p:attrName>
                                        </p:attrNameLst>
                                      </p:cBhvr>
                                      <p:to>
                                        <p:strVal val="visible"/>
                                      </p:to>
                                    </p:set>
                                    <p:animEffect transition="in" filter="box(in)">
                                      <p:cBhvr>
                                        <p:cTn id="17" dur="500"/>
                                        <p:tgtEl>
                                          <p:spTgt spid="628742">
                                            <p:txEl>
                                              <p:pRg st="5" end="5"/>
                                            </p:txEl>
                                          </p:spTgt>
                                        </p:tgtEl>
                                      </p:cBhvr>
                                    </p:animEffect>
                                  </p:childTnLst>
                                </p:cTn>
                              </p:par>
                              <p:par>
                                <p:cTn id="18" presetID="4" presetClass="entr" presetSubtype="16" fill="hold" nodeType="withEffect">
                                  <p:stCondLst>
                                    <p:cond delay="0"/>
                                  </p:stCondLst>
                                  <p:childTnLst>
                                    <p:set>
                                      <p:cBhvr>
                                        <p:cTn id="19" dur="1" fill="hold">
                                          <p:stCondLst>
                                            <p:cond delay="0"/>
                                          </p:stCondLst>
                                        </p:cTn>
                                        <p:tgtEl>
                                          <p:spTgt spid="628742">
                                            <p:txEl>
                                              <p:pRg st="6" end="6"/>
                                            </p:txEl>
                                          </p:spTgt>
                                        </p:tgtEl>
                                        <p:attrNameLst>
                                          <p:attrName>style.visibility</p:attrName>
                                        </p:attrNameLst>
                                      </p:cBhvr>
                                      <p:to>
                                        <p:strVal val="visible"/>
                                      </p:to>
                                    </p:set>
                                    <p:animEffect transition="in" filter="box(in)">
                                      <p:cBhvr>
                                        <p:cTn id="20" dur="500"/>
                                        <p:tgtEl>
                                          <p:spTgt spid="628742">
                                            <p:txEl>
                                              <p:pRg st="6" end="6"/>
                                            </p:txEl>
                                          </p:spTgt>
                                        </p:tgtEl>
                                      </p:cBhvr>
                                    </p:animEffect>
                                  </p:childTnLst>
                                </p:cTn>
                              </p:par>
                              <p:par>
                                <p:cTn id="21" presetID="4" presetClass="entr" presetSubtype="16" fill="hold" nodeType="withEffect">
                                  <p:stCondLst>
                                    <p:cond delay="0"/>
                                  </p:stCondLst>
                                  <p:childTnLst>
                                    <p:set>
                                      <p:cBhvr>
                                        <p:cTn id="22" dur="1" fill="hold">
                                          <p:stCondLst>
                                            <p:cond delay="0"/>
                                          </p:stCondLst>
                                        </p:cTn>
                                        <p:tgtEl>
                                          <p:spTgt spid="628742">
                                            <p:txEl>
                                              <p:pRg st="7" end="7"/>
                                            </p:txEl>
                                          </p:spTgt>
                                        </p:tgtEl>
                                        <p:attrNameLst>
                                          <p:attrName>style.visibility</p:attrName>
                                        </p:attrNameLst>
                                      </p:cBhvr>
                                      <p:to>
                                        <p:strVal val="visible"/>
                                      </p:to>
                                    </p:set>
                                    <p:animEffect transition="in" filter="box(in)">
                                      <p:cBhvr>
                                        <p:cTn id="23" dur="500"/>
                                        <p:tgtEl>
                                          <p:spTgt spid="62874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E1873819-FB84-4E72-A3F4-974532CDDB72}" type="slidenum">
              <a:rPr lang="es-ES" altLang="es-PE"/>
              <a:pPr/>
              <a:t>21</a:t>
            </a:fld>
            <a:endParaRPr lang="es-ES" altLang="es-PE"/>
          </a:p>
        </p:txBody>
      </p:sp>
      <p:sp>
        <p:nvSpPr>
          <p:cNvPr id="498693" name="Text Box 5"/>
          <p:cNvSpPr txBox="1">
            <a:spLocks noChangeArrowheads="1"/>
          </p:cNvSpPr>
          <p:nvPr/>
        </p:nvSpPr>
        <p:spPr bwMode="auto">
          <a:xfrm>
            <a:off x="900113" y="166688"/>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endParaRPr lang="es-AR" altLang="es-PE" sz="2800">
              <a:solidFill>
                <a:srgbClr val="FF9900"/>
              </a:solidFill>
              <a:effectLst>
                <a:outerShdw blurRad="38100" dist="38100" dir="2700000" algn="tl">
                  <a:srgbClr val="000000"/>
                </a:outerShdw>
              </a:effectLst>
            </a:endParaRPr>
          </a:p>
        </p:txBody>
      </p:sp>
      <p:sp>
        <p:nvSpPr>
          <p:cNvPr id="498694" name="Text Box 6"/>
          <p:cNvSpPr txBox="1">
            <a:spLocks noChangeArrowheads="1"/>
          </p:cNvSpPr>
          <p:nvPr/>
        </p:nvSpPr>
        <p:spPr bwMode="auto">
          <a:xfrm>
            <a:off x="1143000" y="2254250"/>
            <a:ext cx="7448550" cy="3171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Aft>
                <a:spcPct val="55000"/>
              </a:spcAft>
              <a:buFont typeface="Wingdings" panose="05000000000000000000" pitchFamily="2" charset="2"/>
              <a:buChar char="Ø"/>
            </a:pPr>
            <a:r>
              <a:rPr lang="es-ES_tradnl" altLang="es-PE" sz="2000"/>
              <a:t> Son la fracción de los elementos de la naturaleza utilizada por las sociedades humanas. </a:t>
            </a:r>
          </a:p>
          <a:p>
            <a:pPr algn="just">
              <a:spcAft>
                <a:spcPct val="55000"/>
              </a:spcAft>
              <a:buFont typeface="Wingdings" panose="05000000000000000000" pitchFamily="2" charset="2"/>
              <a:buChar char="Ø"/>
            </a:pPr>
            <a:r>
              <a:rPr lang="es-ES_tradnl" altLang="es-PE" sz="2000"/>
              <a:t> Recursos biológicos, por ejemplo, se refiere a la fracción de la diversidad biológica que el hombre utiliza en el presente o espera utilizar en el futuro. </a:t>
            </a:r>
          </a:p>
          <a:p>
            <a:pPr algn="just">
              <a:spcAft>
                <a:spcPct val="55000"/>
              </a:spcAft>
              <a:buFont typeface="Wingdings" panose="05000000000000000000" pitchFamily="2" charset="2"/>
              <a:buChar char="Ø"/>
            </a:pPr>
            <a:r>
              <a:rPr lang="es-ES_tradnl" altLang="es-PE" sz="2000"/>
              <a:t> El concepto de recurso natural o biológico es antropogénico y está condicionado por el conocimiento y la aceptación de un elemento de la naturaleza y por la disponibilidad de tecnologías adecuadas para su utilización.</a:t>
            </a:r>
          </a:p>
        </p:txBody>
      </p:sp>
      <p:sp>
        <p:nvSpPr>
          <p:cNvPr id="498695" name="Text Box 7"/>
          <p:cNvSpPr txBox="1">
            <a:spLocks noChangeArrowheads="1"/>
          </p:cNvSpPr>
          <p:nvPr/>
        </p:nvSpPr>
        <p:spPr bwMode="auto">
          <a:xfrm>
            <a:off x="611188" y="260350"/>
            <a:ext cx="8496300" cy="412750"/>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FF9900"/>
                </a:solidFill>
                <a:miter lim="800000"/>
                <a:headEnd/>
                <a:tailEnd/>
              </a14:hiddenLine>
            </a:ext>
          </a:extLst>
        </p:spPr>
        <p:txBody>
          <a:bodyPr>
            <a:spAutoFit/>
          </a:bodyPr>
          <a:lstStyle/>
          <a:p>
            <a:pPr algn="ctr">
              <a:lnSpc>
                <a:spcPct val="75000"/>
              </a:lnSpc>
              <a:spcAft>
                <a:spcPct val="30000"/>
              </a:spcAft>
            </a:pPr>
            <a:r>
              <a:rPr lang="es-ES_tradnl" altLang="es-PE" sz="2800">
                <a:solidFill>
                  <a:srgbClr val="FF9900"/>
                </a:solidFill>
                <a:effectLst>
                  <a:outerShdw blurRad="38100" dist="38100" dir="2700000" algn="tl">
                    <a:srgbClr val="000000"/>
                  </a:outerShdw>
                </a:effectLst>
              </a:rPr>
              <a:t>Servicios Naturales y Servicios Tecnológicos</a:t>
            </a:r>
            <a:endParaRPr lang="es-ES" altLang="es-PE" sz="2800">
              <a:solidFill>
                <a:srgbClr val="FF9900"/>
              </a:solidFill>
              <a:effectLst>
                <a:outerShdw blurRad="38100" dist="38100" dir="2700000" algn="tl">
                  <a:srgbClr val="000000"/>
                </a:outerShdw>
              </a:effectLst>
            </a:endParaRPr>
          </a:p>
        </p:txBody>
      </p:sp>
      <p:sp>
        <p:nvSpPr>
          <p:cNvPr id="498709" name="Text Box 21"/>
          <p:cNvSpPr txBox="1">
            <a:spLocks noChangeArrowheads="1"/>
          </p:cNvSpPr>
          <p:nvPr/>
        </p:nvSpPr>
        <p:spPr bwMode="auto">
          <a:xfrm>
            <a:off x="1066800" y="1082675"/>
            <a:ext cx="7524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1" algn="ctr">
              <a:buFont typeface="Wingdings" panose="05000000000000000000" pitchFamily="2" charset="2"/>
              <a:buNone/>
            </a:pPr>
            <a:r>
              <a:rPr lang="es-ES_tradnl" altLang="es-PE" sz="2400">
                <a:effectLst>
                  <a:outerShdw blurRad="38100" dist="38100" dir="2700000" algn="tl">
                    <a:srgbClr val="FFFFFF"/>
                  </a:outerShdw>
                </a:effectLst>
              </a:rPr>
              <a:t>¿Qué entendemos por recursos naturales</a:t>
            </a:r>
          </a:p>
        </p:txBody>
      </p:sp>
      <p:grpSp>
        <p:nvGrpSpPr>
          <p:cNvPr id="498710" name="Group 22"/>
          <p:cNvGrpSpPr>
            <a:grpSpLocks/>
          </p:cNvGrpSpPr>
          <p:nvPr/>
        </p:nvGrpSpPr>
        <p:grpSpPr bwMode="auto">
          <a:xfrm>
            <a:off x="0" y="569913"/>
            <a:ext cx="9144000" cy="6105525"/>
            <a:chOff x="0" y="359"/>
            <a:chExt cx="5760" cy="3846"/>
          </a:xfrm>
        </p:grpSpPr>
        <p:sp>
          <p:nvSpPr>
            <p:cNvPr id="498711" name="Line 23"/>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498712" name="Picture 24"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498713" name="AutoShape 25"/>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498714" name="Line 26"/>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498715" name="Text Box 27"/>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498694">
                                            <p:txEl>
                                              <p:pRg st="0" end="0"/>
                                            </p:txEl>
                                          </p:spTgt>
                                        </p:tgtEl>
                                        <p:attrNameLst>
                                          <p:attrName>style.visibility</p:attrName>
                                        </p:attrNameLst>
                                      </p:cBhvr>
                                      <p:to>
                                        <p:strVal val="visible"/>
                                      </p:to>
                                    </p:set>
                                    <p:animEffect transition="in" filter="box(in)">
                                      <p:cBhvr>
                                        <p:cTn id="7" dur="500"/>
                                        <p:tgtEl>
                                          <p:spTgt spid="49869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498694">
                                            <p:txEl>
                                              <p:pRg st="1" end="1"/>
                                            </p:txEl>
                                          </p:spTgt>
                                        </p:tgtEl>
                                        <p:attrNameLst>
                                          <p:attrName>style.visibility</p:attrName>
                                        </p:attrNameLst>
                                      </p:cBhvr>
                                      <p:to>
                                        <p:strVal val="visible"/>
                                      </p:to>
                                    </p:set>
                                    <p:animEffect transition="in" filter="box(in)">
                                      <p:cBhvr>
                                        <p:cTn id="12" dur="500"/>
                                        <p:tgtEl>
                                          <p:spTgt spid="49869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498694">
                                            <p:txEl>
                                              <p:pRg st="2" end="2"/>
                                            </p:txEl>
                                          </p:spTgt>
                                        </p:tgtEl>
                                        <p:attrNameLst>
                                          <p:attrName>style.visibility</p:attrName>
                                        </p:attrNameLst>
                                      </p:cBhvr>
                                      <p:to>
                                        <p:strVal val="visible"/>
                                      </p:to>
                                    </p:set>
                                    <p:animEffect transition="in" filter="box(in)">
                                      <p:cBhvr>
                                        <p:cTn id="17" dur="500"/>
                                        <p:tgtEl>
                                          <p:spTgt spid="49869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D14DDC89-FA3D-48DC-BDB8-5679BE5BC3A7}" type="slidenum">
              <a:rPr lang="es-ES" altLang="es-PE"/>
              <a:pPr/>
              <a:t>22</a:t>
            </a:fld>
            <a:endParaRPr lang="es-ES" altLang="es-PE"/>
          </a:p>
        </p:txBody>
      </p:sp>
      <p:sp>
        <p:nvSpPr>
          <p:cNvPr id="500741" name="Text Box 5"/>
          <p:cNvSpPr txBox="1">
            <a:spLocks noChangeArrowheads="1"/>
          </p:cNvSpPr>
          <p:nvPr/>
        </p:nvSpPr>
        <p:spPr bwMode="auto">
          <a:xfrm>
            <a:off x="900113" y="166688"/>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endParaRPr lang="es-AR" altLang="es-PE" sz="2800">
              <a:solidFill>
                <a:srgbClr val="FF9900"/>
              </a:solidFill>
              <a:effectLst>
                <a:outerShdw blurRad="38100" dist="38100" dir="2700000" algn="tl">
                  <a:srgbClr val="000000"/>
                </a:outerShdw>
              </a:effectLst>
            </a:endParaRPr>
          </a:p>
        </p:txBody>
      </p:sp>
      <p:sp>
        <p:nvSpPr>
          <p:cNvPr id="500742" name="Text Box 6"/>
          <p:cNvSpPr txBox="1">
            <a:spLocks noChangeArrowheads="1"/>
          </p:cNvSpPr>
          <p:nvPr/>
        </p:nvSpPr>
        <p:spPr bwMode="auto">
          <a:xfrm>
            <a:off x="1066800" y="1082675"/>
            <a:ext cx="7524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1" algn="ctr">
              <a:buFont typeface="Wingdings" panose="05000000000000000000" pitchFamily="2" charset="2"/>
              <a:buNone/>
            </a:pPr>
            <a:r>
              <a:rPr lang="es-ES_tradnl" altLang="es-PE" sz="2400">
                <a:effectLst>
                  <a:outerShdw blurRad="38100" dist="38100" dir="2700000" algn="tl">
                    <a:srgbClr val="FFFFFF"/>
                  </a:outerShdw>
                </a:effectLst>
              </a:rPr>
              <a:t>Actividades humanas y recursos naturales</a:t>
            </a:r>
          </a:p>
        </p:txBody>
      </p:sp>
      <p:sp>
        <p:nvSpPr>
          <p:cNvPr id="500743" name="Text Box 7"/>
          <p:cNvSpPr txBox="1">
            <a:spLocks noChangeArrowheads="1"/>
          </p:cNvSpPr>
          <p:nvPr/>
        </p:nvSpPr>
        <p:spPr bwMode="auto">
          <a:xfrm>
            <a:off x="611188" y="260350"/>
            <a:ext cx="8496300" cy="412750"/>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FF9900"/>
                </a:solidFill>
                <a:miter lim="800000"/>
                <a:headEnd/>
                <a:tailEnd/>
              </a14:hiddenLine>
            </a:ext>
          </a:extLst>
        </p:spPr>
        <p:txBody>
          <a:bodyPr>
            <a:spAutoFit/>
          </a:bodyPr>
          <a:lstStyle/>
          <a:p>
            <a:pPr algn="ctr">
              <a:lnSpc>
                <a:spcPct val="75000"/>
              </a:lnSpc>
              <a:spcAft>
                <a:spcPct val="30000"/>
              </a:spcAft>
            </a:pPr>
            <a:r>
              <a:rPr lang="es-ES_tradnl" altLang="es-PE" sz="2800">
                <a:solidFill>
                  <a:srgbClr val="FF9900"/>
                </a:solidFill>
                <a:effectLst>
                  <a:outerShdw blurRad="38100" dist="38100" dir="2700000" algn="tl">
                    <a:srgbClr val="000000"/>
                  </a:outerShdw>
                </a:effectLst>
              </a:rPr>
              <a:t>Servicios Naturales y Servicios Tecnológicos</a:t>
            </a:r>
            <a:endParaRPr lang="es-ES" altLang="es-PE" sz="2800">
              <a:solidFill>
                <a:srgbClr val="FF9900"/>
              </a:solidFill>
              <a:effectLst>
                <a:outerShdw blurRad="38100" dist="38100" dir="2700000" algn="tl">
                  <a:srgbClr val="000000"/>
                </a:outerShdw>
              </a:effectLst>
            </a:endParaRPr>
          </a:p>
        </p:txBody>
      </p:sp>
      <p:sp>
        <p:nvSpPr>
          <p:cNvPr id="500754" name="Text Box 18"/>
          <p:cNvSpPr txBox="1">
            <a:spLocks noChangeArrowheads="1"/>
          </p:cNvSpPr>
          <p:nvPr/>
        </p:nvSpPr>
        <p:spPr bwMode="auto">
          <a:xfrm>
            <a:off x="1219200" y="2085975"/>
            <a:ext cx="7391400" cy="408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Aft>
                <a:spcPct val="55000"/>
              </a:spcAft>
              <a:buFont typeface="Wingdings" panose="05000000000000000000" pitchFamily="2" charset="2"/>
              <a:buChar char="Ø"/>
            </a:pPr>
            <a:r>
              <a:rPr lang="es-ES_tradnl" altLang="es-PE"/>
              <a:t> </a:t>
            </a:r>
            <a:r>
              <a:rPr lang="es-ES" altLang="es-PE" sz="2000"/>
              <a:t>La base de los recursos naturales a los que cada sociedad otorga importancia varía en razón de muchos factores. </a:t>
            </a:r>
          </a:p>
          <a:p>
            <a:pPr algn="just">
              <a:spcAft>
                <a:spcPct val="55000"/>
              </a:spcAft>
              <a:buFont typeface="Wingdings" panose="05000000000000000000" pitchFamily="2" charset="2"/>
              <a:buChar char="Ø"/>
            </a:pPr>
            <a:r>
              <a:rPr lang="es-ES" altLang="es-PE" sz="2000"/>
              <a:t> La enorme diversidad cultural de los primeros estadios de la evolución humana, generó, en razón de la diversidad de opciones naturales, el aprovechamiento de un gran número de especies animales y vegetales. </a:t>
            </a:r>
          </a:p>
          <a:p>
            <a:pPr algn="just">
              <a:spcAft>
                <a:spcPct val="55000"/>
              </a:spcAft>
              <a:buFont typeface="Wingdings" panose="05000000000000000000" pitchFamily="2" charset="2"/>
              <a:buChar char="Ø"/>
            </a:pPr>
            <a:r>
              <a:rPr lang="es-ES" altLang="es-PE" sz="2000"/>
              <a:t> La pérdida de diversidad cultural, la tendencia hacia la globalización de la sociedad mundial y el enorme desarrollo técnico de las últimas décadas orientado, en lo que aquí nos interesa, en beneficio de determinadas especies y sistemas de producción, incidieron en la importancia relativa otorgada a los diferentes recursos naturales. </a:t>
            </a:r>
          </a:p>
        </p:txBody>
      </p:sp>
      <p:grpSp>
        <p:nvGrpSpPr>
          <p:cNvPr id="500756" name="Group 20"/>
          <p:cNvGrpSpPr>
            <a:grpSpLocks/>
          </p:cNvGrpSpPr>
          <p:nvPr/>
        </p:nvGrpSpPr>
        <p:grpSpPr bwMode="auto">
          <a:xfrm>
            <a:off x="0" y="569913"/>
            <a:ext cx="9144000" cy="6105525"/>
            <a:chOff x="0" y="359"/>
            <a:chExt cx="5760" cy="3846"/>
          </a:xfrm>
        </p:grpSpPr>
        <p:sp>
          <p:nvSpPr>
            <p:cNvPr id="500757" name="Line 21"/>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00758" name="Picture 22"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00759" name="AutoShape 23"/>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00760" name="Line 24"/>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00761" name="Text Box 25"/>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00754">
                                            <p:txEl>
                                              <p:pRg st="1" end="1"/>
                                            </p:txEl>
                                          </p:spTgt>
                                        </p:tgtEl>
                                        <p:attrNameLst>
                                          <p:attrName>style.visibility</p:attrName>
                                        </p:attrNameLst>
                                      </p:cBhvr>
                                      <p:to>
                                        <p:strVal val="visible"/>
                                      </p:to>
                                    </p:set>
                                    <p:animEffect transition="in" filter="box(in)">
                                      <p:cBhvr>
                                        <p:cTn id="7" dur="500"/>
                                        <p:tgtEl>
                                          <p:spTgt spid="500754">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500754">
                                            <p:txEl>
                                              <p:pRg st="2" end="2"/>
                                            </p:txEl>
                                          </p:spTgt>
                                        </p:tgtEl>
                                        <p:attrNameLst>
                                          <p:attrName>style.visibility</p:attrName>
                                        </p:attrNameLst>
                                      </p:cBhvr>
                                      <p:to>
                                        <p:strVal val="visible"/>
                                      </p:to>
                                    </p:set>
                                    <p:animEffect transition="in" filter="box(in)">
                                      <p:cBhvr>
                                        <p:cTn id="12" dur="500"/>
                                        <p:tgtEl>
                                          <p:spTgt spid="50075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29963F0F-816C-4906-9BB8-DC7179AEFE44}" type="slidenum">
              <a:rPr lang="es-ES" altLang="es-PE"/>
              <a:pPr/>
              <a:t>23</a:t>
            </a:fld>
            <a:endParaRPr lang="es-ES" altLang="es-PE"/>
          </a:p>
        </p:txBody>
      </p:sp>
      <p:sp>
        <p:nvSpPr>
          <p:cNvPr id="487429" name="Text Box 5"/>
          <p:cNvSpPr txBox="1">
            <a:spLocks noChangeArrowheads="1"/>
          </p:cNvSpPr>
          <p:nvPr/>
        </p:nvSpPr>
        <p:spPr bwMode="auto">
          <a:xfrm>
            <a:off x="827088" y="1143000"/>
            <a:ext cx="7632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buFont typeface="Wingdings" panose="05000000000000000000" pitchFamily="2" charset="2"/>
              <a:buNone/>
            </a:pPr>
            <a:r>
              <a:rPr lang="es-ES" altLang="es-PE" sz="2400">
                <a:effectLst>
                  <a:outerShdw blurRad="38100" dist="38100" dir="2700000" algn="tl">
                    <a:srgbClr val="FFFFFF"/>
                  </a:outerShdw>
                </a:effectLst>
              </a:rPr>
              <a:t>Actividades humanas y servicios ecológicos </a:t>
            </a:r>
          </a:p>
        </p:txBody>
      </p:sp>
      <p:sp>
        <p:nvSpPr>
          <p:cNvPr id="487441" name="Text Box 17"/>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487443" name="Text Box 19"/>
          <p:cNvSpPr txBox="1">
            <a:spLocks noChangeArrowheads="1"/>
          </p:cNvSpPr>
          <p:nvPr/>
        </p:nvSpPr>
        <p:spPr bwMode="auto">
          <a:xfrm>
            <a:off x="1295400" y="2103438"/>
            <a:ext cx="7315200" cy="3992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Aft>
                <a:spcPct val="60000"/>
              </a:spcAft>
              <a:buFont typeface="Wingdings" panose="05000000000000000000" pitchFamily="2" charset="2"/>
              <a:buChar char="Ø"/>
            </a:pPr>
            <a:r>
              <a:rPr lang="es-ES_tradnl" altLang="es-PE"/>
              <a:t> </a:t>
            </a:r>
            <a:r>
              <a:rPr lang="es-ES_tradnl" altLang="es-PE" sz="2000"/>
              <a:t>L</a:t>
            </a:r>
            <a:r>
              <a:rPr lang="es-ES" altLang="es-PE" sz="2000"/>
              <a:t>a visión de los servicios ecológicos varía para diferentes culturas y está sujeta a cambios en razón del desarrollo socioeconómico. </a:t>
            </a:r>
          </a:p>
          <a:p>
            <a:pPr algn="just">
              <a:spcAft>
                <a:spcPct val="60000"/>
              </a:spcAft>
              <a:buFont typeface="Wingdings" panose="05000000000000000000" pitchFamily="2" charset="2"/>
              <a:buChar char="Ø"/>
            </a:pPr>
            <a:r>
              <a:rPr lang="es-ES" altLang="es-PE" sz="2000"/>
              <a:t> Todas las sociedades han desarrollado servicios culturales o tecnológicos, a partir de los cuales han complementado servicios naturales o han generado servicios no preexistentes en el medio natural.</a:t>
            </a:r>
            <a:r>
              <a:rPr lang="es-ES" altLang="es-PE" sz="2000">
                <a:effectLst>
                  <a:outerShdw blurRad="38100" dist="38100" dir="2700000" algn="tl">
                    <a:srgbClr val="FFFFFF"/>
                  </a:outerShdw>
                </a:effectLst>
              </a:rPr>
              <a:t> </a:t>
            </a:r>
            <a:endParaRPr lang="es-ES" altLang="es-PE" sz="2000"/>
          </a:p>
          <a:p>
            <a:pPr algn="just">
              <a:spcAft>
                <a:spcPct val="60000"/>
              </a:spcAft>
              <a:buFont typeface="Wingdings" panose="05000000000000000000" pitchFamily="2" charset="2"/>
              <a:buChar char="Ø"/>
            </a:pPr>
            <a:r>
              <a:rPr lang="es-ES" altLang="es-PE" sz="2000"/>
              <a:t> Muchas de las culturas tradicionales utilizaron los recursos naturales renovables y desarrollaron sistemas agrícolas sobre la base de dar continuidad a los “procesos naturales”. </a:t>
            </a:r>
          </a:p>
          <a:p>
            <a:pPr algn="just">
              <a:spcAft>
                <a:spcPct val="60000"/>
              </a:spcAft>
              <a:buFont typeface="Wingdings" panose="05000000000000000000" pitchFamily="2" charset="2"/>
              <a:buNone/>
            </a:pPr>
            <a:endParaRPr lang="es-ES" altLang="es-PE" sz="2000"/>
          </a:p>
        </p:txBody>
      </p:sp>
      <p:sp>
        <p:nvSpPr>
          <p:cNvPr id="487444" name="Text Box 20"/>
          <p:cNvSpPr txBox="1">
            <a:spLocks noChangeArrowheads="1"/>
          </p:cNvSpPr>
          <p:nvPr/>
        </p:nvSpPr>
        <p:spPr bwMode="auto">
          <a:xfrm>
            <a:off x="827088" y="188913"/>
            <a:ext cx="7956550"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Funciones y Servicios Ecológicos</a:t>
            </a:r>
            <a:endParaRPr lang="es-ES" altLang="es-PE" sz="2800">
              <a:solidFill>
                <a:srgbClr val="FF9900"/>
              </a:solidFill>
              <a:effectLst>
                <a:outerShdw blurRad="38100" dist="38100" dir="2700000" algn="tl">
                  <a:srgbClr val="000000"/>
                </a:outerShdw>
              </a:effectLst>
            </a:endParaRPr>
          </a:p>
        </p:txBody>
      </p:sp>
      <p:grpSp>
        <p:nvGrpSpPr>
          <p:cNvPr id="487446" name="Group 22"/>
          <p:cNvGrpSpPr>
            <a:grpSpLocks/>
          </p:cNvGrpSpPr>
          <p:nvPr/>
        </p:nvGrpSpPr>
        <p:grpSpPr bwMode="auto">
          <a:xfrm>
            <a:off x="0" y="569913"/>
            <a:ext cx="9144000" cy="6105525"/>
            <a:chOff x="0" y="359"/>
            <a:chExt cx="5760" cy="3846"/>
          </a:xfrm>
        </p:grpSpPr>
        <p:sp>
          <p:nvSpPr>
            <p:cNvPr id="487447" name="Line 23"/>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487448" name="Picture 24"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487449" name="AutoShape 25"/>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487450" name="Line 26"/>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487451" name="Text Box 27"/>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487443">
                                            <p:txEl>
                                              <p:pRg st="0" end="0"/>
                                            </p:txEl>
                                          </p:spTgt>
                                        </p:tgtEl>
                                        <p:attrNameLst>
                                          <p:attrName>style.visibility</p:attrName>
                                        </p:attrNameLst>
                                      </p:cBhvr>
                                      <p:to>
                                        <p:strVal val="visible"/>
                                      </p:to>
                                    </p:set>
                                    <p:animEffect transition="in" filter="box(in)">
                                      <p:cBhvr>
                                        <p:cTn id="7" dur="500"/>
                                        <p:tgtEl>
                                          <p:spTgt spid="48744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487443">
                                            <p:txEl>
                                              <p:pRg st="1" end="1"/>
                                            </p:txEl>
                                          </p:spTgt>
                                        </p:tgtEl>
                                        <p:attrNameLst>
                                          <p:attrName>style.visibility</p:attrName>
                                        </p:attrNameLst>
                                      </p:cBhvr>
                                      <p:to>
                                        <p:strVal val="visible"/>
                                      </p:to>
                                    </p:set>
                                    <p:animEffect transition="in" filter="box(in)">
                                      <p:cBhvr>
                                        <p:cTn id="12" dur="500"/>
                                        <p:tgtEl>
                                          <p:spTgt spid="48744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487443">
                                            <p:txEl>
                                              <p:pRg st="2" end="2"/>
                                            </p:txEl>
                                          </p:spTgt>
                                        </p:tgtEl>
                                        <p:attrNameLst>
                                          <p:attrName>style.visibility</p:attrName>
                                        </p:attrNameLst>
                                      </p:cBhvr>
                                      <p:to>
                                        <p:strVal val="visible"/>
                                      </p:to>
                                    </p:set>
                                    <p:animEffect transition="in" filter="box(in)">
                                      <p:cBhvr>
                                        <p:cTn id="17" dur="500"/>
                                        <p:tgtEl>
                                          <p:spTgt spid="48744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626AA4B1-C42D-45C8-AA16-BB6C72FE4E62}" type="slidenum">
              <a:rPr lang="es-ES" altLang="es-PE"/>
              <a:pPr/>
              <a:t>24</a:t>
            </a:fld>
            <a:endParaRPr lang="es-ES" altLang="es-PE"/>
          </a:p>
        </p:txBody>
      </p:sp>
      <p:sp>
        <p:nvSpPr>
          <p:cNvPr id="548869" name="Text Box 5"/>
          <p:cNvSpPr txBox="1">
            <a:spLocks noChangeArrowheads="1"/>
          </p:cNvSpPr>
          <p:nvPr/>
        </p:nvSpPr>
        <p:spPr bwMode="auto">
          <a:xfrm>
            <a:off x="827088" y="1143000"/>
            <a:ext cx="7632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buFont typeface="Wingdings" panose="05000000000000000000" pitchFamily="2" charset="2"/>
              <a:buNone/>
            </a:pPr>
            <a:r>
              <a:rPr lang="es-ES" altLang="es-PE" sz="2400">
                <a:effectLst>
                  <a:outerShdw blurRad="38100" dist="38100" dir="2700000" algn="tl">
                    <a:srgbClr val="FFFFFF"/>
                  </a:outerShdw>
                </a:effectLst>
              </a:rPr>
              <a:t>Actividades humanas y servicios ecológicos </a:t>
            </a:r>
          </a:p>
        </p:txBody>
      </p:sp>
      <p:sp>
        <p:nvSpPr>
          <p:cNvPr id="548880" name="Text Box 16"/>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548882" name="Text Box 18"/>
          <p:cNvSpPr txBox="1">
            <a:spLocks noChangeArrowheads="1"/>
          </p:cNvSpPr>
          <p:nvPr/>
        </p:nvSpPr>
        <p:spPr bwMode="auto">
          <a:xfrm>
            <a:off x="827088" y="188913"/>
            <a:ext cx="7956550"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Funciones y Servicios Ecológicos</a:t>
            </a:r>
            <a:endParaRPr lang="es-ES" altLang="es-PE" sz="2800">
              <a:solidFill>
                <a:srgbClr val="FF9900"/>
              </a:solidFill>
              <a:effectLst>
                <a:outerShdw blurRad="38100" dist="38100" dir="2700000" algn="tl">
                  <a:srgbClr val="000000"/>
                </a:outerShdw>
              </a:effectLst>
            </a:endParaRPr>
          </a:p>
        </p:txBody>
      </p:sp>
      <p:sp>
        <p:nvSpPr>
          <p:cNvPr id="548883" name="Text Box 19"/>
          <p:cNvSpPr txBox="1">
            <a:spLocks noChangeArrowheads="1"/>
          </p:cNvSpPr>
          <p:nvPr/>
        </p:nvSpPr>
        <p:spPr bwMode="auto">
          <a:xfrm>
            <a:off x="1295400" y="2087563"/>
            <a:ext cx="7391400" cy="3627437"/>
          </a:xfrm>
          <a:prstGeom prst="rect">
            <a:avLst/>
          </a:prstGeom>
          <a:noFill/>
          <a:ln>
            <a:noFill/>
          </a:ln>
          <a:effectLst/>
          <a:extLst>
            <a:ext uri="{909E8E84-426E-40DD-AFC4-6F175D3DCCD1}">
              <a14:hiddenFill xmlns:a14="http://schemas.microsoft.com/office/drawing/2010/main">
                <a:solidFill>
                  <a:srgbClr val="CC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Aft>
                <a:spcPct val="60000"/>
              </a:spcAft>
              <a:buFont typeface="Wingdings" panose="05000000000000000000" pitchFamily="2" charset="2"/>
              <a:buChar char="Ø"/>
            </a:pPr>
            <a:r>
              <a:rPr lang="es-ES_tradnl" altLang="es-PE"/>
              <a:t> </a:t>
            </a:r>
            <a:r>
              <a:rPr lang="es-ES" altLang="es-PE" sz="2000"/>
              <a:t>Esta actitud de las sociedades regionales en su relación con la naturaleza fue mantenida aún cuando las civilizaciones regionales implementaron sistemas agropecuarios complejos y, en muchos casos, basados en importantes obras civiles de modificación del paisaje (terraplenes y terrazas, intervención de cuencas hidrográficas, sistemas de regadío). </a:t>
            </a:r>
          </a:p>
          <a:p>
            <a:pPr algn="just">
              <a:spcAft>
                <a:spcPct val="60000"/>
              </a:spcAft>
              <a:buFont typeface="Wingdings" panose="05000000000000000000" pitchFamily="2" charset="2"/>
              <a:buChar char="Ø"/>
            </a:pPr>
            <a:r>
              <a:rPr lang="es-ES" altLang="es-PE" sz="2000"/>
              <a:t> La visión occidental de intervención de la naturaleza y la creciente disponibilidad tecnológica llevaron al desarrollo de sistemas con mayor independencia de los procesos naturales los que, muchas veces, son causa de deterioro de los recursos naturales que utiliza y de las funciones ecológicas. </a:t>
            </a:r>
          </a:p>
        </p:txBody>
      </p:sp>
      <p:grpSp>
        <p:nvGrpSpPr>
          <p:cNvPr id="548884" name="Group 20"/>
          <p:cNvGrpSpPr>
            <a:grpSpLocks/>
          </p:cNvGrpSpPr>
          <p:nvPr/>
        </p:nvGrpSpPr>
        <p:grpSpPr bwMode="auto">
          <a:xfrm>
            <a:off x="0" y="569913"/>
            <a:ext cx="9144000" cy="6105525"/>
            <a:chOff x="0" y="359"/>
            <a:chExt cx="5760" cy="3846"/>
          </a:xfrm>
        </p:grpSpPr>
        <p:sp>
          <p:nvSpPr>
            <p:cNvPr id="548885" name="Line 21"/>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48886" name="Picture 22"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48887" name="AutoShape 23"/>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48888" name="Line 24"/>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48889" name="Text Box 25"/>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48883">
                                            <p:txEl>
                                              <p:pRg st="1" end="1"/>
                                            </p:txEl>
                                          </p:spTgt>
                                        </p:tgtEl>
                                        <p:attrNameLst>
                                          <p:attrName>style.visibility</p:attrName>
                                        </p:attrNameLst>
                                      </p:cBhvr>
                                      <p:to>
                                        <p:strVal val="visible"/>
                                      </p:to>
                                    </p:set>
                                    <p:animEffect transition="in" filter="box(in)">
                                      <p:cBhvr>
                                        <p:cTn id="7" dur="500"/>
                                        <p:tgtEl>
                                          <p:spTgt spid="54888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Marcador de número de diapositiva 3"/>
          <p:cNvSpPr>
            <a:spLocks noGrp="1"/>
          </p:cNvSpPr>
          <p:nvPr>
            <p:ph type="sldNum" sz="quarter" idx="12"/>
          </p:nvPr>
        </p:nvSpPr>
        <p:spPr/>
        <p:txBody>
          <a:bodyPr/>
          <a:lstStyle/>
          <a:p>
            <a:fld id="{8BA717E1-52A9-4B48-9546-BBA8D04F3EE9}" type="slidenum">
              <a:rPr lang="es-ES" altLang="es-PE"/>
              <a:pPr/>
              <a:t>25</a:t>
            </a:fld>
            <a:endParaRPr lang="es-ES" altLang="es-PE"/>
          </a:p>
        </p:txBody>
      </p:sp>
      <p:sp>
        <p:nvSpPr>
          <p:cNvPr id="116741" name="Text Box 5"/>
          <p:cNvSpPr txBox="1">
            <a:spLocks noChangeArrowheads="1"/>
          </p:cNvSpPr>
          <p:nvPr/>
        </p:nvSpPr>
        <p:spPr bwMode="auto">
          <a:xfrm>
            <a:off x="900113" y="242888"/>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116742" name="Text Box 6"/>
          <p:cNvSpPr txBox="1">
            <a:spLocks noChangeArrowheads="1"/>
          </p:cNvSpPr>
          <p:nvPr/>
        </p:nvSpPr>
        <p:spPr bwMode="auto">
          <a:xfrm>
            <a:off x="1258888" y="2117725"/>
            <a:ext cx="7489825"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cs typeface="Arial" panose="020B0604020202020204" pitchFamily="34" charset="0"/>
              </a:defRPr>
            </a:lvl1pPr>
            <a:lvl2pPr marL="800100" indent="-342900">
              <a:defRPr>
                <a:solidFill>
                  <a:schemeClr val="tx1"/>
                </a:solidFill>
                <a:latin typeface="Arial" panose="020B0604020202020204" pitchFamily="34" charset="0"/>
                <a:cs typeface="Arial" panose="020B0604020202020204" pitchFamily="34" charset="0"/>
              </a:defRPr>
            </a:lvl2pPr>
            <a:lvl3pPr marL="1257300" indent="-342900">
              <a:defRPr>
                <a:solidFill>
                  <a:schemeClr val="tx1"/>
                </a:solidFill>
                <a:latin typeface="Arial" panose="020B0604020202020204" pitchFamily="34" charset="0"/>
                <a:cs typeface="Arial" panose="020B0604020202020204" pitchFamily="34" charset="0"/>
              </a:defRPr>
            </a:lvl3pPr>
            <a:lvl4pPr marL="1714500" indent="-342900">
              <a:defRPr>
                <a:solidFill>
                  <a:schemeClr val="tx1"/>
                </a:solidFill>
                <a:latin typeface="Arial" panose="020B0604020202020204" pitchFamily="34" charset="0"/>
                <a:cs typeface="Arial" panose="020B0604020202020204" pitchFamily="34" charset="0"/>
              </a:defRPr>
            </a:lvl4pPr>
            <a:lvl5pPr marL="2171700" indent="-342900">
              <a:defRPr>
                <a:solidFill>
                  <a:schemeClr val="tx1"/>
                </a:solidFill>
                <a:latin typeface="Arial" panose="020B0604020202020204" pitchFamily="34" charset="0"/>
                <a:cs typeface="Arial" panose="020B0604020202020204" pitchFamily="34" charset="0"/>
              </a:defRPr>
            </a:lvl5pPr>
            <a:lvl6pPr marL="26289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30861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5433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40005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buFont typeface="Wingdings" panose="05000000000000000000" pitchFamily="2" charset="2"/>
              <a:buChar char="Ø"/>
            </a:pPr>
            <a:r>
              <a:rPr lang="es-ES_tradnl" altLang="es-PE" sz="2000"/>
              <a:t> En términos generales y en razón del nivel de intervención humana, los sistemas pueden dividirse en (UICN, PNUMA, WWF; 1991):  </a:t>
            </a:r>
          </a:p>
        </p:txBody>
      </p:sp>
      <p:sp>
        <p:nvSpPr>
          <p:cNvPr id="116743" name="Text Box 7"/>
          <p:cNvSpPr txBox="1">
            <a:spLocks noChangeArrowheads="1"/>
          </p:cNvSpPr>
          <p:nvPr/>
        </p:nvSpPr>
        <p:spPr bwMode="auto">
          <a:xfrm>
            <a:off x="1692275" y="3119438"/>
            <a:ext cx="6192838" cy="1677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4" algn="just">
              <a:spcBef>
                <a:spcPct val="40000"/>
              </a:spcBef>
              <a:buFont typeface="Wingdings" panose="05000000000000000000" pitchFamily="2" charset="2"/>
              <a:buChar char="ü"/>
            </a:pPr>
            <a:r>
              <a:rPr lang="es-ES_tradnl" altLang="es-PE" sz="2000"/>
              <a:t> Naturales; </a:t>
            </a:r>
          </a:p>
          <a:p>
            <a:pPr lvl="4" algn="just">
              <a:spcBef>
                <a:spcPct val="40000"/>
              </a:spcBef>
              <a:buFont typeface="Wingdings" panose="05000000000000000000" pitchFamily="2" charset="2"/>
              <a:buChar char="ü"/>
            </a:pPr>
            <a:r>
              <a:rPr lang="es-ES_tradnl" altLang="es-PE" sz="2000"/>
              <a:t> Naturales modificados; </a:t>
            </a:r>
          </a:p>
          <a:p>
            <a:pPr lvl="4" algn="just">
              <a:spcBef>
                <a:spcPct val="40000"/>
              </a:spcBef>
              <a:buFont typeface="Wingdings" panose="05000000000000000000" pitchFamily="2" charset="2"/>
              <a:buChar char="ü"/>
            </a:pPr>
            <a:r>
              <a:rPr lang="es-ES_tradnl" altLang="es-PE" sz="2000"/>
              <a:t> Cultivados; </a:t>
            </a:r>
          </a:p>
          <a:p>
            <a:pPr lvl="4" algn="just">
              <a:spcBef>
                <a:spcPct val="40000"/>
              </a:spcBef>
              <a:buFont typeface="Wingdings" panose="05000000000000000000" pitchFamily="2" charset="2"/>
              <a:buChar char="ü"/>
            </a:pPr>
            <a:r>
              <a:rPr lang="es-ES_tradnl" altLang="es-PE" sz="2000"/>
              <a:t> Construidos.</a:t>
            </a:r>
            <a:endParaRPr lang="es-ES" altLang="es-PE" sz="2000"/>
          </a:p>
        </p:txBody>
      </p:sp>
      <p:sp>
        <p:nvSpPr>
          <p:cNvPr id="116744" name="Text Box 8"/>
          <p:cNvSpPr txBox="1">
            <a:spLocks noChangeArrowheads="1"/>
          </p:cNvSpPr>
          <p:nvPr/>
        </p:nvSpPr>
        <p:spPr bwMode="auto">
          <a:xfrm>
            <a:off x="647700" y="228600"/>
            <a:ext cx="8496300" cy="519113"/>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FF9900"/>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Servicios Naturales y Servicios Tecnológicos</a:t>
            </a:r>
            <a:endParaRPr lang="es-ES" altLang="es-PE" sz="2800">
              <a:solidFill>
                <a:srgbClr val="FF9900"/>
              </a:solidFill>
              <a:effectLst>
                <a:outerShdw blurRad="38100" dist="38100" dir="2700000" algn="tl">
                  <a:srgbClr val="000000"/>
                </a:outerShdw>
              </a:effectLst>
            </a:endParaRPr>
          </a:p>
        </p:txBody>
      </p:sp>
      <p:sp>
        <p:nvSpPr>
          <p:cNvPr id="116755" name="Text Box 19"/>
          <p:cNvSpPr txBox="1">
            <a:spLocks noChangeArrowheads="1"/>
          </p:cNvSpPr>
          <p:nvPr/>
        </p:nvSpPr>
        <p:spPr bwMode="auto">
          <a:xfrm>
            <a:off x="838200" y="1143000"/>
            <a:ext cx="8305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cs typeface="Arial" panose="020B0604020202020204" pitchFamily="34" charset="0"/>
              </a:defRPr>
            </a:lvl1pPr>
            <a:lvl2pPr marL="800100" indent="-342900">
              <a:defRPr>
                <a:solidFill>
                  <a:schemeClr val="tx1"/>
                </a:solidFill>
                <a:latin typeface="Arial" panose="020B0604020202020204" pitchFamily="34" charset="0"/>
                <a:cs typeface="Arial" panose="020B0604020202020204" pitchFamily="34" charset="0"/>
              </a:defRPr>
            </a:lvl2pPr>
            <a:lvl3pPr marL="1257300" indent="-342900">
              <a:defRPr>
                <a:solidFill>
                  <a:schemeClr val="tx1"/>
                </a:solidFill>
                <a:latin typeface="Arial" panose="020B0604020202020204" pitchFamily="34" charset="0"/>
                <a:cs typeface="Arial" panose="020B0604020202020204" pitchFamily="34" charset="0"/>
              </a:defRPr>
            </a:lvl3pPr>
            <a:lvl4pPr marL="1714500" indent="-342900">
              <a:defRPr>
                <a:solidFill>
                  <a:schemeClr val="tx1"/>
                </a:solidFill>
                <a:latin typeface="Arial" panose="020B0604020202020204" pitchFamily="34" charset="0"/>
                <a:cs typeface="Arial" panose="020B0604020202020204" pitchFamily="34" charset="0"/>
              </a:defRPr>
            </a:lvl4pPr>
            <a:lvl5pPr marL="2171700" indent="-342900">
              <a:defRPr>
                <a:solidFill>
                  <a:schemeClr val="tx1"/>
                </a:solidFill>
                <a:latin typeface="Arial" panose="020B0604020202020204" pitchFamily="34" charset="0"/>
                <a:cs typeface="Arial" panose="020B0604020202020204" pitchFamily="34" charset="0"/>
              </a:defRPr>
            </a:lvl5pPr>
            <a:lvl6pPr marL="26289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30861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5433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40005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buFont typeface="Wingdings" panose="05000000000000000000" pitchFamily="2" charset="2"/>
              <a:buNone/>
            </a:pPr>
            <a:r>
              <a:rPr lang="es-ES_tradnl" altLang="es-PE" sz="2400">
                <a:effectLst>
                  <a:outerShdw blurRad="38100" dist="38100" dir="2700000" algn="tl">
                    <a:srgbClr val="FFFFFF"/>
                  </a:outerShdw>
                </a:effectLst>
              </a:rPr>
              <a:t>Intervención humana sobre el paisaje</a:t>
            </a:r>
            <a:endParaRPr lang="es-ES_tradnl" altLang="es-PE" sz="2400"/>
          </a:p>
        </p:txBody>
      </p:sp>
      <p:grpSp>
        <p:nvGrpSpPr>
          <p:cNvPr id="116756" name="Group 20"/>
          <p:cNvGrpSpPr>
            <a:grpSpLocks/>
          </p:cNvGrpSpPr>
          <p:nvPr/>
        </p:nvGrpSpPr>
        <p:grpSpPr bwMode="auto">
          <a:xfrm>
            <a:off x="0" y="569913"/>
            <a:ext cx="9144000" cy="6105525"/>
            <a:chOff x="0" y="359"/>
            <a:chExt cx="5760" cy="3846"/>
          </a:xfrm>
        </p:grpSpPr>
        <p:sp>
          <p:nvSpPr>
            <p:cNvPr id="116757" name="Line 21"/>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116758" name="Picture 22"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116759" name="AutoShape 23"/>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116760" name="Line 24"/>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116761" name="Text Box 25"/>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16742"/>
                                        </p:tgtEl>
                                        <p:attrNameLst>
                                          <p:attrName>style.visibility</p:attrName>
                                        </p:attrNameLst>
                                      </p:cBhvr>
                                      <p:to>
                                        <p:strVal val="visible"/>
                                      </p:to>
                                    </p:set>
                                    <p:animEffect transition="in" filter="box(in)">
                                      <p:cBhvr>
                                        <p:cTn id="7" dur="500"/>
                                        <p:tgtEl>
                                          <p:spTgt spid="116742"/>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16743"/>
                                        </p:tgtEl>
                                        <p:attrNameLst>
                                          <p:attrName>style.visibility</p:attrName>
                                        </p:attrNameLst>
                                      </p:cBhvr>
                                      <p:to>
                                        <p:strVal val="visible"/>
                                      </p:to>
                                    </p:set>
                                    <p:animEffect transition="in" filter="box(in)">
                                      <p:cBhvr>
                                        <p:cTn id="10" dur="500"/>
                                        <p:tgtEl>
                                          <p:spTgt spid="1167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42" grpId="0"/>
      <p:bldP spid="116743"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 name="Marcador de número de diapositiva 3"/>
          <p:cNvSpPr>
            <a:spLocks noGrp="1"/>
          </p:cNvSpPr>
          <p:nvPr>
            <p:ph type="sldNum" sz="quarter" idx="12"/>
          </p:nvPr>
        </p:nvSpPr>
        <p:spPr/>
        <p:txBody>
          <a:bodyPr/>
          <a:lstStyle/>
          <a:p>
            <a:fld id="{7094B116-7B31-4126-A9D8-27E63F2CEDEB}" type="slidenum">
              <a:rPr lang="es-ES" altLang="es-PE"/>
              <a:pPr/>
              <a:t>26</a:t>
            </a:fld>
            <a:endParaRPr lang="es-ES" altLang="es-PE"/>
          </a:p>
        </p:txBody>
      </p:sp>
      <p:sp>
        <p:nvSpPr>
          <p:cNvPr id="118789" name="Text Box 5"/>
          <p:cNvSpPr txBox="1">
            <a:spLocks noChangeArrowheads="1"/>
          </p:cNvSpPr>
          <p:nvPr/>
        </p:nvSpPr>
        <p:spPr bwMode="auto">
          <a:xfrm>
            <a:off x="900113" y="242888"/>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118790" name="Text Box 6"/>
          <p:cNvSpPr txBox="1">
            <a:spLocks noChangeArrowheads="1"/>
          </p:cNvSpPr>
          <p:nvPr/>
        </p:nvSpPr>
        <p:spPr bwMode="auto">
          <a:xfrm>
            <a:off x="1042988" y="1295400"/>
            <a:ext cx="7632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buFont typeface="Wingdings" panose="05000000000000000000" pitchFamily="2" charset="2"/>
              <a:buNone/>
            </a:pPr>
            <a:r>
              <a:rPr lang="es-ES_tradnl" altLang="es-PE" sz="2400">
                <a:effectLst>
                  <a:outerShdw blurRad="38100" dist="38100" dir="2700000" algn="tl">
                    <a:srgbClr val="FFFFFF"/>
                  </a:outerShdw>
                </a:effectLst>
              </a:rPr>
              <a:t>Sistemas Naturales</a:t>
            </a:r>
            <a:endParaRPr lang="es-ES" altLang="es-PE" sz="2400">
              <a:effectLst>
                <a:outerShdw blurRad="38100" dist="38100" dir="2700000" algn="tl">
                  <a:srgbClr val="FFFFFF"/>
                </a:outerShdw>
              </a:effectLst>
            </a:endParaRPr>
          </a:p>
        </p:txBody>
      </p:sp>
      <p:sp>
        <p:nvSpPr>
          <p:cNvPr id="118791" name="Text Box 7"/>
          <p:cNvSpPr txBox="1">
            <a:spLocks noChangeArrowheads="1"/>
          </p:cNvSpPr>
          <p:nvPr/>
        </p:nvSpPr>
        <p:spPr bwMode="auto">
          <a:xfrm>
            <a:off x="838200" y="1989138"/>
            <a:ext cx="769302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1" algn="just">
              <a:buFont typeface="Wingdings" panose="05000000000000000000" pitchFamily="2" charset="2"/>
              <a:buNone/>
            </a:pPr>
            <a:r>
              <a:rPr lang="es-ES" altLang="es-PE" sz="2000"/>
              <a:t>Son aquellos en los cuales el impacto humano directo es similar al de cualquier otra especie propia del mismo. </a:t>
            </a:r>
          </a:p>
        </p:txBody>
      </p:sp>
      <p:sp>
        <p:nvSpPr>
          <p:cNvPr id="118792" name="Text Box 8"/>
          <p:cNvSpPr txBox="1">
            <a:spLocks noChangeArrowheads="1"/>
          </p:cNvSpPr>
          <p:nvPr/>
        </p:nvSpPr>
        <p:spPr bwMode="auto">
          <a:xfrm>
            <a:off x="1042988" y="3352800"/>
            <a:ext cx="7632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buFont typeface="Wingdings" panose="05000000000000000000" pitchFamily="2" charset="2"/>
              <a:buNone/>
            </a:pPr>
            <a:r>
              <a:rPr lang="es-ES_tradnl" altLang="es-PE" sz="2400">
                <a:effectLst>
                  <a:outerShdw blurRad="38100" dist="38100" dir="2700000" algn="tl">
                    <a:srgbClr val="FFFFFF"/>
                  </a:outerShdw>
                </a:effectLst>
              </a:rPr>
              <a:t>Sistemas Naturales Modificados</a:t>
            </a:r>
            <a:endParaRPr lang="es-ES" altLang="es-PE" sz="2400">
              <a:effectLst>
                <a:outerShdw blurRad="38100" dist="38100" dir="2700000" algn="tl">
                  <a:srgbClr val="FFFFFF"/>
                </a:outerShdw>
              </a:effectLst>
            </a:endParaRPr>
          </a:p>
        </p:txBody>
      </p:sp>
      <p:sp>
        <p:nvSpPr>
          <p:cNvPr id="118793" name="Text Box 9"/>
          <p:cNvSpPr txBox="1">
            <a:spLocks noChangeArrowheads="1"/>
          </p:cNvSpPr>
          <p:nvPr/>
        </p:nvSpPr>
        <p:spPr bwMode="auto">
          <a:xfrm>
            <a:off x="914400" y="4005263"/>
            <a:ext cx="7618413" cy="2195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1" algn="just">
              <a:buFont typeface="Wingdings" panose="05000000000000000000" pitchFamily="2" charset="2"/>
              <a:buNone/>
            </a:pPr>
            <a:r>
              <a:rPr lang="es-ES" altLang="es-PE" sz="2000"/>
              <a:t>Son aquellos “en los cuales el impacto humano es mayor que el de cualquier otra especie pero que sus componentes estructurales del sistema no son objeto de cultivo” (UICN, PNUMA, WWF; 1991) y que las especies aprovechadas no están sujetas a mejoramiento genético. </a:t>
            </a:r>
          </a:p>
          <a:p>
            <a:pPr lvl="1" algn="just">
              <a:buFont typeface="Wingdings" panose="05000000000000000000" pitchFamily="2" charset="2"/>
              <a:buChar char="Ø"/>
            </a:pPr>
            <a:endParaRPr lang="es-ES_tradnl" altLang="es-PE" sz="2000"/>
          </a:p>
          <a:p>
            <a:pPr lvl="1" algn="just">
              <a:buFont typeface="Wingdings" panose="05000000000000000000" pitchFamily="2" charset="2"/>
              <a:buNone/>
            </a:pPr>
            <a:endParaRPr lang="es-ES" altLang="es-PE"/>
          </a:p>
        </p:txBody>
      </p:sp>
      <p:sp>
        <p:nvSpPr>
          <p:cNvPr id="118794" name="Text Box 10"/>
          <p:cNvSpPr txBox="1">
            <a:spLocks noChangeArrowheads="1"/>
          </p:cNvSpPr>
          <p:nvPr/>
        </p:nvSpPr>
        <p:spPr bwMode="auto">
          <a:xfrm>
            <a:off x="611188" y="260350"/>
            <a:ext cx="8496300" cy="519113"/>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FF9900"/>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Servicios Naturales y Servicios Tecnológicos</a:t>
            </a:r>
            <a:endParaRPr lang="es-ES" altLang="es-PE" sz="2800">
              <a:solidFill>
                <a:srgbClr val="FF9900"/>
              </a:solidFill>
              <a:effectLst>
                <a:outerShdw blurRad="38100" dist="38100" dir="2700000" algn="tl">
                  <a:srgbClr val="000000"/>
                </a:outerShdw>
              </a:effectLst>
            </a:endParaRPr>
          </a:p>
        </p:txBody>
      </p:sp>
      <p:grpSp>
        <p:nvGrpSpPr>
          <p:cNvPr id="118805" name="Group 21"/>
          <p:cNvGrpSpPr>
            <a:grpSpLocks/>
          </p:cNvGrpSpPr>
          <p:nvPr/>
        </p:nvGrpSpPr>
        <p:grpSpPr bwMode="auto">
          <a:xfrm>
            <a:off x="0" y="569913"/>
            <a:ext cx="9144000" cy="6105525"/>
            <a:chOff x="0" y="359"/>
            <a:chExt cx="5760" cy="3846"/>
          </a:xfrm>
        </p:grpSpPr>
        <p:sp>
          <p:nvSpPr>
            <p:cNvPr id="118806" name="Line 22"/>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118807" name="Picture 23"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118808" name="AutoShape 24"/>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118809" name="Line 25"/>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118810" name="Text Box 26"/>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18791"/>
                                        </p:tgtEl>
                                        <p:attrNameLst>
                                          <p:attrName>style.visibility</p:attrName>
                                        </p:attrNameLst>
                                      </p:cBhvr>
                                      <p:to>
                                        <p:strVal val="visible"/>
                                      </p:to>
                                    </p:set>
                                    <p:animEffect transition="in" filter="box(in)">
                                      <p:cBhvr>
                                        <p:cTn id="7" dur="500"/>
                                        <p:tgtEl>
                                          <p:spTgt spid="118791"/>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18790"/>
                                        </p:tgtEl>
                                        <p:attrNameLst>
                                          <p:attrName>style.visibility</p:attrName>
                                        </p:attrNameLst>
                                      </p:cBhvr>
                                      <p:to>
                                        <p:strVal val="visible"/>
                                      </p:to>
                                    </p:set>
                                    <p:animEffect transition="in" filter="box(in)">
                                      <p:cBhvr>
                                        <p:cTn id="10" dur="500"/>
                                        <p:tgtEl>
                                          <p:spTgt spid="118790"/>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 presetClass="entr" presetSubtype="16" fill="hold" grpId="0" nodeType="clickEffect">
                                  <p:stCondLst>
                                    <p:cond delay="0"/>
                                  </p:stCondLst>
                                  <p:childTnLst>
                                    <p:set>
                                      <p:cBhvr>
                                        <p:cTn id="14" dur="1" fill="hold">
                                          <p:stCondLst>
                                            <p:cond delay="0"/>
                                          </p:stCondLst>
                                        </p:cTn>
                                        <p:tgtEl>
                                          <p:spTgt spid="118792"/>
                                        </p:tgtEl>
                                        <p:attrNameLst>
                                          <p:attrName>style.visibility</p:attrName>
                                        </p:attrNameLst>
                                      </p:cBhvr>
                                      <p:to>
                                        <p:strVal val="visible"/>
                                      </p:to>
                                    </p:set>
                                    <p:animEffect transition="in" filter="box(in)">
                                      <p:cBhvr>
                                        <p:cTn id="15" dur="500"/>
                                        <p:tgtEl>
                                          <p:spTgt spid="118792"/>
                                        </p:tgtEl>
                                      </p:cBhvr>
                                    </p:animEffect>
                                  </p:childTnLst>
                                </p:cTn>
                              </p:par>
                              <p:par>
                                <p:cTn id="16" presetID="4" presetClass="entr" presetSubtype="16" fill="hold" grpId="0" nodeType="withEffect">
                                  <p:stCondLst>
                                    <p:cond delay="0"/>
                                  </p:stCondLst>
                                  <p:childTnLst>
                                    <p:set>
                                      <p:cBhvr>
                                        <p:cTn id="17" dur="1" fill="hold">
                                          <p:stCondLst>
                                            <p:cond delay="0"/>
                                          </p:stCondLst>
                                        </p:cTn>
                                        <p:tgtEl>
                                          <p:spTgt spid="118793"/>
                                        </p:tgtEl>
                                        <p:attrNameLst>
                                          <p:attrName>style.visibility</p:attrName>
                                        </p:attrNameLst>
                                      </p:cBhvr>
                                      <p:to>
                                        <p:strVal val="visible"/>
                                      </p:to>
                                    </p:set>
                                    <p:animEffect transition="in" filter="box(in)">
                                      <p:cBhvr>
                                        <p:cTn id="18" dur="500"/>
                                        <p:tgtEl>
                                          <p:spTgt spid="1187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90" grpId="0"/>
      <p:bldP spid="118791" grpId="0"/>
      <p:bldP spid="118792" grpId="0"/>
      <p:bldP spid="118793"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Marcador de número de diapositiva 3"/>
          <p:cNvSpPr>
            <a:spLocks noGrp="1"/>
          </p:cNvSpPr>
          <p:nvPr>
            <p:ph type="sldNum" sz="quarter" idx="12"/>
          </p:nvPr>
        </p:nvSpPr>
        <p:spPr/>
        <p:txBody>
          <a:bodyPr/>
          <a:lstStyle/>
          <a:p>
            <a:fld id="{B31ECDCE-87F6-4B52-9404-DB40B1C14DBE}" type="slidenum">
              <a:rPr lang="es-ES" altLang="es-PE"/>
              <a:pPr/>
              <a:t>27</a:t>
            </a:fld>
            <a:endParaRPr lang="es-ES" altLang="es-PE"/>
          </a:p>
        </p:txBody>
      </p:sp>
      <p:sp>
        <p:nvSpPr>
          <p:cNvPr id="120837" name="Text Box 5"/>
          <p:cNvSpPr txBox="1">
            <a:spLocks noChangeArrowheads="1"/>
          </p:cNvSpPr>
          <p:nvPr/>
        </p:nvSpPr>
        <p:spPr bwMode="auto">
          <a:xfrm>
            <a:off x="900113" y="242888"/>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120838" name="Text Box 6"/>
          <p:cNvSpPr txBox="1">
            <a:spLocks noChangeArrowheads="1"/>
          </p:cNvSpPr>
          <p:nvPr/>
        </p:nvSpPr>
        <p:spPr bwMode="auto">
          <a:xfrm>
            <a:off x="1042988" y="1295400"/>
            <a:ext cx="7632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buFont typeface="Wingdings" panose="05000000000000000000" pitchFamily="2" charset="2"/>
              <a:buNone/>
            </a:pPr>
            <a:r>
              <a:rPr lang="es-ES_tradnl" altLang="es-PE" sz="2400">
                <a:effectLst>
                  <a:outerShdw blurRad="38100" dist="38100" dir="2700000" algn="tl">
                    <a:srgbClr val="FFFFFF"/>
                  </a:outerShdw>
                </a:effectLst>
              </a:rPr>
              <a:t>Sistemas Cultivados</a:t>
            </a:r>
            <a:r>
              <a:rPr lang="es-ES_tradnl" altLang="es-PE" sz="2400"/>
              <a:t> </a:t>
            </a:r>
            <a:endParaRPr lang="es-ES" altLang="es-PE" sz="2400"/>
          </a:p>
        </p:txBody>
      </p:sp>
      <p:sp>
        <p:nvSpPr>
          <p:cNvPr id="120839" name="Text Box 7"/>
          <p:cNvSpPr txBox="1">
            <a:spLocks noChangeArrowheads="1"/>
          </p:cNvSpPr>
          <p:nvPr/>
        </p:nvSpPr>
        <p:spPr bwMode="auto">
          <a:xfrm>
            <a:off x="1476375" y="2205038"/>
            <a:ext cx="68405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AR" altLang="es-PE"/>
          </a:p>
        </p:txBody>
      </p:sp>
      <p:sp>
        <p:nvSpPr>
          <p:cNvPr id="120840" name="Text Box 8"/>
          <p:cNvSpPr txBox="1">
            <a:spLocks noChangeArrowheads="1"/>
          </p:cNvSpPr>
          <p:nvPr/>
        </p:nvSpPr>
        <p:spPr bwMode="auto">
          <a:xfrm>
            <a:off x="1258888" y="2133600"/>
            <a:ext cx="7416800" cy="405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buFont typeface="Wingdings" panose="05000000000000000000" pitchFamily="2" charset="2"/>
              <a:buChar char="Ø"/>
            </a:pPr>
            <a:r>
              <a:rPr lang="es-ES" altLang="es-PE" sz="2000"/>
              <a:t> Tienen como objetivo principal canalizar energía y materias hacia el hombre. </a:t>
            </a:r>
          </a:p>
          <a:p>
            <a:pPr algn="just">
              <a:spcBef>
                <a:spcPct val="50000"/>
              </a:spcBef>
              <a:buFont typeface="Wingdings" panose="05000000000000000000" pitchFamily="2" charset="2"/>
              <a:buChar char="Ø"/>
            </a:pPr>
            <a:r>
              <a:rPr lang="es-ES" altLang="es-PE" sz="2000"/>
              <a:t> Implican el consumo de energía externa al sistema cultivado para: </a:t>
            </a:r>
          </a:p>
          <a:p>
            <a:pPr lvl="1" algn="just">
              <a:spcBef>
                <a:spcPct val="50000"/>
              </a:spcBef>
              <a:buFont typeface="Wingdings" panose="05000000000000000000" pitchFamily="2" charset="2"/>
              <a:buChar char="ü"/>
            </a:pPr>
            <a:r>
              <a:rPr lang="es-ES" altLang="es-PE" sz="2000"/>
              <a:t> Efectuar labores culturales; </a:t>
            </a:r>
          </a:p>
          <a:p>
            <a:pPr lvl="1" algn="just">
              <a:spcBef>
                <a:spcPct val="50000"/>
              </a:spcBef>
              <a:buFont typeface="Wingdings" panose="05000000000000000000" pitchFamily="2" charset="2"/>
              <a:buChar char="ü"/>
            </a:pPr>
            <a:r>
              <a:rPr lang="es-ES" altLang="es-PE" sz="2000"/>
              <a:t> Producir y aplicar insumos; </a:t>
            </a:r>
          </a:p>
          <a:p>
            <a:pPr lvl="1" algn="just">
              <a:spcBef>
                <a:spcPct val="50000"/>
              </a:spcBef>
              <a:buFont typeface="Wingdings" panose="05000000000000000000" pitchFamily="2" charset="2"/>
              <a:buChar char="ü"/>
            </a:pPr>
            <a:r>
              <a:rPr lang="es-ES" altLang="es-PE" sz="2000"/>
              <a:t> Suplementar las necesidades hídricas de los cultivos; </a:t>
            </a:r>
          </a:p>
          <a:p>
            <a:pPr lvl="1" algn="just">
              <a:spcBef>
                <a:spcPct val="50000"/>
              </a:spcBef>
              <a:buFont typeface="Wingdings" panose="05000000000000000000" pitchFamily="2" charset="2"/>
              <a:buChar char="ü"/>
            </a:pPr>
            <a:r>
              <a:rPr lang="es-ES" altLang="es-PE" sz="2000"/>
              <a:t> Efectuar tareas de post-cosecha.</a:t>
            </a:r>
            <a:r>
              <a:rPr lang="es-ES" altLang="es-PE"/>
              <a:t> </a:t>
            </a:r>
          </a:p>
          <a:p>
            <a:pPr algn="just">
              <a:spcBef>
                <a:spcPct val="50000"/>
              </a:spcBef>
              <a:buFont typeface="Wingdings" panose="05000000000000000000" pitchFamily="2" charset="2"/>
              <a:buChar char="Ø"/>
            </a:pPr>
            <a:r>
              <a:rPr lang="es-ES_tradnl" altLang="es-PE"/>
              <a:t>  </a:t>
            </a:r>
            <a:r>
              <a:rPr lang="es-ES_tradnl" altLang="es-PE" sz="2000"/>
              <a:t>Supone la simplificación de la estructura de los sistemas naturales y la disminución local del número de especies.</a:t>
            </a:r>
            <a:endParaRPr lang="es-ES" altLang="es-PE"/>
          </a:p>
        </p:txBody>
      </p:sp>
      <p:sp>
        <p:nvSpPr>
          <p:cNvPr id="120841" name="Text Box 9"/>
          <p:cNvSpPr txBox="1">
            <a:spLocks noChangeArrowheads="1"/>
          </p:cNvSpPr>
          <p:nvPr/>
        </p:nvSpPr>
        <p:spPr bwMode="auto">
          <a:xfrm>
            <a:off x="611188" y="260350"/>
            <a:ext cx="8496300" cy="519113"/>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FF9900"/>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Servicios Naturales y Servicios Tecnológicos</a:t>
            </a:r>
            <a:endParaRPr lang="es-ES" altLang="es-PE" sz="2800">
              <a:solidFill>
                <a:srgbClr val="FF9900"/>
              </a:solidFill>
              <a:effectLst>
                <a:outerShdw blurRad="38100" dist="38100" dir="2700000" algn="tl">
                  <a:srgbClr val="000000"/>
                </a:outerShdw>
              </a:effectLst>
            </a:endParaRPr>
          </a:p>
        </p:txBody>
      </p:sp>
      <p:grpSp>
        <p:nvGrpSpPr>
          <p:cNvPr id="120852" name="Group 20"/>
          <p:cNvGrpSpPr>
            <a:grpSpLocks/>
          </p:cNvGrpSpPr>
          <p:nvPr/>
        </p:nvGrpSpPr>
        <p:grpSpPr bwMode="auto">
          <a:xfrm>
            <a:off x="0" y="569913"/>
            <a:ext cx="9144000" cy="6105525"/>
            <a:chOff x="0" y="359"/>
            <a:chExt cx="5760" cy="3846"/>
          </a:xfrm>
        </p:grpSpPr>
        <p:sp>
          <p:nvSpPr>
            <p:cNvPr id="120853" name="Line 21"/>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120854" name="Picture 22"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120855" name="AutoShape 23"/>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120856" name="Line 24"/>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120857" name="Text Box 25"/>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120840">
                                            <p:txEl>
                                              <p:pRg st="0" end="0"/>
                                            </p:txEl>
                                          </p:spTgt>
                                        </p:tgtEl>
                                        <p:attrNameLst>
                                          <p:attrName>style.visibility</p:attrName>
                                        </p:attrNameLst>
                                      </p:cBhvr>
                                      <p:to>
                                        <p:strVal val="visible"/>
                                      </p:to>
                                    </p:set>
                                    <p:animEffect transition="in" filter="box(in)">
                                      <p:cBhvr>
                                        <p:cTn id="7" dur="500"/>
                                        <p:tgtEl>
                                          <p:spTgt spid="12084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120840">
                                            <p:txEl>
                                              <p:pRg st="1" end="1"/>
                                            </p:txEl>
                                          </p:spTgt>
                                        </p:tgtEl>
                                        <p:attrNameLst>
                                          <p:attrName>style.visibility</p:attrName>
                                        </p:attrNameLst>
                                      </p:cBhvr>
                                      <p:to>
                                        <p:strVal val="visible"/>
                                      </p:to>
                                    </p:set>
                                    <p:animEffect transition="in" filter="box(in)">
                                      <p:cBhvr>
                                        <p:cTn id="12" dur="500"/>
                                        <p:tgtEl>
                                          <p:spTgt spid="120840">
                                            <p:txEl>
                                              <p:pRg st="1" end="1"/>
                                            </p:txEl>
                                          </p:spTgt>
                                        </p:tgtEl>
                                      </p:cBhvr>
                                    </p:animEffect>
                                  </p:childTnLst>
                                </p:cTn>
                              </p:par>
                              <p:par>
                                <p:cTn id="13" presetID="4" presetClass="entr" presetSubtype="16" fill="hold" nodeType="withEffect">
                                  <p:stCondLst>
                                    <p:cond delay="0"/>
                                  </p:stCondLst>
                                  <p:childTnLst>
                                    <p:set>
                                      <p:cBhvr>
                                        <p:cTn id="14" dur="1" fill="hold">
                                          <p:stCondLst>
                                            <p:cond delay="0"/>
                                          </p:stCondLst>
                                        </p:cTn>
                                        <p:tgtEl>
                                          <p:spTgt spid="120840">
                                            <p:txEl>
                                              <p:pRg st="2" end="2"/>
                                            </p:txEl>
                                          </p:spTgt>
                                        </p:tgtEl>
                                        <p:attrNameLst>
                                          <p:attrName>style.visibility</p:attrName>
                                        </p:attrNameLst>
                                      </p:cBhvr>
                                      <p:to>
                                        <p:strVal val="visible"/>
                                      </p:to>
                                    </p:set>
                                    <p:animEffect transition="in" filter="box(in)">
                                      <p:cBhvr>
                                        <p:cTn id="15" dur="500"/>
                                        <p:tgtEl>
                                          <p:spTgt spid="120840">
                                            <p:txEl>
                                              <p:pRg st="2" end="2"/>
                                            </p:txEl>
                                          </p:spTgt>
                                        </p:tgtEl>
                                      </p:cBhvr>
                                    </p:animEffect>
                                  </p:childTnLst>
                                </p:cTn>
                              </p:par>
                              <p:par>
                                <p:cTn id="16" presetID="4" presetClass="entr" presetSubtype="16" fill="hold" nodeType="withEffect">
                                  <p:stCondLst>
                                    <p:cond delay="0"/>
                                  </p:stCondLst>
                                  <p:childTnLst>
                                    <p:set>
                                      <p:cBhvr>
                                        <p:cTn id="17" dur="1" fill="hold">
                                          <p:stCondLst>
                                            <p:cond delay="0"/>
                                          </p:stCondLst>
                                        </p:cTn>
                                        <p:tgtEl>
                                          <p:spTgt spid="120840">
                                            <p:txEl>
                                              <p:pRg st="3" end="3"/>
                                            </p:txEl>
                                          </p:spTgt>
                                        </p:tgtEl>
                                        <p:attrNameLst>
                                          <p:attrName>style.visibility</p:attrName>
                                        </p:attrNameLst>
                                      </p:cBhvr>
                                      <p:to>
                                        <p:strVal val="visible"/>
                                      </p:to>
                                    </p:set>
                                    <p:animEffect transition="in" filter="box(in)">
                                      <p:cBhvr>
                                        <p:cTn id="18" dur="500"/>
                                        <p:tgtEl>
                                          <p:spTgt spid="120840">
                                            <p:txEl>
                                              <p:pRg st="3" end="3"/>
                                            </p:txEl>
                                          </p:spTgt>
                                        </p:tgtEl>
                                      </p:cBhvr>
                                    </p:animEffect>
                                  </p:childTnLst>
                                </p:cTn>
                              </p:par>
                              <p:par>
                                <p:cTn id="19" presetID="4" presetClass="entr" presetSubtype="16" fill="hold" nodeType="withEffect">
                                  <p:stCondLst>
                                    <p:cond delay="0"/>
                                  </p:stCondLst>
                                  <p:childTnLst>
                                    <p:set>
                                      <p:cBhvr>
                                        <p:cTn id="20" dur="1" fill="hold">
                                          <p:stCondLst>
                                            <p:cond delay="0"/>
                                          </p:stCondLst>
                                        </p:cTn>
                                        <p:tgtEl>
                                          <p:spTgt spid="120840">
                                            <p:txEl>
                                              <p:pRg st="4" end="4"/>
                                            </p:txEl>
                                          </p:spTgt>
                                        </p:tgtEl>
                                        <p:attrNameLst>
                                          <p:attrName>style.visibility</p:attrName>
                                        </p:attrNameLst>
                                      </p:cBhvr>
                                      <p:to>
                                        <p:strVal val="visible"/>
                                      </p:to>
                                    </p:set>
                                    <p:animEffect transition="in" filter="box(in)">
                                      <p:cBhvr>
                                        <p:cTn id="21" dur="500"/>
                                        <p:tgtEl>
                                          <p:spTgt spid="120840">
                                            <p:txEl>
                                              <p:pRg st="4" end="4"/>
                                            </p:txEl>
                                          </p:spTgt>
                                        </p:tgtEl>
                                      </p:cBhvr>
                                    </p:animEffect>
                                  </p:childTnLst>
                                </p:cTn>
                              </p:par>
                              <p:par>
                                <p:cTn id="22" presetID="4" presetClass="entr" presetSubtype="16" fill="hold" nodeType="withEffect">
                                  <p:stCondLst>
                                    <p:cond delay="0"/>
                                  </p:stCondLst>
                                  <p:childTnLst>
                                    <p:set>
                                      <p:cBhvr>
                                        <p:cTn id="23" dur="1" fill="hold">
                                          <p:stCondLst>
                                            <p:cond delay="0"/>
                                          </p:stCondLst>
                                        </p:cTn>
                                        <p:tgtEl>
                                          <p:spTgt spid="120840">
                                            <p:txEl>
                                              <p:pRg st="5" end="5"/>
                                            </p:txEl>
                                          </p:spTgt>
                                        </p:tgtEl>
                                        <p:attrNameLst>
                                          <p:attrName>style.visibility</p:attrName>
                                        </p:attrNameLst>
                                      </p:cBhvr>
                                      <p:to>
                                        <p:strVal val="visible"/>
                                      </p:to>
                                    </p:set>
                                    <p:animEffect transition="in" filter="box(in)">
                                      <p:cBhvr>
                                        <p:cTn id="24" dur="500"/>
                                        <p:tgtEl>
                                          <p:spTgt spid="120840">
                                            <p:txEl>
                                              <p:pRg st="5" end="5"/>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4" presetClass="entr" presetSubtype="16" fill="hold" nodeType="clickEffect">
                                  <p:stCondLst>
                                    <p:cond delay="0"/>
                                  </p:stCondLst>
                                  <p:childTnLst>
                                    <p:set>
                                      <p:cBhvr>
                                        <p:cTn id="28" dur="1" fill="hold">
                                          <p:stCondLst>
                                            <p:cond delay="0"/>
                                          </p:stCondLst>
                                        </p:cTn>
                                        <p:tgtEl>
                                          <p:spTgt spid="120840">
                                            <p:txEl>
                                              <p:pRg st="6" end="6"/>
                                            </p:txEl>
                                          </p:spTgt>
                                        </p:tgtEl>
                                        <p:attrNameLst>
                                          <p:attrName>style.visibility</p:attrName>
                                        </p:attrNameLst>
                                      </p:cBhvr>
                                      <p:to>
                                        <p:strVal val="visible"/>
                                      </p:to>
                                    </p:set>
                                    <p:animEffect transition="in" filter="box(in)">
                                      <p:cBhvr>
                                        <p:cTn id="29" dur="500"/>
                                        <p:tgtEl>
                                          <p:spTgt spid="12084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Marcador de número de diapositiva 3"/>
          <p:cNvSpPr>
            <a:spLocks noGrp="1"/>
          </p:cNvSpPr>
          <p:nvPr>
            <p:ph type="sldNum" sz="quarter" idx="12"/>
          </p:nvPr>
        </p:nvSpPr>
        <p:spPr/>
        <p:txBody>
          <a:bodyPr/>
          <a:lstStyle/>
          <a:p>
            <a:fld id="{3EF72D40-D6BB-47C1-9A15-C40640D6436A}" type="slidenum">
              <a:rPr lang="es-ES" altLang="es-PE"/>
              <a:pPr/>
              <a:t>28</a:t>
            </a:fld>
            <a:endParaRPr lang="es-ES" altLang="es-PE"/>
          </a:p>
        </p:txBody>
      </p:sp>
      <p:sp>
        <p:nvSpPr>
          <p:cNvPr id="756738" name="Text Box 2"/>
          <p:cNvSpPr txBox="1">
            <a:spLocks noChangeArrowheads="1"/>
          </p:cNvSpPr>
          <p:nvPr/>
        </p:nvSpPr>
        <p:spPr bwMode="auto">
          <a:xfrm>
            <a:off x="900113" y="242888"/>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756739" name="Text Box 3"/>
          <p:cNvSpPr txBox="1">
            <a:spLocks noChangeArrowheads="1"/>
          </p:cNvSpPr>
          <p:nvPr/>
        </p:nvSpPr>
        <p:spPr bwMode="auto">
          <a:xfrm>
            <a:off x="1042988" y="1295400"/>
            <a:ext cx="76327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buFont typeface="Wingdings" panose="05000000000000000000" pitchFamily="2" charset="2"/>
              <a:buNone/>
            </a:pPr>
            <a:r>
              <a:rPr lang="es-ES_tradnl" altLang="es-PE" sz="2400">
                <a:effectLst>
                  <a:outerShdw blurRad="38100" dist="38100" dir="2700000" algn="tl">
                    <a:srgbClr val="FFFFFF"/>
                  </a:outerShdw>
                </a:effectLst>
              </a:rPr>
              <a:t>Una visión integradora de la relación sociedad-naturaleza</a:t>
            </a:r>
            <a:r>
              <a:rPr lang="es-ES_tradnl" altLang="es-PE" sz="2400"/>
              <a:t> </a:t>
            </a:r>
            <a:endParaRPr lang="es-ES" altLang="es-PE" sz="2400"/>
          </a:p>
        </p:txBody>
      </p:sp>
      <p:sp>
        <p:nvSpPr>
          <p:cNvPr id="756740" name="Text Box 4"/>
          <p:cNvSpPr txBox="1">
            <a:spLocks noChangeArrowheads="1"/>
          </p:cNvSpPr>
          <p:nvPr/>
        </p:nvSpPr>
        <p:spPr bwMode="auto">
          <a:xfrm>
            <a:off x="1476375" y="2205038"/>
            <a:ext cx="68405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AR" altLang="es-PE"/>
          </a:p>
        </p:txBody>
      </p:sp>
      <p:sp>
        <p:nvSpPr>
          <p:cNvPr id="756741" name="Text Box 5"/>
          <p:cNvSpPr txBox="1">
            <a:spLocks noChangeArrowheads="1"/>
          </p:cNvSpPr>
          <p:nvPr/>
        </p:nvSpPr>
        <p:spPr bwMode="auto">
          <a:xfrm>
            <a:off x="1258888" y="2422525"/>
            <a:ext cx="7416800" cy="3444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buFont typeface="Wingdings" panose="05000000000000000000" pitchFamily="2" charset="2"/>
              <a:buNone/>
            </a:pPr>
            <a:r>
              <a:rPr lang="es-ES" altLang="es-PE" sz="2000"/>
              <a:t>1. Aportes del medio natural en relación con la sociedad:  </a:t>
            </a:r>
          </a:p>
          <a:p>
            <a:pPr lvl="1" algn="just">
              <a:spcBef>
                <a:spcPct val="50000"/>
              </a:spcBef>
              <a:buFont typeface="Wingdings" panose="05000000000000000000" pitchFamily="2" charset="2"/>
              <a:buChar char="ü"/>
            </a:pPr>
            <a:r>
              <a:rPr lang="es-ES" altLang="es-PE" sz="2000"/>
              <a:t> Proveedor de recursos naturales;  </a:t>
            </a:r>
          </a:p>
          <a:p>
            <a:pPr lvl="1" algn="just">
              <a:spcBef>
                <a:spcPct val="50000"/>
              </a:spcBef>
              <a:buFont typeface="Wingdings" panose="05000000000000000000" pitchFamily="2" charset="2"/>
              <a:buChar char="ü"/>
            </a:pPr>
            <a:r>
              <a:rPr lang="es-ES" altLang="es-PE" sz="2000"/>
              <a:t> Soporte de todas las actividades humanas; </a:t>
            </a:r>
          </a:p>
          <a:p>
            <a:pPr lvl="1" algn="just">
              <a:spcBef>
                <a:spcPct val="50000"/>
              </a:spcBef>
              <a:buFont typeface="Wingdings" panose="05000000000000000000" pitchFamily="2" charset="2"/>
              <a:buChar char="ü"/>
            </a:pPr>
            <a:r>
              <a:rPr lang="es-ES" altLang="es-PE" sz="2000"/>
              <a:t> Receptor de efluentes y residuos. </a:t>
            </a:r>
          </a:p>
          <a:p>
            <a:pPr algn="just">
              <a:spcBef>
                <a:spcPct val="50000"/>
              </a:spcBef>
              <a:buFont typeface="Wingdings" panose="05000000000000000000" pitchFamily="2" charset="2"/>
              <a:buNone/>
            </a:pPr>
            <a:r>
              <a:rPr lang="es-ES" altLang="es-PE" sz="2000"/>
              <a:t>2. Las funciones ecológicas son fundamentales para el mantenimiento de los recursos naturales explotados, de otros recursos naturales, de la calidad ambiental para la vida humana, del mantenimiento de los suelos, del agua y del aire, incluyendo el clima. </a:t>
            </a:r>
          </a:p>
        </p:txBody>
      </p:sp>
      <p:sp>
        <p:nvSpPr>
          <p:cNvPr id="756742" name="Text Box 6"/>
          <p:cNvSpPr txBox="1">
            <a:spLocks noChangeArrowheads="1"/>
          </p:cNvSpPr>
          <p:nvPr/>
        </p:nvSpPr>
        <p:spPr bwMode="auto">
          <a:xfrm>
            <a:off x="611188" y="260350"/>
            <a:ext cx="8496300" cy="519113"/>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FF9900"/>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Servicios Naturales y Servicios Tecnológicos</a:t>
            </a:r>
            <a:endParaRPr lang="es-ES" altLang="es-PE" sz="2800">
              <a:solidFill>
                <a:srgbClr val="FF9900"/>
              </a:solidFill>
              <a:effectLst>
                <a:outerShdw blurRad="38100" dist="38100" dir="2700000" algn="tl">
                  <a:srgbClr val="000000"/>
                </a:outerShdw>
              </a:effectLst>
            </a:endParaRPr>
          </a:p>
        </p:txBody>
      </p:sp>
      <p:grpSp>
        <p:nvGrpSpPr>
          <p:cNvPr id="756743" name="Group 7"/>
          <p:cNvGrpSpPr>
            <a:grpSpLocks/>
          </p:cNvGrpSpPr>
          <p:nvPr/>
        </p:nvGrpSpPr>
        <p:grpSpPr bwMode="auto">
          <a:xfrm>
            <a:off x="0" y="569913"/>
            <a:ext cx="9144000" cy="6105525"/>
            <a:chOff x="0" y="359"/>
            <a:chExt cx="5760" cy="3846"/>
          </a:xfrm>
        </p:grpSpPr>
        <p:sp>
          <p:nvSpPr>
            <p:cNvPr id="756744" name="Line 8"/>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756745" name="Picture 9"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756746" name="AutoShape 10"/>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756747" name="Line 11"/>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756748" name="Text Box 12"/>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756741">
                                            <p:txEl>
                                              <p:pRg st="0" end="0"/>
                                            </p:txEl>
                                          </p:spTgt>
                                        </p:tgtEl>
                                        <p:attrNameLst>
                                          <p:attrName>style.visibility</p:attrName>
                                        </p:attrNameLst>
                                      </p:cBhvr>
                                      <p:to>
                                        <p:strVal val="visible"/>
                                      </p:to>
                                    </p:set>
                                    <p:animEffect transition="in" filter="box(in)">
                                      <p:cBhvr>
                                        <p:cTn id="7" dur="500"/>
                                        <p:tgtEl>
                                          <p:spTgt spid="75674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756741">
                                            <p:txEl>
                                              <p:pRg st="1" end="1"/>
                                            </p:txEl>
                                          </p:spTgt>
                                        </p:tgtEl>
                                        <p:attrNameLst>
                                          <p:attrName>style.visibility</p:attrName>
                                        </p:attrNameLst>
                                      </p:cBhvr>
                                      <p:to>
                                        <p:strVal val="visible"/>
                                      </p:to>
                                    </p:set>
                                    <p:animEffect transition="in" filter="box(in)">
                                      <p:cBhvr>
                                        <p:cTn id="12" dur="500"/>
                                        <p:tgtEl>
                                          <p:spTgt spid="75674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756741">
                                            <p:txEl>
                                              <p:pRg st="2" end="2"/>
                                            </p:txEl>
                                          </p:spTgt>
                                        </p:tgtEl>
                                        <p:attrNameLst>
                                          <p:attrName>style.visibility</p:attrName>
                                        </p:attrNameLst>
                                      </p:cBhvr>
                                      <p:to>
                                        <p:strVal val="visible"/>
                                      </p:to>
                                    </p:set>
                                    <p:animEffect transition="in" filter="box(in)">
                                      <p:cBhvr>
                                        <p:cTn id="17" dur="500"/>
                                        <p:tgtEl>
                                          <p:spTgt spid="75674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756741">
                                            <p:txEl>
                                              <p:pRg st="3" end="3"/>
                                            </p:txEl>
                                          </p:spTgt>
                                        </p:tgtEl>
                                        <p:attrNameLst>
                                          <p:attrName>style.visibility</p:attrName>
                                        </p:attrNameLst>
                                      </p:cBhvr>
                                      <p:to>
                                        <p:strVal val="visible"/>
                                      </p:to>
                                    </p:set>
                                    <p:animEffect transition="in" filter="box(in)">
                                      <p:cBhvr>
                                        <p:cTn id="22" dur="500"/>
                                        <p:tgtEl>
                                          <p:spTgt spid="756741">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756741">
                                            <p:txEl>
                                              <p:pRg st="4" end="4"/>
                                            </p:txEl>
                                          </p:spTgt>
                                        </p:tgtEl>
                                        <p:attrNameLst>
                                          <p:attrName>style.visibility</p:attrName>
                                        </p:attrNameLst>
                                      </p:cBhvr>
                                      <p:to>
                                        <p:strVal val="visible"/>
                                      </p:to>
                                    </p:set>
                                    <p:animEffect transition="in" filter="box(in)">
                                      <p:cBhvr>
                                        <p:cTn id="27" dur="500"/>
                                        <p:tgtEl>
                                          <p:spTgt spid="75674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Marcador de número de diapositiva 3"/>
          <p:cNvSpPr>
            <a:spLocks noGrp="1"/>
          </p:cNvSpPr>
          <p:nvPr>
            <p:ph type="sldNum" sz="quarter" idx="12"/>
          </p:nvPr>
        </p:nvSpPr>
        <p:spPr/>
        <p:txBody>
          <a:bodyPr/>
          <a:lstStyle/>
          <a:p>
            <a:fld id="{69B4D953-6C36-470F-95B5-2AB007602E05}" type="slidenum">
              <a:rPr lang="es-ES" altLang="es-PE"/>
              <a:pPr/>
              <a:t>29</a:t>
            </a:fld>
            <a:endParaRPr lang="es-ES" altLang="es-PE"/>
          </a:p>
        </p:txBody>
      </p:sp>
      <p:sp>
        <p:nvSpPr>
          <p:cNvPr id="758786" name="Text Box 2"/>
          <p:cNvSpPr txBox="1">
            <a:spLocks noChangeArrowheads="1"/>
          </p:cNvSpPr>
          <p:nvPr/>
        </p:nvSpPr>
        <p:spPr bwMode="auto">
          <a:xfrm>
            <a:off x="900113" y="242888"/>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758787" name="Text Box 3"/>
          <p:cNvSpPr txBox="1">
            <a:spLocks noChangeArrowheads="1"/>
          </p:cNvSpPr>
          <p:nvPr/>
        </p:nvSpPr>
        <p:spPr bwMode="auto">
          <a:xfrm>
            <a:off x="1042988" y="1219200"/>
            <a:ext cx="76327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buFont typeface="Wingdings" panose="05000000000000000000" pitchFamily="2" charset="2"/>
              <a:buNone/>
            </a:pPr>
            <a:r>
              <a:rPr lang="es-ES_tradnl" altLang="es-PE" sz="2400">
                <a:effectLst>
                  <a:outerShdw blurRad="38100" dist="38100" dir="2700000" algn="tl">
                    <a:srgbClr val="FFFFFF"/>
                  </a:outerShdw>
                </a:effectLst>
              </a:rPr>
              <a:t>Una visión integradora de la relación sociedad-naturaleza</a:t>
            </a:r>
            <a:r>
              <a:rPr lang="es-ES_tradnl" altLang="es-PE" sz="2400"/>
              <a:t> </a:t>
            </a:r>
            <a:endParaRPr lang="es-ES" altLang="es-PE" sz="2400"/>
          </a:p>
        </p:txBody>
      </p:sp>
      <p:sp>
        <p:nvSpPr>
          <p:cNvPr id="758788" name="Text Box 4"/>
          <p:cNvSpPr txBox="1">
            <a:spLocks noChangeArrowheads="1"/>
          </p:cNvSpPr>
          <p:nvPr/>
        </p:nvSpPr>
        <p:spPr bwMode="auto">
          <a:xfrm>
            <a:off x="1476375" y="2205038"/>
            <a:ext cx="68405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AR" altLang="es-PE"/>
          </a:p>
        </p:txBody>
      </p:sp>
      <p:sp>
        <p:nvSpPr>
          <p:cNvPr id="758789" name="Text Box 5"/>
          <p:cNvSpPr txBox="1">
            <a:spLocks noChangeArrowheads="1"/>
          </p:cNvSpPr>
          <p:nvPr/>
        </p:nvSpPr>
        <p:spPr bwMode="auto">
          <a:xfrm>
            <a:off x="1258888" y="2286000"/>
            <a:ext cx="7416800" cy="405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buFont typeface="Wingdings" panose="05000000000000000000" pitchFamily="2" charset="2"/>
              <a:buNone/>
            </a:pPr>
            <a:r>
              <a:rPr lang="es-ES" altLang="es-PE" sz="2000"/>
              <a:t>3. Las actividades humanas interaccionan con la biodiversidad, con los componentes físicos del medio (cuerpos de agua y otros) y, como consecuencia, afectan las funciones ecológicas. </a:t>
            </a:r>
          </a:p>
          <a:p>
            <a:pPr algn="just">
              <a:spcBef>
                <a:spcPct val="50000"/>
              </a:spcBef>
              <a:buFont typeface="Wingdings" panose="05000000000000000000" pitchFamily="2" charset="2"/>
              <a:buNone/>
            </a:pPr>
            <a:r>
              <a:rPr lang="es-ES" altLang="es-PE" sz="2000"/>
              <a:t>4. La sobreexplotación de recursos naturales, la alteración de cuencas hidrográficas y de los cuerpos de agua, la disposición de residuos y efluentes en exceso en relación con la capacidad de reciclado del medio llevan a la alteración de las funciones ecológicas. </a:t>
            </a:r>
          </a:p>
          <a:p>
            <a:pPr algn="just">
              <a:spcBef>
                <a:spcPct val="50000"/>
              </a:spcBef>
              <a:buFont typeface="Wingdings" panose="05000000000000000000" pitchFamily="2" charset="2"/>
              <a:buNone/>
            </a:pPr>
            <a:r>
              <a:rPr lang="es-ES" altLang="es-PE" sz="2000"/>
              <a:t>4. La alteración de las funciones ecológicas repercuten, a su vez, en la pérdida de recursos naturales, de su capacidad renovación y de la disminución de la capacidad de carga de los componentes de medio natural. </a:t>
            </a:r>
          </a:p>
        </p:txBody>
      </p:sp>
      <p:sp>
        <p:nvSpPr>
          <p:cNvPr id="758790" name="Text Box 6"/>
          <p:cNvSpPr txBox="1">
            <a:spLocks noChangeArrowheads="1"/>
          </p:cNvSpPr>
          <p:nvPr/>
        </p:nvSpPr>
        <p:spPr bwMode="auto">
          <a:xfrm>
            <a:off x="611188" y="260350"/>
            <a:ext cx="8496300" cy="519113"/>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FF9900"/>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Servicios Naturales y Servicios Tecnológicos</a:t>
            </a:r>
            <a:endParaRPr lang="es-ES" altLang="es-PE" sz="2800">
              <a:solidFill>
                <a:srgbClr val="FF9900"/>
              </a:solidFill>
              <a:effectLst>
                <a:outerShdw blurRad="38100" dist="38100" dir="2700000" algn="tl">
                  <a:srgbClr val="000000"/>
                </a:outerShdw>
              </a:effectLst>
            </a:endParaRPr>
          </a:p>
        </p:txBody>
      </p:sp>
      <p:grpSp>
        <p:nvGrpSpPr>
          <p:cNvPr id="758791" name="Group 7"/>
          <p:cNvGrpSpPr>
            <a:grpSpLocks/>
          </p:cNvGrpSpPr>
          <p:nvPr/>
        </p:nvGrpSpPr>
        <p:grpSpPr bwMode="auto">
          <a:xfrm>
            <a:off x="0" y="569913"/>
            <a:ext cx="9144000" cy="6105525"/>
            <a:chOff x="0" y="359"/>
            <a:chExt cx="5760" cy="3846"/>
          </a:xfrm>
        </p:grpSpPr>
        <p:sp>
          <p:nvSpPr>
            <p:cNvPr id="758792" name="Line 8"/>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758793" name="Picture 9"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758794" name="AutoShape 10"/>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758795" name="Line 11"/>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758796" name="Text Box 12"/>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758789">
                                            <p:txEl>
                                              <p:pRg st="0" end="0"/>
                                            </p:txEl>
                                          </p:spTgt>
                                        </p:tgtEl>
                                        <p:attrNameLst>
                                          <p:attrName>style.visibility</p:attrName>
                                        </p:attrNameLst>
                                      </p:cBhvr>
                                      <p:to>
                                        <p:strVal val="visible"/>
                                      </p:to>
                                    </p:set>
                                    <p:animEffect transition="in" filter="box(in)">
                                      <p:cBhvr>
                                        <p:cTn id="7" dur="500"/>
                                        <p:tgtEl>
                                          <p:spTgt spid="75878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758789">
                                            <p:txEl>
                                              <p:pRg st="1" end="1"/>
                                            </p:txEl>
                                          </p:spTgt>
                                        </p:tgtEl>
                                        <p:attrNameLst>
                                          <p:attrName>style.visibility</p:attrName>
                                        </p:attrNameLst>
                                      </p:cBhvr>
                                      <p:to>
                                        <p:strVal val="visible"/>
                                      </p:to>
                                    </p:set>
                                    <p:animEffect transition="in" filter="box(in)">
                                      <p:cBhvr>
                                        <p:cTn id="12" dur="500"/>
                                        <p:tgtEl>
                                          <p:spTgt spid="75878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758789">
                                            <p:txEl>
                                              <p:pRg st="2" end="2"/>
                                            </p:txEl>
                                          </p:spTgt>
                                        </p:tgtEl>
                                        <p:attrNameLst>
                                          <p:attrName>style.visibility</p:attrName>
                                        </p:attrNameLst>
                                      </p:cBhvr>
                                      <p:to>
                                        <p:strVal val="visible"/>
                                      </p:to>
                                    </p:set>
                                    <p:animEffect transition="in" filter="box(in)">
                                      <p:cBhvr>
                                        <p:cTn id="17" dur="500"/>
                                        <p:tgtEl>
                                          <p:spTgt spid="75878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 name="Marcador de número de diapositiva 3"/>
          <p:cNvSpPr>
            <a:spLocks noGrp="1"/>
          </p:cNvSpPr>
          <p:nvPr>
            <p:ph type="sldNum" sz="quarter" idx="12"/>
          </p:nvPr>
        </p:nvSpPr>
        <p:spPr/>
        <p:txBody>
          <a:bodyPr/>
          <a:lstStyle/>
          <a:p>
            <a:fld id="{9FCE2269-B9EC-484E-98D1-E01C68F9346D}" type="slidenum">
              <a:rPr lang="es-ES" altLang="es-PE"/>
              <a:pPr/>
              <a:t>30</a:t>
            </a:fld>
            <a:endParaRPr lang="es-ES" altLang="es-PE"/>
          </a:p>
        </p:txBody>
      </p:sp>
      <p:sp>
        <p:nvSpPr>
          <p:cNvPr id="760859" name="Oval 27"/>
          <p:cNvSpPr>
            <a:spLocks noChangeArrowheads="1"/>
          </p:cNvSpPr>
          <p:nvPr/>
        </p:nvSpPr>
        <p:spPr bwMode="auto">
          <a:xfrm>
            <a:off x="1828800" y="1447800"/>
            <a:ext cx="5486400" cy="5105400"/>
          </a:xfrm>
          <a:prstGeom prst="ellipse">
            <a:avLst/>
          </a:prstGeom>
          <a:gradFill rotWithShape="1">
            <a:gsLst>
              <a:gs pos="0">
                <a:srgbClr val="99CC00"/>
              </a:gs>
              <a:gs pos="100000">
                <a:srgbClr val="99CC00">
                  <a:gamma/>
                  <a:shade val="60392"/>
                  <a:invGamma/>
                </a:srgbClr>
              </a:gs>
            </a:gsLst>
            <a:path path="shape">
              <a:fillToRect l="50000" t="50000" r="50000" b="50000"/>
            </a:path>
          </a:gradFill>
          <a:ln w="9525">
            <a:solidFill>
              <a:schemeClr val="bg1"/>
            </a:solidFill>
            <a:round/>
            <a:headEnd/>
            <a:tailEnd/>
          </a:ln>
        </p:spPr>
        <p:txBody>
          <a:bodyPr anchor="ctr"/>
          <a:lstStyle/>
          <a:p>
            <a:endParaRPr lang="es-PE"/>
          </a:p>
        </p:txBody>
      </p:sp>
      <p:sp>
        <p:nvSpPr>
          <p:cNvPr id="760858" name="Oval 26"/>
          <p:cNvSpPr>
            <a:spLocks noChangeArrowheads="1"/>
          </p:cNvSpPr>
          <p:nvPr/>
        </p:nvSpPr>
        <p:spPr bwMode="auto">
          <a:xfrm>
            <a:off x="3173413" y="2760663"/>
            <a:ext cx="2713037" cy="2497137"/>
          </a:xfrm>
          <a:prstGeom prst="ellipse">
            <a:avLst/>
          </a:prstGeom>
          <a:gradFill rotWithShape="1">
            <a:gsLst>
              <a:gs pos="0">
                <a:srgbClr val="CC9900"/>
              </a:gs>
              <a:gs pos="100000">
                <a:srgbClr val="CC9900">
                  <a:gamma/>
                  <a:shade val="63529"/>
                  <a:invGamma/>
                </a:srgbClr>
              </a:gs>
            </a:gsLst>
            <a:path path="shape">
              <a:fillToRect l="50000" t="50000" r="50000" b="50000"/>
            </a:path>
          </a:gradFill>
          <a:ln w="9525">
            <a:solidFill>
              <a:schemeClr val="bg1"/>
            </a:solidFill>
            <a:prstDash val="dash"/>
            <a:round/>
            <a:headEnd/>
            <a:tailEnd/>
          </a:ln>
        </p:spPr>
        <p:txBody>
          <a:bodyPr anchor="ctr"/>
          <a:lstStyle/>
          <a:p>
            <a:endParaRPr lang="es-PE"/>
          </a:p>
        </p:txBody>
      </p:sp>
      <p:sp>
        <p:nvSpPr>
          <p:cNvPr id="760857" name="AutoShape 25"/>
          <p:cNvSpPr>
            <a:spLocks noChangeArrowheads="1"/>
          </p:cNvSpPr>
          <p:nvPr/>
        </p:nvSpPr>
        <p:spPr bwMode="auto">
          <a:xfrm rot="-1284243">
            <a:off x="5368925" y="3352800"/>
            <a:ext cx="346075" cy="2825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CC9900"/>
          </a:solidFill>
          <a:ln w="9525">
            <a:solidFill>
              <a:srgbClr val="000000"/>
            </a:solidFill>
            <a:miter lim="800000"/>
            <a:headEnd/>
            <a:tailEnd/>
          </a:ln>
        </p:spPr>
        <p:txBody>
          <a:bodyPr anchor="ctr"/>
          <a:lstStyle/>
          <a:p>
            <a:endParaRPr lang="es-PE"/>
          </a:p>
        </p:txBody>
      </p:sp>
      <p:sp>
        <p:nvSpPr>
          <p:cNvPr id="760856" name="AutoShape 24"/>
          <p:cNvSpPr>
            <a:spLocks noChangeArrowheads="1"/>
          </p:cNvSpPr>
          <p:nvPr/>
        </p:nvSpPr>
        <p:spPr bwMode="auto">
          <a:xfrm rot="-16200000">
            <a:off x="4370388" y="4945063"/>
            <a:ext cx="338137" cy="287337"/>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CC9900"/>
          </a:solidFill>
          <a:ln w="9525">
            <a:solidFill>
              <a:srgbClr val="000000"/>
            </a:solidFill>
            <a:miter lim="800000"/>
            <a:headEnd/>
            <a:tailEnd/>
          </a:ln>
        </p:spPr>
        <p:txBody>
          <a:bodyPr anchor="ctr"/>
          <a:lstStyle/>
          <a:p>
            <a:endParaRPr lang="es-PE"/>
          </a:p>
        </p:txBody>
      </p:sp>
      <p:sp>
        <p:nvSpPr>
          <p:cNvPr id="760855" name="AutoShape 23"/>
          <p:cNvSpPr>
            <a:spLocks noChangeArrowheads="1"/>
          </p:cNvSpPr>
          <p:nvPr/>
        </p:nvSpPr>
        <p:spPr bwMode="auto">
          <a:xfrm rot="-9443654">
            <a:off x="3355975" y="3267075"/>
            <a:ext cx="346075" cy="2825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CC9900"/>
          </a:solidFill>
          <a:ln w="9525">
            <a:solidFill>
              <a:srgbClr val="000000"/>
            </a:solidFill>
            <a:miter lim="800000"/>
            <a:headEnd/>
            <a:tailEnd/>
          </a:ln>
        </p:spPr>
        <p:txBody>
          <a:bodyPr anchor="ctr"/>
          <a:lstStyle/>
          <a:p>
            <a:endParaRPr lang="es-PE"/>
          </a:p>
        </p:txBody>
      </p:sp>
      <p:sp>
        <p:nvSpPr>
          <p:cNvPr id="760854" name="Line 22"/>
          <p:cNvSpPr>
            <a:spLocks noChangeShapeType="1"/>
          </p:cNvSpPr>
          <p:nvPr/>
        </p:nvSpPr>
        <p:spPr bwMode="auto">
          <a:xfrm rot="5400000">
            <a:off x="2809081" y="4083844"/>
            <a:ext cx="239713" cy="733425"/>
          </a:xfrm>
          <a:prstGeom prst="line">
            <a:avLst/>
          </a:prstGeom>
          <a:noFill/>
          <a:ln w="9525">
            <a:solidFill>
              <a:schemeClr val="bg1"/>
            </a:solidFill>
            <a:round/>
            <a:headEnd/>
            <a:tailEnd/>
          </a:ln>
          <a:extLst>
            <a:ext uri="{909E8E84-426E-40DD-AFC4-6F175D3DCCD1}">
              <a14:hiddenFill xmlns:a14="http://schemas.microsoft.com/office/drawing/2010/main">
                <a:noFill/>
              </a14:hiddenFill>
            </a:ext>
          </a:extLst>
        </p:spPr>
        <p:txBody>
          <a:bodyPr/>
          <a:lstStyle/>
          <a:p>
            <a:endParaRPr lang="es-PE"/>
          </a:p>
        </p:txBody>
      </p:sp>
      <p:sp>
        <p:nvSpPr>
          <p:cNvPr id="760853" name="Line 21"/>
          <p:cNvSpPr>
            <a:spLocks noChangeShapeType="1"/>
          </p:cNvSpPr>
          <p:nvPr/>
        </p:nvSpPr>
        <p:spPr bwMode="auto">
          <a:xfrm flipH="1" flipV="1">
            <a:off x="5738813" y="4451350"/>
            <a:ext cx="727075" cy="300038"/>
          </a:xfrm>
          <a:prstGeom prst="line">
            <a:avLst/>
          </a:prstGeom>
          <a:noFill/>
          <a:ln w="9525">
            <a:solidFill>
              <a:schemeClr val="bg1"/>
            </a:solidFill>
            <a:round/>
            <a:headEnd/>
            <a:tailEnd/>
          </a:ln>
          <a:extLst>
            <a:ext uri="{909E8E84-426E-40DD-AFC4-6F175D3DCCD1}">
              <a14:hiddenFill xmlns:a14="http://schemas.microsoft.com/office/drawing/2010/main">
                <a:noFill/>
              </a14:hiddenFill>
            </a:ext>
          </a:extLst>
        </p:spPr>
        <p:txBody>
          <a:bodyPr/>
          <a:lstStyle/>
          <a:p>
            <a:endParaRPr lang="es-PE"/>
          </a:p>
        </p:txBody>
      </p:sp>
      <p:sp>
        <p:nvSpPr>
          <p:cNvPr id="760852" name="Line 20"/>
          <p:cNvSpPr>
            <a:spLocks noChangeShapeType="1"/>
          </p:cNvSpPr>
          <p:nvPr/>
        </p:nvSpPr>
        <p:spPr bwMode="auto">
          <a:xfrm flipH="1">
            <a:off x="4578350" y="1928813"/>
            <a:ext cx="0" cy="781050"/>
          </a:xfrm>
          <a:prstGeom prst="line">
            <a:avLst/>
          </a:prstGeom>
          <a:noFill/>
          <a:ln w="9525">
            <a:solidFill>
              <a:schemeClr val="bg1"/>
            </a:solidFill>
            <a:round/>
            <a:headEnd/>
            <a:tailEnd/>
          </a:ln>
          <a:extLst>
            <a:ext uri="{909E8E84-426E-40DD-AFC4-6F175D3DCCD1}">
              <a14:hiddenFill xmlns:a14="http://schemas.microsoft.com/office/drawing/2010/main">
                <a:noFill/>
              </a14:hiddenFill>
            </a:ext>
          </a:extLst>
        </p:spPr>
        <p:txBody>
          <a:bodyPr/>
          <a:lstStyle/>
          <a:p>
            <a:endParaRPr lang="es-PE"/>
          </a:p>
        </p:txBody>
      </p:sp>
      <p:sp>
        <p:nvSpPr>
          <p:cNvPr id="760851" name="Oval 19" descr="Vertical clara"/>
          <p:cNvSpPr>
            <a:spLocks noChangeArrowheads="1"/>
          </p:cNvSpPr>
          <p:nvPr/>
        </p:nvSpPr>
        <p:spPr bwMode="auto">
          <a:xfrm>
            <a:off x="2439988" y="1928813"/>
            <a:ext cx="4214812" cy="3971925"/>
          </a:xfrm>
          <a:prstGeom prst="ellipse">
            <a:avLst/>
          </a:prstGeom>
          <a:noFill/>
          <a:ln w="9525">
            <a:solidFill>
              <a:schemeClr val="bg1"/>
            </a:solidFill>
            <a:prstDash val="dash"/>
            <a:round/>
            <a:headEnd/>
            <a:tailEnd/>
          </a:ln>
          <a:extLst>
            <a:ext uri="{909E8E84-426E-40DD-AFC4-6F175D3DCCD1}">
              <a14:hiddenFill xmlns:a14="http://schemas.microsoft.com/office/drawing/2010/main">
                <a:pattFill prst="ltVert">
                  <a:fgClr>
                    <a:srgbClr val="000000"/>
                  </a:fgClr>
                  <a:bgClr>
                    <a:srgbClr val="FFFFFF"/>
                  </a:bgClr>
                </a:pattFill>
              </a14:hiddenFill>
            </a:ext>
          </a:extLst>
        </p:spPr>
        <p:txBody>
          <a:bodyPr anchor="ctr"/>
          <a:lstStyle/>
          <a:p>
            <a:endParaRPr lang="es-PE"/>
          </a:p>
        </p:txBody>
      </p:sp>
      <p:sp>
        <p:nvSpPr>
          <p:cNvPr id="760850" name="WordArt 18"/>
          <p:cNvSpPr>
            <a:spLocks noChangeArrowheads="1" noChangeShapeType="1" noTextEdit="1"/>
          </p:cNvSpPr>
          <p:nvPr/>
        </p:nvSpPr>
        <p:spPr bwMode="auto">
          <a:xfrm rot="-3323667">
            <a:off x="2486025" y="2974975"/>
            <a:ext cx="1801813" cy="550863"/>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0800000"/>
              </a:avLst>
            </a:prstTxWarp>
          </a:bodyPr>
          <a:lstStyle/>
          <a:p>
            <a:pPr algn="ctr"/>
            <a:r>
              <a:rPr lang="es-PE" kern="10">
                <a:ln w="9525">
                  <a:solidFill>
                    <a:srgbClr val="000000"/>
                  </a:solidFill>
                  <a:round/>
                  <a:headEnd/>
                  <a:tailEnd/>
                </a:ln>
                <a:solidFill>
                  <a:srgbClr val="000000"/>
                </a:solidFill>
              </a:rPr>
              <a:t>Soporte de Actividades</a:t>
            </a:r>
          </a:p>
        </p:txBody>
      </p:sp>
      <p:sp>
        <p:nvSpPr>
          <p:cNvPr id="760849" name="WordArt 17"/>
          <p:cNvSpPr>
            <a:spLocks noChangeArrowheads="1" noChangeShapeType="1" noTextEdit="1"/>
          </p:cNvSpPr>
          <p:nvPr/>
        </p:nvSpPr>
        <p:spPr bwMode="auto">
          <a:xfrm>
            <a:off x="3784600" y="5232400"/>
            <a:ext cx="1649413" cy="239713"/>
          </a:xfrm>
          <a:prstGeom prst="rect">
            <a:avLst/>
          </a:prstGeom>
          <a:extLst>
            <a:ext uri="{AF507438-7753-43E0-B8FC-AC1667EBCBE1}">
              <a14:hiddenEffects xmlns:a14="http://schemas.microsoft.com/office/drawing/2010/main">
                <a:effectLst/>
              </a14:hiddenEffects>
            </a:ext>
          </a:extLst>
        </p:spPr>
        <p:txBody>
          <a:bodyPr wrap="none" fromWordArt="1">
            <a:prstTxWarp prst="textCanDown">
              <a:avLst>
                <a:gd name="adj" fmla="val 33333"/>
              </a:avLst>
            </a:prstTxWarp>
          </a:bodyPr>
          <a:lstStyle/>
          <a:p>
            <a:pPr algn="ctr"/>
            <a:r>
              <a:rPr lang="es-PE" kern="10">
                <a:ln w="9525">
                  <a:solidFill>
                    <a:srgbClr val="000000"/>
                  </a:solidFill>
                  <a:round/>
                  <a:headEnd/>
                  <a:tailEnd/>
                </a:ln>
                <a:solidFill>
                  <a:srgbClr val="000000"/>
                </a:solidFill>
              </a:rPr>
              <a:t>Receptor residuos</a:t>
            </a:r>
          </a:p>
        </p:txBody>
      </p:sp>
      <p:sp>
        <p:nvSpPr>
          <p:cNvPr id="760848" name="AutoShape 16"/>
          <p:cNvSpPr>
            <a:spLocks noChangeArrowheads="1"/>
          </p:cNvSpPr>
          <p:nvPr/>
        </p:nvSpPr>
        <p:spPr bwMode="auto">
          <a:xfrm rot="-9443654">
            <a:off x="2705100" y="2889250"/>
            <a:ext cx="346075" cy="2825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CC9900"/>
          </a:solidFill>
          <a:ln w="9525">
            <a:solidFill>
              <a:srgbClr val="000000"/>
            </a:solidFill>
            <a:miter lim="800000"/>
            <a:headEnd/>
            <a:tailEnd/>
          </a:ln>
        </p:spPr>
        <p:txBody>
          <a:bodyPr anchor="ctr"/>
          <a:lstStyle/>
          <a:p>
            <a:endParaRPr lang="es-PE"/>
          </a:p>
        </p:txBody>
      </p:sp>
      <p:sp>
        <p:nvSpPr>
          <p:cNvPr id="760847" name="AutoShape 15"/>
          <p:cNvSpPr>
            <a:spLocks noChangeArrowheads="1"/>
          </p:cNvSpPr>
          <p:nvPr/>
        </p:nvSpPr>
        <p:spPr bwMode="auto">
          <a:xfrm rot="-1284243">
            <a:off x="6127750" y="3009900"/>
            <a:ext cx="344488" cy="2825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CC9900"/>
          </a:solidFill>
          <a:ln w="9525">
            <a:solidFill>
              <a:srgbClr val="000000"/>
            </a:solidFill>
            <a:miter lim="800000"/>
            <a:headEnd/>
            <a:tailEnd/>
          </a:ln>
        </p:spPr>
        <p:txBody>
          <a:bodyPr anchor="ctr"/>
          <a:lstStyle/>
          <a:p>
            <a:endParaRPr lang="es-PE"/>
          </a:p>
        </p:txBody>
      </p:sp>
      <p:sp>
        <p:nvSpPr>
          <p:cNvPr id="760846" name="AutoShape 14"/>
          <p:cNvSpPr>
            <a:spLocks noChangeArrowheads="1"/>
          </p:cNvSpPr>
          <p:nvPr/>
        </p:nvSpPr>
        <p:spPr bwMode="auto">
          <a:xfrm rot="-16200000">
            <a:off x="4387056" y="5579269"/>
            <a:ext cx="339725" cy="287338"/>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CC9900"/>
          </a:solidFill>
          <a:ln w="9525">
            <a:solidFill>
              <a:srgbClr val="000000"/>
            </a:solidFill>
            <a:miter lim="800000"/>
            <a:headEnd/>
            <a:tailEnd/>
          </a:ln>
        </p:spPr>
        <p:txBody>
          <a:bodyPr anchor="ctr"/>
          <a:lstStyle/>
          <a:p>
            <a:endParaRPr lang="es-PE"/>
          </a:p>
        </p:txBody>
      </p:sp>
      <p:sp>
        <p:nvSpPr>
          <p:cNvPr id="760845" name="WordArt 13"/>
          <p:cNvSpPr>
            <a:spLocks noChangeArrowheads="1" noChangeShapeType="1" noTextEdit="1"/>
          </p:cNvSpPr>
          <p:nvPr/>
        </p:nvSpPr>
        <p:spPr bwMode="auto">
          <a:xfrm rot="-3852849">
            <a:off x="1900238" y="2825750"/>
            <a:ext cx="1201737" cy="366713"/>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1023500"/>
              </a:avLst>
            </a:prstTxWarp>
          </a:bodyPr>
          <a:lstStyle/>
          <a:p>
            <a:pPr algn="ctr"/>
            <a:r>
              <a:rPr lang="es-PE" kern="10">
                <a:ln w="9525">
                  <a:solidFill>
                    <a:srgbClr val="000000"/>
                  </a:solidFill>
                  <a:round/>
                  <a:headEnd/>
                  <a:tailEnd/>
                </a:ln>
                <a:solidFill>
                  <a:srgbClr val="000000"/>
                </a:solidFill>
              </a:rPr>
              <a:t>Biodiversidad </a:t>
            </a:r>
          </a:p>
        </p:txBody>
      </p:sp>
      <p:sp>
        <p:nvSpPr>
          <p:cNvPr id="760844" name="WordArt 12"/>
          <p:cNvSpPr>
            <a:spLocks noChangeArrowheads="1" noChangeShapeType="1" noTextEdit="1"/>
          </p:cNvSpPr>
          <p:nvPr/>
        </p:nvSpPr>
        <p:spPr bwMode="auto">
          <a:xfrm rot="2777089">
            <a:off x="5227638" y="2316162"/>
            <a:ext cx="1860550" cy="428625"/>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0800000"/>
              </a:avLst>
            </a:prstTxWarp>
          </a:bodyPr>
          <a:lstStyle/>
          <a:p>
            <a:pPr algn="ctr"/>
            <a:r>
              <a:rPr lang="es-PE" kern="10">
                <a:ln w="9525">
                  <a:solidFill>
                    <a:srgbClr val="000000"/>
                  </a:solidFill>
                  <a:round/>
                  <a:headEnd/>
                  <a:tailEnd/>
                </a:ln>
                <a:solidFill>
                  <a:srgbClr val="000000"/>
                </a:solidFill>
              </a:rPr>
              <a:t>Funciones Ecológicas</a:t>
            </a:r>
          </a:p>
        </p:txBody>
      </p:sp>
      <p:sp>
        <p:nvSpPr>
          <p:cNvPr id="760842" name="Text Box 10"/>
          <p:cNvSpPr txBox="1">
            <a:spLocks noChangeArrowheads="1"/>
          </p:cNvSpPr>
          <p:nvPr/>
        </p:nvSpPr>
        <p:spPr bwMode="auto">
          <a:xfrm>
            <a:off x="3352800" y="3802063"/>
            <a:ext cx="236220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es-AR" altLang="es-PE" sz="2000">
                <a:solidFill>
                  <a:srgbClr val="000000"/>
                </a:solidFill>
                <a:cs typeface="Times New Roman" panose="02020603050405020304" pitchFamily="18" charset="0"/>
              </a:rPr>
              <a:t>Acción  Humana</a:t>
            </a:r>
            <a:endParaRPr lang="es-AR" altLang="es-PE" sz="2000"/>
          </a:p>
        </p:txBody>
      </p:sp>
      <p:sp>
        <p:nvSpPr>
          <p:cNvPr id="760840" name="WordArt 8"/>
          <p:cNvSpPr>
            <a:spLocks noChangeArrowheads="1" noChangeShapeType="1" noTextEdit="1"/>
          </p:cNvSpPr>
          <p:nvPr/>
        </p:nvSpPr>
        <p:spPr bwMode="auto">
          <a:xfrm rot="3771822">
            <a:off x="4938712" y="3022601"/>
            <a:ext cx="1501775" cy="63500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0800000"/>
              </a:avLst>
            </a:prstTxWarp>
          </a:bodyPr>
          <a:lstStyle/>
          <a:p>
            <a:pPr algn="ctr"/>
            <a:r>
              <a:rPr lang="es-PE" kern="10">
                <a:ln w="9525">
                  <a:solidFill>
                    <a:srgbClr val="000000"/>
                  </a:solidFill>
                  <a:round/>
                  <a:headEnd/>
                  <a:tailEnd/>
                </a:ln>
                <a:solidFill>
                  <a:srgbClr val="000000"/>
                </a:solidFill>
              </a:rPr>
              <a:t>Recursos Naturales</a:t>
            </a:r>
          </a:p>
        </p:txBody>
      </p:sp>
      <p:sp>
        <p:nvSpPr>
          <p:cNvPr id="760860" name="Rectangle 28"/>
          <p:cNvSpPr>
            <a:spLocks noChangeArrowheads="1"/>
          </p:cNvSpPr>
          <p:nvPr/>
        </p:nvSpPr>
        <p:spPr bwMode="auto">
          <a:xfrm>
            <a:off x="-217488" y="688975"/>
            <a:ext cx="914400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63366" bIns="0" anchor="ctr">
            <a:spAutoFit/>
          </a:bodyPr>
          <a:lstStyle>
            <a:lvl1pPr indent="114300">
              <a:defRPr>
                <a:solidFill>
                  <a:schemeClr val="tx1"/>
                </a:solidFill>
                <a:latin typeface="Arial" panose="020B0604020202020204" pitchFamily="34" charset="0"/>
                <a:cs typeface="Arial" panose="020B0604020202020204" pitchFamily="34" charset="0"/>
              </a:defRPr>
            </a:lvl1pPr>
            <a:lvl2pPr>
              <a:defRPr>
                <a:solidFill>
                  <a:schemeClr val="tx1"/>
                </a:solidFill>
                <a:latin typeface="Arial" panose="020B0604020202020204" pitchFamily="34" charset="0"/>
                <a:cs typeface="Arial" panose="020B0604020202020204" pitchFamily="34" charset="0"/>
              </a:defRPr>
            </a:lvl2pPr>
            <a:lvl3pPr>
              <a:defRPr>
                <a:solidFill>
                  <a:schemeClr val="tx1"/>
                </a:solidFill>
                <a:latin typeface="Arial" panose="020B0604020202020204" pitchFamily="34" charset="0"/>
                <a:cs typeface="Arial" panose="020B0604020202020204" pitchFamily="34" charset="0"/>
              </a:defRPr>
            </a:lvl3pPr>
            <a:lvl4pPr>
              <a:defRPr>
                <a:solidFill>
                  <a:schemeClr val="tx1"/>
                </a:solidFill>
                <a:latin typeface="Arial" panose="020B0604020202020204" pitchFamily="34" charset="0"/>
                <a:cs typeface="Arial" panose="020B0604020202020204" pitchFamily="34" charset="0"/>
              </a:defRPr>
            </a:lvl4pPr>
            <a:lvl5pPr>
              <a:defRPr>
                <a:solidFill>
                  <a:schemeClr val="tx1"/>
                </a:solidFill>
                <a:latin typeface="Arial" panose="020B0604020202020204" pitchFamily="34" charset="0"/>
                <a:cs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s-AR" altLang="es-PE"/>
          </a:p>
        </p:txBody>
      </p:sp>
      <p:sp>
        <p:nvSpPr>
          <p:cNvPr id="760864" name="Text Box 32"/>
          <p:cNvSpPr txBox="1">
            <a:spLocks noChangeArrowheads="1"/>
          </p:cNvSpPr>
          <p:nvPr/>
        </p:nvSpPr>
        <p:spPr bwMode="auto">
          <a:xfrm>
            <a:off x="533400" y="319088"/>
            <a:ext cx="8142288" cy="946150"/>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r>
              <a:rPr lang="es-AR" altLang="es-PE" sz="2800">
                <a:solidFill>
                  <a:srgbClr val="FF9900"/>
                </a:solidFill>
                <a:effectLst>
                  <a:outerShdw blurRad="38100" dist="38100" dir="2700000" algn="tl">
                    <a:srgbClr val="000000"/>
                  </a:outerShdw>
                </a:effectLst>
              </a:rPr>
              <a:t>Esquema de la relación de las acciones humanas con el medio</a:t>
            </a:r>
            <a:r>
              <a:rPr lang="es-AR" altLang="es-PE" sz="2800">
                <a:solidFill>
                  <a:srgbClr val="FF6600"/>
                </a:solidFill>
              </a:rPr>
              <a:t> </a:t>
            </a:r>
            <a:endParaRPr lang="es-AR" altLang="es-PE" sz="2800">
              <a:solidFill>
                <a:srgbClr val="FF6600"/>
              </a:solidFill>
              <a:effectLst>
                <a:outerShdw blurRad="38100" dist="38100" dir="2700000" algn="tl">
                  <a:srgbClr val="000000"/>
                </a:outerShdw>
              </a:effectLst>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Marcador de número de diapositiva 3"/>
          <p:cNvSpPr>
            <a:spLocks noGrp="1"/>
          </p:cNvSpPr>
          <p:nvPr>
            <p:ph type="sldNum" sz="quarter" idx="12"/>
          </p:nvPr>
        </p:nvSpPr>
        <p:spPr/>
        <p:txBody>
          <a:bodyPr/>
          <a:lstStyle/>
          <a:p>
            <a:fld id="{3B789D05-A6E8-447C-9B3A-1A1763E35A24}" type="slidenum">
              <a:rPr lang="es-ES" altLang="es-PE"/>
              <a:pPr/>
              <a:t>31</a:t>
            </a:fld>
            <a:endParaRPr lang="es-ES" altLang="es-PE"/>
          </a:p>
        </p:txBody>
      </p:sp>
      <p:sp>
        <p:nvSpPr>
          <p:cNvPr id="122885" name="Text Box 5"/>
          <p:cNvSpPr txBox="1">
            <a:spLocks noChangeArrowheads="1"/>
          </p:cNvSpPr>
          <p:nvPr/>
        </p:nvSpPr>
        <p:spPr bwMode="auto">
          <a:xfrm>
            <a:off x="900113" y="242888"/>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122886" name="Text Box 6"/>
          <p:cNvSpPr txBox="1">
            <a:spLocks noChangeArrowheads="1"/>
          </p:cNvSpPr>
          <p:nvPr/>
        </p:nvSpPr>
        <p:spPr bwMode="auto">
          <a:xfrm>
            <a:off x="1042988" y="1295400"/>
            <a:ext cx="7632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buFont typeface="Wingdings" panose="05000000000000000000" pitchFamily="2" charset="2"/>
              <a:buNone/>
            </a:pPr>
            <a:r>
              <a:rPr lang="es-ES_tradnl" altLang="es-PE" sz="2400">
                <a:effectLst>
                  <a:outerShdw blurRad="38100" dist="38100" dir="2700000" algn="tl">
                    <a:srgbClr val="FFFFFF"/>
                  </a:outerShdw>
                </a:effectLst>
              </a:rPr>
              <a:t>Caso de Sistemas Cultivados: los suelos</a:t>
            </a:r>
            <a:r>
              <a:rPr lang="es-ES_tradnl" altLang="es-PE" sz="2400"/>
              <a:t>  </a:t>
            </a:r>
            <a:endParaRPr lang="es-ES" altLang="es-PE" sz="2400"/>
          </a:p>
        </p:txBody>
      </p:sp>
      <p:sp>
        <p:nvSpPr>
          <p:cNvPr id="122887" name="Text Box 7"/>
          <p:cNvSpPr txBox="1">
            <a:spLocks noChangeArrowheads="1"/>
          </p:cNvSpPr>
          <p:nvPr/>
        </p:nvSpPr>
        <p:spPr bwMode="auto">
          <a:xfrm>
            <a:off x="1476375" y="2205038"/>
            <a:ext cx="68405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AR" altLang="es-PE"/>
          </a:p>
        </p:txBody>
      </p:sp>
      <p:sp>
        <p:nvSpPr>
          <p:cNvPr id="122888" name="Text Box 8"/>
          <p:cNvSpPr txBox="1">
            <a:spLocks noChangeArrowheads="1"/>
          </p:cNvSpPr>
          <p:nvPr/>
        </p:nvSpPr>
        <p:spPr bwMode="auto">
          <a:xfrm>
            <a:off x="1258888" y="2205038"/>
            <a:ext cx="7416800" cy="414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spcAft>
                <a:spcPct val="55000"/>
              </a:spcAft>
              <a:buFont typeface="Wingdings" panose="05000000000000000000" pitchFamily="2" charset="2"/>
              <a:buChar char="Ø"/>
            </a:pPr>
            <a:r>
              <a:rPr lang="es-ES_tradnl" altLang="es-PE" sz="2000"/>
              <a:t> El mantenimiento de los sistemas cultivados implica </a:t>
            </a:r>
            <a:r>
              <a:rPr lang="es-ES" altLang="es-PE" sz="2000" i="1" u="sng"/>
              <a:t>una adecuada relación entre el cumplimiento de las funciones ecológicas y el empleo de tecnologías de procesos e insumos.</a:t>
            </a:r>
          </a:p>
          <a:p>
            <a:pPr algn="just">
              <a:spcBef>
                <a:spcPct val="50000"/>
              </a:spcBef>
              <a:spcAft>
                <a:spcPct val="55000"/>
              </a:spcAft>
              <a:buFont typeface="Wingdings" panose="05000000000000000000" pitchFamily="2" charset="2"/>
              <a:buChar char="Ø"/>
            </a:pPr>
            <a:r>
              <a:rPr lang="es-ES_tradnl" altLang="es-PE" sz="2000"/>
              <a:t>Supone: </a:t>
            </a:r>
          </a:p>
          <a:p>
            <a:pPr lvl="1" algn="just">
              <a:spcAft>
                <a:spcPct val="55000"/>
              </a:spcAft>
              <a:buFont typeface="Wingdings" panose="05000000000000000000" pitchFamily="2" charset="2"/>
              <a:buChar char="ü"/>
            </a:pPr>
            <a:r>
              <a:rPr lang="es-ES_tradnl" altLang="es-PE" sz="2000"/>
              <a:t> El conocimiento de la situación a ser intervenida, </a:t>
            </a:r>
          </a:p>
          <a:p>
            <a:pPr lvl="1" algn="just">
              <a:spcAft>
                <a:spcPct val="55000"/>
              </a:spcAft>
              <a:buFont typeface="Wingdings" panose="05000000000000000000" pitchFamily="2" charset="2"/>
              <a:buChar char="ü"/>
            </a:pPr>
            <a:r>
              <a:rPr lang="es-ES_tradnl" altLang="es-PE" sz="2000"/>
              <a:t> la previsión de los efectos, </a:t>
            </a:r>
          </a:p>
          <a:p>
            <a:pPr lvl="1" algn="just">
              <a:spcAft>
                <a:spcPct val="55000"/>
              </a:spcAft>
              <a:buFont typeface="Wingdings" panose="05000000000000000000" pitchFamily="2" charset="2"/>
              <a:buChar char="ü"/>
            </a:pPr>
            <a:r>
              <a:rPr lang="es-ES_tradnl" altLang="es-PE" sz="2000"/>
              <a:t> el seguimiento o control ambiental, </a:t>
            </a:r>
          </a:p>
          <a:p>
            <a:pPr lvl="1" algn="just">
              <a:spcAft>
                <a:spcPct val="55000"/>
              </a:spcAft>
              <a:buFont typeface="Wingdings" panose="05000000000000000000" pitchFamily="2" charset="2"/>
              <a:buChar char="ü"/>
            </a:pPr>
            <a:r>
              <a:rPr lang="es-ES_tradnl" altLang="es-PE" sz="2000"/>
              <a:t> la flexibilidad en el proceso de toma de decisiones.  </a:t>
            </a:r>
            <a:endParaRPr lang="es-ES" altLang="es-PE" sz="2000"/>
          </a:p>
          <a:p>
            <a:pPr lvl="1" algn="just">
              <a:spcBef>
                <a:spcPct val="50000"/>
              </a:spcBef>
              <a:spcAft>
                <a:spcPct val="55000"/>
              </a:spcAft>
              <a:buFont typeface="Wingdings" panose="05000000000000000000" pitchFamily="2" charset="2"/>
              <a:buChar char="ü"/>
            </a:pPr>
            <a:endParaRPr lang="es-ES" altLang="es-PE" sz="2000" i="1"/>
          </a:p>
        </p:txBody>
      </p:sp>
      <p:sp>
        <p:nvSpPr>
          <p:cNvPr id="122889" name="Text Box 9"/>
          <p:cNvSpPr txBox="1">
            <a:spLocks noChangeArrowheads="1"/>
          </p:cNvSpPr>
          <p:nvPr/>
        </p:nvSpPr>
        <p:spPr bwMode="auto">
          <a:xfrm>
            <a:off x="611188" y="260350"/>
            <a:ext cx="8496300" cy="519113"/>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FF9900"/>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Servicios Naturales y Servicios Tecnológicos</a:t>
            </a:r>
            <a:endParaRPr lang="es-ES" altLang="es-PE" sz="2800">
              <a:solidFill>
                <a:srgbClr val="FF9900"/>
              </a:solidFill>
              <a:effectLst>
                <a:outerShdw blurRad="38100" dist="38100" dir="2700000" algn="tl">
                  <a:srgbClr val="000000"/>
                </a:outerShdw>
              </a:effectLst>
            </a:endParaRPr>
          </a:p>
        </p:txBody>
      </p:sp>
      <p:grpSp>
        <p:nvGrpSpPr>
          <p:cNvPr id="122900" name="Group 20"/>
          <p:cNvGrpSpPr>
            <a:grpSpLocks/>
          </p:cNvGrpSpPr>
          <p:nvPr/>
        </p:nvGrpSpPr>
        <p:grpSpPr bwMode="auto">
          <a:xfrm>
            <a:off x="0" y="569913"/>
            <a:ext cx="9144000" cy="6105525"/>
            <a:chOff x="0" y="359"/>
            <a:chExt cx="5760" cy="3846"/>
          </a:xfrm>
        </p:grpSpPr>
        <p:sp>
          <p:nvSpPr>
            <p:cNvPr id="122901" name="Line 21"/>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122902" name="Picture 22"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122903" name="AutoShape 23"/>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122904" name="Line 24"/>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122905" name="Text Box 25"/>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122888">
                                            <p:txEl>
                                              <p:pRg st="0" end="0"/>
                                            </p:txEl>
                                          </p:spTgt>
                                        </p:tgtEl>
                                        <p:attrNameLst>
                                          <p:attrName>style.visibility</p:attrName>
                                        </p:attrNameLst>
                                      </p:cBhvr>
                                      <p:to>
                                        <p:strVal val="visible"/>
                                      </p:to>
                                    </p:set>
                                    <p:animEffect transition="in" filter="box(in)">
                                      <p:cBhvr>
                                        <p:cTn id="7" dur="500"/>
                                        <p:tgtEl>
                                          <p:spTgt spid="12288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122888">
                                            <p:txEl>
                                              <p:pRg st="1" end="1"/>
                                            </p:txEl>
                                          </p:spTgt>
                                        </p:tgtEl>
                                        <p:attrNameLst>
                                          <p:attrName>style.visibility</p:attrName>
                                        </p:attrNameLst>
                                      </p:cBhvr>
                                      <p:to>
                                        <p:strVal val="visible"/>
                                      </p:to>
                                    </p:set>
                                    <p:animEffect transition="in" filter="box(in)">
                                      <p:cBhvr>
                                        <p:cTn id="12" dur="500"/>
                                        <p:tgtEl>
                                          <p:spTgt spid="122888">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122888">
                                            <p:txEl>
                                              <p:pRg st="2" end="2"/>
                                            </p:txEl>
                                          </p:spTgt>
                                        </p:tgtEl>
                                        <p:attrNameLst>
                                          <p:attrName>style.visibility</p:attrName>
                                        </p:attrNameLst>
                                      </p:cBhvr>
                                      <p:to>
                                        <p:strVal val="visible"/>
                                      </p:to>
                                    </p:set>
                                    <p:animEffect transition="in" filter="box(in)">
                                      <p:cBhvr>
                                        <p:cTn id="17" dur="500"/>
                                        <p:tgtEl>
                                          <p:spTgt spid="122888">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122888">
                                            <p:txEl>
                                              <p:pRg st="3" end="3"/>
                                            </p:txEl>
                                          </p:spTgt>
                                        </p:tgtEl>
                                        <p:attrNameLst>
                                          <p:attrName>style.visibility</p:attrName>
                                        </p:attrNameLst>
                                      </p:cBhvr>
                                      <p:to>
                                        <p:strVal val="visible"/>
                                      </p:to>
                                    </p:set>
                                    <p:animEffect transition="in" filter="box(in)">
                                      <p:cBhvr>
                                        <p:cTn id="22" dur="500"/>
                                        <p:tgtEl>
                                          <p:spTgt spid="122888">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122888">
                                            <p:txEl>
                                              <p:pRg st="4" end="4"/>
                                            </p:txEl>
                                          </p:spTgt>
                                        </p:tgtEl>
                                        <p:attrNameLst>
                                          <p:attrName>style.visibility</p:attrName>
                                        </p:attrNameLst>
                                      </p:cBhvr>
                                      <p:to>
                                        <p:strVal val="visible"/>
                                      </p:to>
                                    </p:set>
                                    <p:animEffect transition="in" filter="box(in)">
                                      <p:cBhvr>
                                        <p:cTn id="27" dur="500"/>
                                        <p:tgtEl>
                                          <p:spTgt spid="122888">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16" fill="hold" nodeType="clickEffect">
                                  <p:stCondLst>
                                    <p:cond delay="0"/>
                                  </p:stCondLst>
                                  <p:childTnLst>
                                    <p:set>
                                      <p:cBhvr>
                                        <p:cTn id="31" dur="1" fill="hold">
                                          <p:stCondLst>
                                            <p:cond delay="0"/>
                                          </p:stCondLst>
                                        </p:cTn>
                                        <p:tgtEl>
                                          <p:spTgt spid="122888">
                                            <p:txEl>
                                              <p:pRg st="5" end="5"/>
                                            </p:txEl>
                                          </p:spTgt>
                                        </p:tgtEl>
                                        <p:attrNameLst>
                                          <p:attrName>style.visibility</p:attrName>
                                        </p:attrNameLst>
                                      </p:cBhvr>
                                      <p:to>
                                        <p:strVal val="visible"/>
                                      </p:to>
                                    </p:set>
                                    <p:animEffect transition="in" filter="box(in)">
                                      <p:cBhvr>
                                        <p:cTn id="32" dur="500"/>
                                        <p:tgtEl>
                                          <p:spTgt spid="12288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965472CF-3A31-4F8C-B074-BB0F0B9D4683}" type="slidenum">
              <a:rPr lang="es-ES" altLang="es-PE"/>
              <a:pPr/>
              <a:t>32</a:t>
            </a:fld>
            <a:endParaRPr lang="es-ES" altLang="es-PE"/>
          </a:p>
        </p:txBody>
      </p:sp>
      <p:sp>
        <p:nvSpPr>
          <p:cNvPr id="514054" name="Text Box 6"/>
          <p:cNvSpPr txBox="1">
            <a:spLocks noChangeArrowheads="1"/>
          </p:cNvSpPr>
          <p:nvPr/>
        </p:nvSpPr>
        <p:spPr bwMode="auto">
          <a:xfrm>
            <a:off x="1077913" y="1981200"/>
            <a:ext cx="7597775" cy="3781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Aft>
                <a:spcPct val="55000"/>
              </a:spcAft>
              <a:buFont typeface="Wingdings" panose="05000000000000000000" pitchFamily="2" charset="2"/>
              <a:buChar char="Ø"/>
            </a:pPr>
            <a:r>
              <a:rPr lang="es-ES_tradnl" altLang="es-PE" sz="2000"/>
              <a:t> Los suelos y los sedimentos desempeñan funciones ecológicas fundamentales en los ecosistemas naturales y en los intervenidos por el hombre, incluyendo los agroecosistemas: principalmente </a:t>
            </a:r>
            <a:r>
              <a:rPr lang="es-ES_tradnl" altLang="es-PE" sz="2000" i="1" u="sng"/>
              <a:t>funciones de interfase</a:t>
            </a:r>
            <a:r>
              <a:rPr lang="es-ES_tradnl" altLang="es-PE" sz="2000" u="sng"/>
              <a:t>.</a:t>
            </a:r>
            <a:r>
              <a:rPr lang="es-ES_tradnl" altLang="es-PE" sz="2000"/>
              <a:t>  </a:t>
            </a:r>
          </a:p>
          <a:p>
            <a:pPr algn="just">
              <a:spcAft>
                <a:spcPct val="55000"/>
              </a:spcAft>
              <a:buFont typeface="Wingdings" panose="05000000000000000000" pitchFamily="2" charset="2"/>
              <a:buChar char="Ø"/>
            </a:pPr>
            <a:r>
              <a:rPr lang="es-ES" altLang="es-PE" sz="2000"/>
              <a:t> Son sistemas ecológicos complejos y dinámicos que sostienen procesos biológicos, físicos y químicos fundamentales (Daily et al., 1997). </a:t>
            </a:r>
          </a:p>
          <a:p>
            <a:pPr algn="just">
              <a:spcAft>
                <a:spcPct val="55000"/>
              </a:spcAft>
              <a:buFont typeface="Wingdings" panose="05000000000000000000" pitchFamily="2" charset="2"/>
              <a:buChar char="Ø"/>
            </a:pPr>
            <a:r>
              <a:rPr lang="es-ES" altLang="es-PE" sz="2000"/>
              <a:t> La sucesión, en los ecosistemas terrestres, está íntimamente relacionada con los procesos de formación y maduración de los suelos correspondientes (Margaleff, 1995), en el marco de un </a:t>
            </a:r>
            <a:r>
              <a:rPr lang="es-ES" altLang="es-PE" sz="2000" i="1" u="sng"/>
              <a:t>proceso de organización de la interfase biosfera-litosfera</a:t>
            </a:r>
            <a:r>
              <a:rPr lang="es-ES" altLang="es-PE" sz="2000"/>
              <a:t>.</a:t>
            </a:r>
            <a:r>
              <a:rPr lang="es-ES_tradnl" altLang="es-PE" sz="2000"/>
              <a:t> </a:t>
            </a:r>
            <a:r>
              <a:rPr lang="es-ES" altLang="es-PE" sz="2000"/>
              <a:t>  </a:t>
            </a:r>
          </a:p>
        </p:txBody>
      </p:sp>
      <p:sp>
        <p:nvSpPr>
          <p:cNvPr id="514065" name="Text Box 17"/>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514066" name="Text Box 18"/>
          <p:cNvSpPr txBox="1">
            <a:spLocks noChangeArrowheads="1"/>
          </p:cNvSpPr>
          <p:nvPr/>
        </p:nvSpPr>
        <p:spPr bwMode="auto">
          <a:xfrm>
            <a:off x="827088" y="188913"/>
            <a:ext cx="7956550"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Funciones y Servicios Ecológicos</a:t>
            </a:r>
            <a:endParaRPr lang="es-ES" altLang="es-PE" sz="2800">
              <a:solidFill>
                <a:srgbClr val="FF9900"/>
              </a:solidFill>
              <a:effectLst>
                <a:outerShdw blurRad="38100" dist="38100" dir="2700000" algn="tl">
                  <a:srgbClr val="000000"/>
                </a:outerShdw>
              </a:effectLst>
            </a:endParaRPr>
          </a:p>
        </p:txBody>
      </p:sp>
      <p:sp>
        <p:nvSpPr>
          <p:cNvPr id="514068" name="Text Box 20"/>
          <p:cNvSpPr txBox="1">
            <a:spLocks noChangeArrowheads="1"/>
          </p:cNvSpPr>
          <p:nvPr/>
        </p:nvSpPr>
        <p:spPr bwMode="auto">
          <a:xfrm>
            <a:off x="1042988" y="1295400"/>
            <a:ext cx="7632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buFont typeface="Wingdings" panose="05000000000000000000" pitchFamily="2" charset="2"/>
              <a:buNone/>
            </a:pPr>
            <a:r>
              <a:rPr lang="es-ES_tradnl" altLang="es-PE" sz="2400">
                <a:effectLst>
                  <a:outerShdw blurRad="38100" dist="38100" dir="2700000" algn="tl">
                    <a:srgbClr val="FFFFFF"/>
                  </a:outerShdw>
                </a:effectLst>
              </a:rPr>
              <a:t>Caso de Sistemas Cultivados: los suelos</a:t>
            </a:r>
            <a:r>
              <a:rPr lang="es-ES_tradnl" altLang="es-PE" sz="2400"/>
              <a:t>  </a:t>
            </a:r>
            <a:endParaRPr lang="es-ES" altLang="es-PE" sz="2400"/>
          </a:p>
        </p:txBody>
      </p:sp>
      <p:grpSp>
        <p:nvGrpSpPr>
          <p:cNvPr id="514069" name="Group 21"/>
          <p:cNvGrpSpPr>
            <a:grpSpLocks/>
          </p:cNvGrpSpPr>
          <p:nvPr/>
        </p:nvGrpSpPr>
        <p:grpSpPr bwMode="auto">
          <a:xfrm>
            <a:off x="0" y="569913"/>
            <a:ext cx="9144000" cy="6105525"/>
            <a:chOff x="0" y="359"/>
            <a:chExt cx="5760" cy="3846"/>
          </a:xfrm>
        </p:grpSpPr>
        <p:sp>
          <p:nvSpPr>
            <p:cNvPr id="514070" name="Line 22"/>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14071" name="Picture 23"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14072" name="AutoShape 24"/>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14073" name="Line 25"/>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14074" name="Text Box 26"/>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14054">
                                            <p:txEl>
                                              <p:pRg st="0" end="0"/>
                                            </p:txEl>
                                          </p:spTgt>
                                        </p:tgtEl>
                                        <p:attrNameLst>
                                          <p:attrName>style.visibility</p:attrName>
                                        </p:attrNameLst>
                                      </p:cBhvr>
                                      <p:to>
                                        <p:strVal val="visible"/>
                                      </p:to>
                                    </p:set>
                                    <p:animEffect transition="in" filter="box(in)">
                                      <p:cBhvr>
                                        <p:cTn id="7" dur="500"/>
                                        <p:tgtEl>
                                          <p:spTgt spid="51405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514054">
                                            <p:txEl>
                                              <p:pRg st="1" end="1"/>
                                            </p:txEl>
                                          </p:spTgt>
                                        </p:tgtEl>
                                        <p:attrNameLst>
                                          <p:attrName>style.visibility</p:attrName>
                                        </p:attrNameLst>
                                      </p:cBhvr>
                                      <p:to>
                                        <p:strVal val="visible"/>
                                      </p:to>
                                    </p:set>
                                    <p:animEffect transition="in" filter="box(in)">
                                      <p:cBhvr>
                                        <p:cTn id="12" dur="500"/>
                                        <p:tgtEl>
                                          <p:spTgt spid="51405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514054">
                                            <p:txEl>
                                              <p:pRg st="2" end="2"/>
                                            </p:txEl>
                                          </p:spTgt>
                                        </p:tgtEl>
                                        <p:attrNameLst>
                                          <p:attrName>style.visibility</p:attrName>
                                        </p:attrNameLst>
                                      </p:cBhvr>
                                      <p:to>
                                        <p:strVal val="visible"/>
                                      </p:to>
                                    </p:set>
                                    <p:animEffect transition="in" filter="box(in)">
                                      <p:cBhvr>
                                        <p:cTn id="17" dur="500"/>
                                        <p:tgtEl>
                                          <p:spTgt spid="51405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8D0713EA-5EA7-42B9-B81F-735FD39E7DC7}" type="slidenum">
              <a:rPr lang="es-ES" altLang="es-PE"/>
              <a:pPr/>
              <a:t>33</a:t>
            </a:fld>
            <a:endParaRPr lang="es-ES" altLang="es-PE"/>
          </a:p>
        </p:txBody>
      </p:sp>
      <p:sp>
        <p:nvSpPr>
          <p:cNvPr id="516102" name="Text Box 6"/>
          <p:cNvSpPr txBox="1">
            <a:spLocks noChangeArrowheads="1"/>
          </p:cNvSpPr>
          <p:nvPr/>
        </p:nvSpPr>
        <p:spPr bwMode="auto">
          <a:xfrm>
            <a:off x="1077913" y="1981200"/>
            <a:ext cx="7597775" cy="3171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Aft>
                <a:spcPct val="55000"/>
              </a:spcAft>
              <a:buFont typeface="Wingdings" panose="05000000000000000000" pitchFamily="2" charset="2"/>
              <a:buChar char="Ø"/>
            </a:pPr>
            <a:r>
              <a:rPr lang="es-ES_tradnl" altLang="es-PE" sz="2000"/>
              <a:t> </a:t>
            </a:r>
            <a:r>
              <a:rPr lang="es-ES" altLang="es-PE" sz="2000"/>
              <a:t>La disponibilidad de nutrientes edáficos, las características físicas y químicas de los suelos, su profundidad y su capacidad de almacenar agua, se encuentran entre los factores que condicionan la productividad primaria de los sistemas naturales terrestres. </a:t>
            </a:r>
          </a:p>
          <a:p>
            <a:pPr algn="just">
              <a:spcAft>
                <a:spcPct val="55000"/>
              </a:spcAft>
              <a:buFont typeface="Wingdings" panose="05000000000000000000" pitchFamily="2" charset="2"/>
              <a:buChar char="Ø"/>
            </a:pPr>
            <a:r>
              <a:rPr lang="es-ES_tradnl" altLang="es-PE" sz="2000"/>
              <a:t>Los suelos, como los sistemas naturales, </a:t>
            </a:r>
            <a:r>
              <a:rPr lang="es-ES_tradnl" altLang="es-PE" sz="2000" i="1" u="sng"/>
              <a:t>son aterronados, sus características y propiedades varían aun en cortas distancias</a:t>
            </a:r>
            <a:r>
              <a:rPr lang="es-ES_tradnl" altLang="es-PE" sz="2000"/>
              <a:t>.  </a:t>
            </a:r>
          </a:p>
          <a:p>
            <a:pPr algn="just">
              <a:spcAft>
                <a:spcPct val="55000"/>
              </a:spcAft>
              <a:buFont typeface="Wingdings" panose="05000000000000000000" pitchFamily="2" charset="2"/>
              <a:buChar char="Ø"/>
            </a:pPr>
            <a:r>
              <a:rPr lang="es-ES_tradnl" altLang="es-PE" sz="2000"/>
              <a:t> </a:t>
            </a:r>
            <a:r>
              <a:rPr lang="es-ES" altLang="es-PE" sz="2000"/>
              <a:t>Los ciclos del agua y de los nutrientes, tiene un patrón de distribución temporal y territorialmente discontinuo. </a:t>
            </a:r>
          </a:p>
        </p:txBody>
      </p:sp>
      <p:sp>
        <p:nvSpPr>
          <p:cNvPr id="516113" name="Text Box 17"/>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516114" name="Text Box 18"/>
          <p:cNvSpPr txBox="1">
            <a:spLocks noChangeArrowheads="1"/>
          </p:cNvSpPr>
          <p:nvPr/>
        </p:nvSpPr>
        <p:spPr bwMode="auto">
          <a:xfrm>
            <a:off x="827088" y="188913"/>
            <a:ext cx="7956550"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Funciones y Servicios Ecológicos</a:t>
            </a:r>
            <a:endParaRPr lang="es-ES" altLang="es-PE" sz="2800">
              <a:solidFill>
                <a:srgbClr val="FF9900"/>
              </a:solidFill>
              <a:effectLst>
                <a:outerShdw blurRad="38100" dist="38100" dir="2700000" algn="tl">
                  <a:srgbClr val="000000"/>
                </a:outerShdw>
              </a:effectLst>
            </a:endParaRPr>
          </a:p>
        </p:txBody>
      </p:sp>
      <p:sp>
        <p:nvSpPr>
          <p:cNvPr id="516116" name="Text Box 20"/>
          <p:cNvSpPr txBox="1">
            <a:spLocks noChangeArrowheads="1"/>
          </p:cNvSpPr>
          <p:nvPr/>
        </p:nvSpPr>
        <p:spPr bwMode="auto">
          <a:xfrm>
            <a:off x="1042988" y="1295400"/>
            <a:ext cx="7632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buFont typeface="Wingdings" panose="05000000000000000000" pitchFamily="2" charset="2"/>
              <a:buNone/>
            </a:pPr>
            <a:r>
              <a:rPr lang="es-ES_tradnl" altLang="es-PE" sz="2400">
                <a:effectLst>
                  <a:outerShdw blurRad="38100" dist="38100" dir="2700000" algn="tl">
                    <a:srgbClr val="FFFFFF"/>
                  </a:outerShdw>
                </a:effectLst>
              </a:rPr>
              <a:t>Caso de Sistemas Cultivados: los suelos</a:t>
            </a:r>
            <a:r>
              <a:rPr lang="es-ES_tradnl" altLang="es-PE" sz="2400"/>
              <a:t>  </a:t>
            </a:r>
            <a:endParaRPr lang="es-ES" altLang="es-PE" sz="2400"/>
          </a:p>
        </p:txBody>
      </p:sp>
      <p:grpSp>
        <p:nvGrpSpPr>
          <p:cNvPr id="516117" name="Group 21"/>
          <p:cNvGrpSpPr>
            <a:grpSpLocks/>
          </p:cNvGrpSpPr>
          <p:nvPr/>
        </p:nvGrpSpPr>
        <p:grpSpPr bwMode="auto">
          <a:xfrm>
            <a:off x="0" y="569913"/>
            <a:ext cx="9144000" cy="6105525"/>
            <a:chOff x="0" y="359"/>
            <a:chExt cx="5760" cy="3846"/>
          </a:xfrm>
        </p:grpSpPr>
        <p:sp>
          <p:nvSpPr>
            <p:cNvPr id="516118" name="Line 22"/>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16119" name="Picture 23"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16120" name="AutoShape 24"/>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16121" name="Line 25"/>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16122" name="Text Box 26"/>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16102">
                                            <p:txEl>
                                              <p:pRg st="0" end="0"/>
                                            </p:txEl>
                                          </p:spTgt>
                                        </p:tgtEl>
                                        <p:attrNameLst>
                                          <p:attrName>style.visibility</p:attrName>
                                        </p:attrNameLst>
                                      </p:cBhvr>
                                      <p:to>
                                        <p:strVal val="visible"/>
                                      </p:to>
                                    </p:set>
                                    <p:animEffect transition="in" filter="box(in)">
                                      <p:cBhvr>
                                        <p:cTn id="7" dur="500"/>
                                        <p:tgtEl>
                                          <p:spTgt spid="51610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516102">
                                            <p:txEl>
                                              <p:pRg st="1" end="1"/>
                                            </p:txEl>
                                          </p:spTgt>
                                        </p:tgtEl>
                                        <p:attrNameLst>
                                          <p:attrName>style.visibility</p:attrName>
                                        </p:attrNameLst>
                                      </p:cBhvr>
                                      <p:to>
                                        <p:strVal val="visible"/>
                                      </p:to>
                                    </p:set>
                                    <p:animEffect transition="in" filter="box(in)">
                                      <p:cBhvr>
                                        <p:cTn id="12" dur="500"/>
                                        <p:tgtEl>
                                          <p:spTgt spid="51610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516102">
                                            <p:txEl>
                                              <p:pRg st="2" end="2"/>
                                            </p:txEl>
                                          </p:spTgt>
                                        </p:tgtEl>
                                        <p:attrNameLst>
                                          <p:attrName>style.visibility</p:attrName>
                                        </p:attrNameLst>
                                      </p:cBhvr>
                                      <p:to>
                                        <p:strVal val="visible"/>
                                      </p:to>
                                    </p:set>
                                    <p:animEffect transition="in" filter="box(in)">
                                      <p:cBhvr>
                                        <p:cTn id="17" dur="500"/>
                                        <p:tgtEl>
                                          <p:spTgt spid="51610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A762EE9D-0CDC-45BA-9677-C2CC3EE887BE}" type="slidenum">
              <a:rPr lang="es-ES" altLang="es-PE"/>
              <a:pPr/>
              <a:t>34</a:t>
            </a:fld>
            <a:endParaRPr lang="es-ES" altLang="es-PE"/>
          </a:p>
        </p:txBody>
      </p:sp>
      <p:sp>
        <p:nvSpPr>
          <p:cNvPr id="518160" name="Text Box 16"/>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518161" name="Text Box 17"/>
          <p:cNvSpPr txBox="1">
            <a:spLocks noChangeArrowheads="1"/>
          </p:cNvSpPr>
          <p:nvPr/>
        </p:nvSpPr>
        <p:spPr bwMode="auto">
          <a:xfrm>
            <a:off x="1066800" y="1965325"/>
            <a:ext cx="7524750" cy="405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buFont typeface="Wingdings" panose="05000000000000000000" pitchFamily="2" charset="2"/>
              <a:buChar char="Ø"/>
            </a:pPr>
            <a:r>
              <a:rPr lang="es-ES_tradnl" altLang="es-PE" sz="2000"/>
              <a:t> </a:t>
            </a:r>
            <a:r>
              <a:rPr lang="es-ES" altLang="es-PE" sz="2000"/>
              <a:t>Las propiedades de los suelos pueden ser consideradas función de diferentes factores, a saber: </a:t>
            </a:r>
          </a:p>
          <a:p>
            <a:pPr lvl="1">
              <a:buFont typeface="Wingdings" panose="05000000000000000000" pitchFamily="2" charset="2"/>
              <a:buChar char="ü"/>
            </a:pPr>
            <a:r>
              <a:rPr lang="es-ES" altLang="es-PE" sz="2000"/>
              <a:t> el clima regional; </a:t>
            </a:r>
          </a:p>
          <a:p>
            <a:pPr lvl="1">
              <a:buFont typeface="Wingdings" panose="05000000000000000000" pitchFamily="2" charset="2"/>
              <a:buChar char="ü"/>
            </a:pPr>
            <a:r>
              <a:rPr lang="es-ES" altLang="es-PE" sz="2000"/>
              <a:t> los organismos vivos o el factor biótico; </a:t>
            </a:r>
          </a:p>
          <a:p>
            <a:pPr lvl="1">
              <a:buFont typeface="Wingdings" panose="05000000000000000000" pitchFamily="2" charset="2"/>
              <a:buChar char="ü"/>
            </a:pPr>
            <a:r>
              <a:rPr lang="es-ES" altLang="es-PE" sz="2000"/>
              <a:t> el relieve; </a:t>
            </a:r>
          </a:p>
          <a:p>
            <a:pPr lvl="1">
              <a:buFont typeface="Wingdings" panose="05000000000000000000" pitchFamily="2" charset="2"/>
              <a:buChar char="ü"/>
            </a:pPr>
            <a:r>
              <a:rPr lang="es-ES" altLang="es-PE" sz="2000"/>
              <a:t> el material parental o material mineral original; </a:t>
            </a:r>
          </a:p>
          <a:p>
            <a:pPr lvl="1">
              <a:buFont typeface="Wingdings" panose="05000000000000000000" pitchFamily="2" charset="2"/>
              <a:buChar char="ü"/>
            </a:pPr>
            <a:r>
              <a:rPr lang="es-ES" altLang="es-PE" sz="2000"/>
              <a:t> el tiempo transcurrido desde el inicio o edad del suelo (</a:t>
            </a:r>
            <a:r>
              <a:rPr lang="es-ES_tradnl" altLang="es-PE" sz="2000"/>
              <a:t>Jenny, </a:t>
            </a:r>
            <a:r>
              <a:rPr lang="es-ES" altLang="es-PE" sz="2000"/>
              <a:t>1941). </a:t>
            </a:r>
          </a:p>
          <a:p>
            <a:pPr lvl="1">
              <a:buFont typeface="Wingdings" panose="05000000000000000000" pitchFamily="2" charset="2"/>
              <a:buChar char="ü"/>
            </a:pPr>
            <a:endParaRPr lang="es-ES" altLang="es-PE" sz="2000"/>
          </a:p>
          <a:p>
            <a:pPr algn="just">
              <a:buFont typeface="Wingdings" panose="05000000000000000000" pitchFamily="2" charset="2"/>
              <a:buChar char="Ø"/>
            </a:pPr>
            <a:r>
              <a:rPr lang="es-ES" altLang="es-PE" sz="2000"/>
              <a:t> La importancia relativa de cada </a:t>
            </a:r>
            <a:r>
              <a:rPr lang="es-AR" altLang="es-PE" sz="2000"/>
              <a:t>factor </a:t>
            </a:r>
            <a:r>
              <a:rPr lang="es-ES" altLang="es-PE" sz="2000"/>
              <a:t>puede diferir para distintos sitios y, en casos extremos, un</a:t>
            </a:r>
            <a:r>
              <a:rPr lang="es-AR" altLang="es-PE" sz="2000"/>
              <a:t>o</a:t>
            </a:r>
            <a:r>
              <a:rPr lang="es-ES" altLang="es-PE" sz="2000"/>
              <a:t> solo puede dominar la formación del suelo y determinar la mayor parte de sus propiedades (Lores, 1973). </a:t>
            </a:r>
          </a:p>
        </p:txBody>
      </p:sp>
      <p:sp>
        <p:nvSpPr>
          <p:cNvPr id="518162" name="Text Box 18"/>
          <p:cNvSpPr txBox="1">
            <a:spLocks noChangeArrowheads="1"/>
          </p:cNvSpPr>
          <p:nvPr/>
        </p:nvSpPr>
        <p:spPr bwMode="auto">
          <a:xfrm>
            <a:off x="827088" y="188913"/>
            <a:ext cx="7956550"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Funciones y Servicios Ecológicos</a:t>
            </a:r>
            <a:endParaRPr lang="es-ES" altLang="es-PE" sz="2800">
              <a:solidFill>
                <a:srgbClr val="FF9900"/>
              </a:solidFill>
              <a:effectLst>
                <a:outerShdw blurRad="38100" dist="38100" dir="2700000" algn="tl">
                  <a:srgbClr val="000000"/>
                </a:outerShdw>
              </a:effectLst>
            </a:endParaRPr>
          </a:p>
        </p:txBody>
      </p:sp>
      <p:sp>
        <p:nvSpPr>
          <p:cNvPr id="518163" name="Text Box 19"/>
          <p:cNvSpPr txBox="1">
            <a:spLocks noChangeArrowheads="1"/>
          </p:cNvSpPr>
          <p:nvPr/>
        </p:nvSpPr>
        <p:spPr bwMode="auto">
          <a:xfrm>
            <a:off x="1042988" y="1295400"/>
            <a:ext cx="7632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buFont typeface="Wingdings" panose="05000000000000000000" pitchFamily="2" charset="2"/>
              <a:buNone/>
            </a:pPr>
            <a:r>
              <a:rPr lang="es-ES_tradnl" altLang="es-PE" sz="2400">
                <a:effectLst>
                  <a:outerShdw blurRad="38100" dist="38100" dir="2700000" algn="tl">
                    <a:srgbClr val="FFFFFF"/>
                  </a:outerShdw>
                </a:effectLst>
              </a:rPr>
              <a:t>Caso de Sistemas Cultivados: los suelos</a:t>
            </a:r>
            <a:r>
              <a:rPr lang="es-ES_tradnl" altLang="es-PE" sz="2400"/>
              <a:t>  </a:t>
            </a:r>
            <a:endParaRPr lang="es-ES" altLang="es-PE" sz="2400"/>
          </a:p>
        </p:txBody>
      </p:sp>
      <p:grpSp>
        <p:nvGrpSpPr>
          <p:cNvPr id="518164" name="Group 20"/>
          <p:cNvGrpSpPr>
            <a:grpSpLocks/>
          </p:cNvGrpSpPr>
          <p:nvPr/>
        </p:nvGrpSpPr>
        <p:grpSpPr bwMode="auto">
          <a:xfrm>
            <a:off x="0" y="569913"/>
            <a:ext cx="9144000" cy="6105525"/>
            <a:chOff x="0" y="359"/>
            <a:chExt cx="5760" cy="3846"/>
          </a:xfrm>
        </p:grpSpPr>
        <p:sp>
          <p:nvSpPr>
            <p:cNvPr id="518165" name="Line 21"/>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18166" name="Picture 22"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18167" name="AutoShape 23"/>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18168" name="Line 24"/>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18169" name="Text Box 25"/>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18161">
                                            <p:txEl>
                                              <p:pRg st="0" end="0"/>
                                            </p:txEl>
                                          </p:spTgt>
                                        </p:tgtEl>
                                        <p:attrNameLst>
                                          <p:attrName>style.visibility</p:attrName>
                                        </p:attrNameLst>
                                      </p:cBhvr>
                                      <p:to>
                                        <p:strVal val="visible"/>
                                      </p:to>
                                    </p:set>
                                    <p:animEffect transition="in" filter="box(in)">
                                      <p:cBhvr>
                                        <p:cTn id="7" dur="500"/>
                                        <p:tgtEl>
                                          <p:spTgt spid="51816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518161">
                                            <p:txEl>
                                              <p:pRg st="1" end="1"/>
                                            </p:txEl>
                                          </p:spTgt>
                                        </p:tgtEl>
                                        <p:attrNameLst>
                                          <p:attrName>style.visibility</p:attrName>
                                        </p:attrNameLst>
                                      </p:cBhvr>
                                      <p:to>
                                        <p:strVal val="visible"/>
                                      </p:to>
                                    </p:set>
                                    <p:animEffect transition="in" filter="box(in)">
                                      <p:cBhvr>
                                        <p:cTn id="12" dur="500"/>
                                        <p:tgtEl>
                                          <p:spTgt spid="51816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518161">
                                            <p:txEl>
                                              <p:pRg st="2" end="2"/>
                                            </p:txEl>
                                          </p:spTgt>
                                        </p:tgtEl>
                                        <p:attrNameLst>
                                          <p:attrName>style.visibility</p:attrName>
                                        </p:attrNameLst>
                                      </p:cBhvr>
                                      <p:to>
                                        <p:strVal val="visible"/>
                                      </p:to>
                                    </p:set>
                                    <p:animEffect transition="in" filter="box(in)">
                                      <p:cBhvr>
                                        <p:cTn id="17" dur="500"/>
                                        <p:tgtEl>
                                          <p:spTgt spid="51816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518161">
                                            <p:txEl>
                                              <p:pRg st="3" end="3"/>
                                            </p:txEl>
                                          </p:spTgt>
                                        </p:tgtEl>
                                        <p:attrNameLst>
                                          <p:attrName>style.visibility</p:attrName>
                                        </p:attrNameLst>
                                      </p:cBhvr>
                                      <p:to>
                                        <p:strVal val="visible"/>
                                      </p:to>
                                    </p:set>
                                    <p:animEffect transition="in" filter="box(in)">
                                      <p:cBhvr>
                                        <p:cTn id="22" dur="500"/>
                                        <p:tgtEl>
                                          <p:spTgt spid="518161">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518161">
                                            <p:txEl>
                                              <p:pRg st="4" end="4"/>
                                            </p:txEl>
                                          </p:spTgt>
                                        </p:tgtEl>
                                        <p:attrNameLst>
                                          <p:attrName>style.visibility</p:attrName>
                                        </p:attrNameLst>
                                      </p:cBhvr>
                                      <p:to>
                                        <p:strVal val="visible"/>
                                      </p:to>
                                    </p:set>
                                    <p:animEffect transition="in" filter="box(in)">
                                      <p:cBhvr>
                                        <p:cTn id="27" dur="500"/>
                                        <p:tgtEl>
                                          <p:spTgt spid="518161">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16" fill="hold" nodeType="clickEffect">
                                  <p:stCondLst>
                                    <p:cond delay="0"/>
                                  </p:stCondLst>
                                  <p:childTnLst>
                                    <p:set>
                                      <p:cBhvr>
                                        <p:cTn id="31" dur="1" fill="hold">
                                          <p:stCondLst>
                                            <p:cond delay="0"/>
                                          </p:stCondLst>
                                        </p:cTn>
                                        <p:tgtEl>
                                          <p:spTgt spid="518161">
                                            <p:txEl>
                                              <p:pRg st="5" end="5"/>
                                            </p:txEl>
                                          </p:spTgt>
                                        </p:tgtEl>
                                        <p:attrNameLst>
                                          <p:attrName>style.visibility</p:attrName>
                                        </p:attrNameLst>
                                      </p:cBhvr>
                                      <p:to>
                                        <p:strVal val="visible"/>
                                      </p:to>
                                    </p:set>
                                    <p:animEffect transition="in" filter="box(in)">
                                      <p:cBhvr>
                                        <p:cTn id="32" dur="500"/>
                                        <p:tgtEl>
                                          <p:spTgt spid="518161">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4" presetClass="entr" presetSubtype="16" fill="hold" nodeType="clickEffect">
                                  <p:stCondLst>
                                    <p:cond delay="0"/>
                                  </p:stCondLst>
                                  <p:childTnLst>
                                    <p:set>
                                      <p:cBhvr>
                                        <p:cTn id="36" dur="1" fill="hold">
                                          <p:stCondLst>
                                            <p:cond delay="0"/>
                                          </p:stCondLst>
                                        </p:cTn>
                                        <p:tgtEl>
                                          <p:spTgt spid="518161">
                                            <p:txEl>
                                              <p:charRg st="324" end="507"/>
                                            </p:txEl>
                                          </p:spTgt>
                                        </p:tgtEl>
                                        <p:attrNameLst>
                                          <p:attrName>style.visibility</p:attrName>
                                        </p:attrNameLst>
                                      </p:cBhvr>
                                      <p:to>
                                        <p:strVal val="visible"/>
                                      </p:to>
                                    </p:set>
                                    <p:animEffect transition="in" filter="box(in)">
                                      <p:cBhvr>
                                        <p:cTn id="37" dur="500"/>
                                        <p:tgtEl>
                                          <p:spTgt spid="518161">
                                            <p:txEl>
                                              <p:charRg st="324" end="50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Marcador de número de diapositiva 3"/>
          <p:cNvSpPr>
            <a:spLocks noGrp="1"/>
          </p:cNvSpPr>
          <p:nvPr>
            <p:ph type="sldNum" sz="quarter" idx="12"/>
          </p:nvPr>
        </p:nvSpPr>
        <p:spPr/>
        <p:txBody>
          <a:bodyPr/>
          <a:lstStyle/>
          <a:p>
            <a:fld id="{DC655329-119A-4CE9-8D5A-DA57DAFFF1F5}" type="slidenum">
              <a:rPr lang="es-ES" altLang="es-PE"/>
              <a:pPr/>
              <a:t>35</a:t>
            </a:fld>
            <a:endParaRPr lang="es-ES" altLang="es-PE"/>
          </a:p>
        </p:txBody>
      </p:sp>
      <p:sp>
        <p:nvSpPr>
          <p:cNvPr id="533507" name="Text Box 3"/>
          <p:cNvSpPr txBox="1">
            <a:spLocks noChangeArrowheads="1"/>
          </p:cNvSpPr>
          <p:nvPr/>
        </p:nvSpPr>
        <p:spPr bwMode="auto">
          <a:xfrm>
            <a:off x="1331913" y="1557338"/>
            <a:ext cx="7272337"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buFont typeface="Wingdings" panose="05000000000000000000" pitchFamily="2" charset="2"/>
              <a:buChar char="Ø"/>
            </a:pPr>
            <a:r>
              <a:rPr lang="es-ES" altLang="es-PE" sz="2400"/>
              <a:t> Formación y Evolución de los Suelos: Incidencia del factor humano (Jenny).</a:t>
            </a:r>
          </a:p>
        </p:txBody>
      </p:sp>
      <p:sp>
        <p:nvSpPr>
          <p:cNvPr id="533508" name="Text Box 4"/>
          <p:cNvSpPr txBox="1">
            <a:spLocks noChangeArrowheads="1"/>
          </p:cNvSpPr>
          <p:nvPr/>
        </p:nvSpPr>
        <p:spPr bwMode="auto">
          <a:xfrm>
            <a:off x="1476375" y="2906713"/>
            <a:ext cx="3311525" cy="3597275"/>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CCCC00"/>
                </a:solidFill>
                <a:miter lim="800000"/>
                <a:headEnd/>
                <a:tailEnd/>
              </a14:hiddenLine>
            </a:ext>
            <a:ext uri="{AF507438-7753-43E0-B8FC-AC1667EBCBE1}">
              <a14:hiddenEffects xmlns:a14="http://schemas.microsoft.com/office/drawing/2010/main">
                <a:effectLst>
                  <a:outerShdw dist="107763" dir="8100000" algn="ctr" rotWithShape="0">
                    <a:schemeClr val="bg2">
                      <a:alpha val="50000"/>
                    </a:schemeClr>
                  </a:outerShdw>
                </a:effectLst>
              </a14:hiddenEffects>
            </a:ext>
          </a:extLst>
        </p:spPr>
        <p:txBody>
          <a:bodyPr>
            <a:spAutoFit/>
          </a:bodyPr>
          <a:lstStyle/>
          <a:p>
            <a:pPr algn="just">
              <a:spcBef>
                <a:spcPct val="50000"/>
              </a:spcBef>
              <a:buFont typeface="Wingdings" panose="05000000000000000000" pitchFamily="2" charset="2"/>
              <a:buNone/>
            </a:pPr>
            <a:r>
              <a:rPr lang="es-ES" altLang="es-PE" sz="2000" i="1"/>
              <a:t>Clima Regional</a:t>
            </a:r>
          </a:p>
          <a:p>
            <a:pPr algn="just">
              <a:spcBef>
                <a:spcPct val="50000"/>
              </a:spcBef>
              <a:buFont typeface="Wingdings" panose="05000000000000000000" pitchFamily="2" charset="2"/>
              <a:buNone/>
            </a:pPr>
            <a:r>
              <a:rPr lang="es-ES" altLang="es-PE" sz="2000" i="1"/>
              <a:t>Relieve </a:t>
            </a:r>
          </a:p>
          <a:p>
            <a:pPr algn="just">
              <a:spcBef>
                <a:spcPct val="50000"/>
              </a:spcBef>
              <a:buFont typeface="Wingdings" panose="05000000000000000000" pitchFamily="2" charset="2"/>
              <a:buNone/>
            </a:pPr>
            <a:r>
              <a:rPr lang="es-ES" altLang="es-PE" sz="2000" i="1"/>
              <a:t>Material parental</a:t>
            </a:r>
          </a:p>
          <a:p>
            <a:pPr algn="just">
              <a:spcBef>
                <a:spcPct val="50000"/>
              </a:spcBef>
              <a:buFont typeface="Wingdings" panose="05000000000000000000" pitchFamily="2" charset="2"/>
              <a:buNone/>
            </a:pPr>
            <a:r>
              <a:rPr lang="es-ES" altLang="es-PE" sz="2000" i="1"/>
              <a:t>Factor biótico </a:t>
            </a:r>
          </a:p>
          <a:p>
            <a:pPr algn="just">
              <a:spcBef>
                <a:spcPct val="50000"/>
              </a:spcBef>
              <a:buFont typeface="Wingdings" panose="05000000000000000000" pitchFamily="2" charset="2"/>
              <a:buNone/>
            </a:pPr>
            <a:r>
              <a:rPr lang="es-ES" altLang="es-PE" sz="2000" i="1"/>
              <a:t>Tiempo</a:t>
            </a:r>
          </a:p>
          <a:p>
            <a:pPr algn="just">
              <a:spcBef>
                <a:spcPct val="50000"/>
              </a:spcBef>
              <a:buFont typeface="Wingdings" panose="05000000000000000000" pitchFamily="2" charset="2"/>
              <a:buNone/>
            </a:pPr>
            <a:endParaRPr lang="es-ES" altLang="es-PE" sz="2000" i="1"/>
          </a:p>
          <a:p>
            <a:pPr algn="just">
              <a:spcBef>
                <a:spcPct val="50000"/>
              </a:spcBef>
              <a:buFont typeface="Wingdings" panose="05000000000000000000" pitchFamily="2" charset="2"/>
              <a:buNone/>
            </a:pPr>
            <a:endParaRPr lang="es-ES" altLang="es-PE" sz="2000" i="1"/>
          </a:p>
          <a:p>
            <a:pPr algn="just">
              <a:spcBef>
                <a:spcPct val="50000"/>
              </a:spcBef>
              <a:buFont typeface="Wingdings" panose="05000000000000000000" pitchFamily="2" charset="2"/>
              <a:buNone/>
            </a:pPr>
            <a:endParaRPr lang="es-ES" altLang="es-PE" sz="2000" i="1"/>
          </a:p>
        </p:txBody>
      </p:sp>
      <p:sp>
        <p:nvSpPr>
          <p:cNvPr id="533509" name="AutoShape 5"/>
          <p:cNvSpPr>
            <a:spLocks noChangeArrowheads="1"/>
          </p:cNvSpPr>
          <p:nvPr/>
        </p:nvSpPr>
        <p:spPr bwMode="auto">
          <a:xfrm>
            <a:off x="4140200" y="3862388"/>
            <a:ext cx="1295400" cy="7905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gradFill rotWithShape="1">
            <a:gsLst>
              <a:gs pos="0">
                <a:srgbClr val="FF9900">
                  <a:gamma/>
                  <a:shade val="30196"/>
                  <a:invGamma/>
                </a:srgbClr>
              </a:gs>
              <a:gs pos="100000">
                <a:srgbClr val="FF9900"/>
              </a:gs>
            </a:gsLst>
            <a:lin ang="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33510" name="Line 6"/>
          <p:cNvSpPr>
            <a:spLocks noChangeShapeType="1"/>
          </p:cNvSpPr>
          <p:nvPr/>
        </p:nvSpPr>
        <p:spPr bwMode="auto">
          <a:xfrm>
            <a:off x="1403350" y="2709863"/>
            <a:ext cx="0" cy="3095625"/>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3511" name="Line 7"/>
          <p:cNvSpPr>
            <a:spLocks noChangeShapeType="1"/>
          </p:cNvSpPr>
          <p:nvPr/>
        </p:nvSpPr>
        <p:spPr bwMode="auto">
          <a:xfrm>
            <a:off x="3635375" y="2781300"/>
            <a:ext cx="0" cy="3095625"/>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3512" name="Text Box 8"/>
          <p:cNvSpPr txBox="1">
            <a:spLocks noChangeArrowheads="1"/>
          </p:cNvSpPr>
          <p:nvPr/>
        </p:nvSpPr>
        <p:spPr bwMode="auto">
          <a:xfrm>
            <a:off x="971550" y="3879850"/>
            <a:ext cx="3603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sz="4000">
                <a:latin typeface="Century Gothic" panose="020B0502020202020204" pitchFamily="34" charset="0"/>
              </a:rPr>
              <a:t>f</a:t>
            </a:r>
          </a:p>
        </p:txBody>
      </p:sp>
      <p:sp>
        <p:nvSpPr>
          <p:cNvPr id="533513" name="Text Box 9"/>
          <p:cNvSpPr txBox="1">
            <a:spLocks noChangeArrowheads="1"/>
          </p:cNvSpPr>
          <p:nvPr/>
        </p:nvSpPr>
        <p:spPr bwMode="auto">
          <a:xfrm>
            <a:off x="5724525" y="3879850"/>
            <a:ext cx="3603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sz="4000">
                <a:latin typeface="Century Gothic" panose="020B0502020202020204" pitchFamily="34" charset="0"/>
              </a:rPr>
              <a:t>f</a:t>
            </a:r>
          </a:p>
        </p:txBody>
      </p:sp>
      <p:sp>
        <p:nvSpPr>
          <p:cNvPr id="533514" name="Text Box 10"/>
          <p:cNvSpPr txBox="1">
            <a:spLocks noChangeArrowheads="1"/>
          </p:cNvSpPr>
          <p:nvPr/>
        </p:nvSpPr>
        <p:spPr bwMode="auto">
          <a:xfrm>
            <a:off x="6227763" y="2924175"/>
            <a:ext cx="3311525" cy="3597275"/>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9525">
                <a:solidFill>
                  <a:srgbClr val="CCCC00"/>
                </a:solidFill>
                <a:miter lim="800000"/>
                <a:headEnd/>
                <a:tailEnd/>
              </a14:hiddenLine>
            </a:ext>
            <a:ext uri="{AF507438-7753-43E0-B8FC-AC1667EBCBE1}">
              <a14:hiddenEffects xmlns:a14="http://schemas.microsoft.com/office/drawing/2010/main">
                <a:effectLst>
                  <a:outerShdw dist="107763" dir="8100000" algn="ctr" rotWithShape="0">
                    <a:schemeClr val="bg2">
                      <a:alpha val="50000"/>
                    </a:schemeClr>
                  </a:outerShdw>
                </a:effectLst>
              </a14:hiddenEffects>
            </a:ext>
          </a:extLst>
        </p:spPr>
        <p:txBody>
          <a:bodyPr>
            <a:spAutoFit/>
          </a:bodyPr>
          <a:lstStyle/>
          <a:p>
            <a:pPr algn="just">
              <a:spcBef>
                <a:spcPct val="50000"/>
              </a:spcBef>
              <a:buFont typeface="Wingdings" panose="05000000000000000000" pitchFamily="2" charset="2"/>
              <a:buNone/>
            </a:pPr>
            <a:r>
              <a:rPr lang="es-ES" altLang="es-PE" sz="2000" i="1"/>
              <a:t>Clima Regional</a:t>
            </a:r>
          </a:p>
          <a:p>
            <a:pPr algn="just">
              <a:spcBef>
                <a:spcPct val="50000"/>
              </a:spcBef>
              <a:buFont typeface="Wingdings" panose="05000000000000000000" pitchFamily="2" charset="2"/>
              <a:buNone/>
            </a:pPr>
            <a:r>
              <a:rPr lang="es-ES" altLang="es-PE" sz="2000" i="1"/>
              <a:t>Relieve </a:t>
            </a:r>
          </a:p>
          <a:p>
            <a:pPr algn="just">
              <a:spcBef>
                <a:spcPct val="50000"/>
              </a:spcBef>
              <a:buFont typeface="Wingdings" panose="05000000000000000000" pitchFamily="2" charset="2"/>
              <a:buNone/>
            </a:pPr>
            <a:r>
              <a:rPr lang="es-ES" altLang="es-PE" sz="2000" i="1"/>
              <a:t>Material parental</a:t>
            </a:r>
          </a:p>
          <a:p>
            <a:pPr algn="just">
              <a:spcBef>
                <a:spcPct val="50000"/>
              </a:spcBef>
              <a:buFont typeface="Wingdings" panose="05000000000000000000" pitchFamily="2" charset="2"/>
              <a:buNone/>
            </a:pPr>
            <a:r>
              <a:rPr lang="es-ES" altLang="es-PE" sz="2000" i="1"/>
              <a:t>Factor biótico </a:t>
            </a:r>
          </a:p>
          <a:p>
            <a:pPr algn="just">
              <a:spcBef>
                <a:spcPct val="50000"/>
              </a:spcBef>
              <a:buFont typeface="Wingdings" panose="05000000000000000000" pitchFamily="2" charset="2"/>
              <a:buNone/>
            </a:pPr>
            <a:r>
              <a:rPr lang="es-ES" altLang="es-PE" sz="2000" i="1"/>
              <a:t>Tiempo</a:t>
            </a:r>
          </a:p>
          <a:p>
            <a:pPr algn="just">
              <a:spcBef>
                <a:spcPct val="50000"/>
              </a:spcBef>
              <a:buFont typeface="Wingdings" panose="05000000000000000000" pitchFamily="2" charset="2"/>
              <a:buNone/>
            </a:pPr>
            <a:r>
              <a:rPr lang="es-ES" altLang="es-PE" sz="2000" i="1"/>
              <a:t>Factor Humano</a:t>
            </a:r>
          </a:p>
          <a:p>
            <a:pPr algn="just">
              <a:spcBef>
                <a:spcPct val="50000"/>
              </a:spcBef>
              <a:buFont typeface="Wingdings" panose="05000000000000000000" pitchFamily="2" charset="2"/>
              <a:buNone/>
            </a:pPr>
            <a:endParaRPr lang="es-ES" altLang="es-PE" sz="2000" i="1"/>
          </a:p>
          <a:p>
            <a:pPr algn="just">
              <a:spcBef>
                <a:spcPct val="50000"/>
              </a:spcBef>
              <a:buFont typeface="Wingdings" panose="05000000000000000000" pitchFamily="2" charset="2"/>
              <a:buNone/>
            </a:pPr>
            <a:endParaRPr lang="es-ES" altLang="es-PE" sz="2000"/>
          </a:p>
        </p:txBody>
      </p:sp>
      <p:sp>
        <p:nvSpPr>
          <p:cNvPr id="533515" name="Line 11"/>
          <p:cNvSpPr>
            <a:spLocks noChangeShapeType="1"/>
          </p:cNvSpPr>
          <p:nvPr/>
        </p:nvSpPr>
        <p:spPr bwMode="auto">
          <a:xfrm>
            <a:off x="6156325" y="2854325"/>
            <a:ext cx="0" cy="3095625"/>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3516" name="Line 12"/>
          <p:cNvSpPr>
            <a:spLocks noChangeShapeType="1"/>
          </p:cNvSpPr>
          <p:nvPr/>
        </p:nvSpPr>
        <p:spPr bwMode="auto">
          <a:xfrm>
            <a:off x="8388350" y="2854325"/>
            <a:ext cx="0" cy="3095625"/>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3517" name="AutoShape 13"/>
          <p:cNvSpPr>
            <a:spLocks/>
          </p:cNvSpPr>
          <p:nvPr/>
        </p:nvSpPr>
        <p:spPr bwMode="auto">
          <a:xfrm rot="-16200000">
            <a:off x="2448719" y="4977607"/>
            <a:ext cx="215900" cy="2303462"/>
          </a:xfrm>
          <a:prstGeom prst="rightBrace">
            <a:avLst>
              <a:gd name="adj1" fmla="val 88909"/>
              <a:gd name="adj2" fmla="val 50000"/>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33518" name="AutoShape 14"/>
          <p:cNvSpPr>
            <a:spLocks/>
          </p:cNvSpPr>
          <p:nvPr/>
        </p:nvSpPr>
        <p:spPr bwMode="auto">
          <a:xfrm rot="-16200000">
            <a:off x="7200107" y="4977606"/>
            <a:ext cx="215900" cy="2303463"/>
          </a:xfrm>
          <a:prstGeom prst="rightBrace">
            <a:avLst>
              <a:gd name="adj1" fmla="val 88909"/>
              <a:gd name="adj2" fmla="val 50000"/>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33519" name="Text Box 15"/>
          <p:cNvSpPr txBox="1">
            <a:spLocks noChangeArrowheads="1"/>
          </p:cNvSpPr>
          <p:nvPr/>
        </p:nvSpPr>
        <p:spPr bwMode="auto">
          <a:xfrm>
            <a:off x="1042988" y="6381750"/>
            <a:ext cx="29527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a:t>Sin intervención humana</a:t>
            </a:r>
            <a:endParaRPr lang="es-ES" altLang="es-PE"/>
          </a:p>
        </p:txBody>
      </p:sp>
      <p:sp>
        <p:nvSpPr>
          <p:cNvPr id="533520" name="Text Box 16"/>
          <p:cNvSpPr txBox="1">
            <a:spLocks noChangeArrowheads="1"/>
          </p:cNvSpPr>
          <p:nvPr/>
        </p:nvSpPr>
        <p:spPr bwMode="auto">
          <a:xfrm>
            <a:off x="5867400" y="6381750"/>
            <a:ext cx="29527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a:t>Con intervención humana</a:t>
            </a:r>
            <a:endParaRPr lang="es-ES" altLang="es-PE"/>
          </a:p>
        </p:txBody>
      </p:sp>
      <p:sp>
        <p:nvSpPr>
          <p:cNvPr id="533521" name="Rectangle 17"/>
          <p:cNvSpPr>
            <a:spLocks noChangeArrowheads="1"/>
          </p:cNvSpPr>
          <p:nvPr/>
        </p:nvSpPr>
        <p:spPr bwMode="auto">
          <a:xfrm>
            <a:off x="304800" y="14288"/>
            <a:ext cx="8532813" cy="900112"/>
          </a:xfrm>
          <a:prstGeom prst="rect">
            <a:avLst/>
          </a:prstGeom>
          <a:solidFill>
            <a:srgbClr val="4D4D4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33522" name="Text Box 18"/>
          <p:cNvSpPr txBox="1">
            <a:spLocks noChangeArrowheads="1"/>
          </p:cNvSpPr>
          <p:nvPr/>
        </p:nvSpPr>
        <p:spPr bwMode="auto">
          <a:xfrm>
            <a:off x="228600" y="188913"/>
            <a:ext cx="8555038"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Funciones y Servicios Ecológicos</a:t>
            </a:r>
            <a:endParaRPr lang="es-ES" altLang="es-PE" sz="2800">
              <a:solidFill>
                <a:srgbClr val="FF9900"/>
              </a:solidFill>
              <a:effectLst>
                <a:outerShdw blurRad="38100" dist="38100" dir="2700000" algn="tl">
                  <a:srgbClr val="000000"/>
                </a:outerShdw>
              </a:effectLst>
            </a:endParaRPr>
          </a:p>
        </p:txBody>
      </p:sp>
      <p:pic>
        <p:nvPicPr>
          <p:cNvPr id="533523" name="Picture 19" descr="logoUN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925" y="5734050"/>
            <a:ext cx="611188" cy="534988"/>
          </a:xfrm>
          <a:prstGeom prst="rect">
            <a:avLst/>
          </a:prstGeom>
          <a:noFill/>
          <a:extLst>
            <a:ext uri="{909E8E84-426E-40DD-AFC4-6F175D3DCCD1}">
              <a14:hiddenFill xmlns:a14="http://schemas.microsoft.com/office/drawing/2010/main">
                <a:solidFill>
                  <a:srgbClr val="FFFFFF"/>
                </a:solidFill>
              </a14:hiddenFill>
            </a:ext>
          </a:extLst>
        </p:spPr>
      </p:pic>
      <p:sp>
        <p:nvSpPr>
          <p:cNvPr id="533524" name="Text Box 20"/>
          <p:cNvSpPr txBox="1">
            <a:spLocks noChangeArrowheads="1"/>
          </p:cNvSpPr>
          <p:nvPr/>
        </p:nvSpPr>
        <p:spPr bwMode="auto">
          <a:xfrm>
            <a:off x="0" y="6308725"/>
            <a:ext cx="68421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33510"/>
                                        </p:tgtEl>
                                        <p:attrNameLst>
                                          <p:attrName>style.visibility</p:attrName>
                                        </p:attrNameLst>
                                      </p:cBhvr>
                                      <p:to>
                                        <p:strVal val="visible"/>
                                      </p:to>
                                    </p:set>
                                    <p:animEffect transition="in" filter="box(in)">
                                      <p:cBhvr>
                                        <p:cTn id="7" dur="500"/>
                                        <p:tgtEl>
                                          <p:spTgt spid="533510"/>
                                        </p:tgtEl>
                                      </p:cBhvr>
                                    </p:animEffect>
                                  </p:childTnLst>
                                </p:cTn>
                              </p:par>
                            </p:childTnLst>
                          </p:cTn>
                        </p:par>
                        <p:par>
                          <p:cTn id="8" fill="hold" nodeType="afterGroup">
                            <p:stCondLst>
                              <p:cond delay="500"/>
                            </p:stCondLst>
                            <p:childTnLst>
                              <p:par>
                                <p:cTn id="9" presetID="4" presetClass="entr" presetSubtype="16" fill="hold" grpId="0" nodeType="afterEffect">
                                  <p:stCondLst>
                                    <p:cond delay="0"/>
                                  </p:stCondLst>
                                  <p:childTnLst>
                                    <p:set>
                                      <p:cBhvr>
                                        <p:cTn id="10" dur="1" fill="hold">
                                          <p:stCondLst>
                                            <p:cond delay="0"/>
                                          </p:stCondLst>
                                        </p:cTn>
                                        <p:tgtEl>
                                          <p:spTgt spid="533511"/>
                                        </p:tgtEl>
                                        <p:attrNameLst>
                                          <p:attrName>style.visibility</p:attrName>
                                        </p:attrNameLst>
                                      </p:cBhvr>
                                      <p:to>
                                        <p:strVal val="visible"/>
                                      </p:to>
                                    </p:set>
                                    <p:animEffect transition="in" filter="box(in)">
                                      <p:cBhvr>
                                        <p:cTn id="11" dur="500"/>
                                        <p:tgtEl>
                                          <p:spTgt spid="533511"/>
                                        </p:tgtEl>
                                      </p:cBhvr>
                                    </p:animEffect>
                                  </p:childTnLst>
                                </p:cTn>
                              </p:par>
                            </p:childTnLst>
                          </p:cTn>
                        </p:par>
                        <p:par>
                          <p:cTn id="12" fill="hold" nodeType="afterGroup">
                            <p:stCondLst>
                              <p:cond delay="1000"/>
                            </p:stCondLst>
                            <p:childTnLst>
                              <p:par>
                                <p:cTn id="13" presetID="4" presetClass="entr" presetSubtype="16" fill="hold" grpId="0" nodeType="afterEffect">
                                  <p:stCondLst>
                                    <p:cond delay="0"/>
                                  </p:stCondLst>
                                  <p:childTnLst>
                                    <p:set>
                                      <p:cBhvr>
                                        <p:cTn id="14" dur="1" fill="hold">
                                          <p:stCondLst>
                                            <p:cond delay="0"/>
                                          </p:stCondLst>
                                        </p:cTn>
                                        <p:tgtEl>
                                          <p:spTgt spid="533508"/>
                                        </p:tgtEl>
                                        <p:attrNameLst>
                                          <p:attrName>style.visibility</p:attrName>
                                        </p:attrNameLst>
                                      </p:cBhvr>
                                      <p:to>
                                        <p:strVal val="visible"/>
                                      </p:to>
                                    </p:set>
                                    <p:animEffect transition="in" filter="box(in)">
                                      <p:cBhvr>
                                        <p:cTn id="15" dur="500"/>
                                        <p:tgtEl>
                                          <p:spTgt spid="533508"/>
                                        </p:tgtEl>
                                      </p:cBhvr>
                                    </p:animEffect>
                                  </p:childTnLst>
                                </p:cTn>
                              </p:par>
                            </p:childTnLst>
                          </p:cTn>
                        </p:par>
                        <p:par>
                          <p:cTn id="16" fill="hold" nodeType="afterGroup">
                            <p:stCondLst>
                              <p:cond delay="1500"/>
                            </p:stCondLst>
                            <p:childTnLst>
                              <p:par>
                                <p:cTn id="17" presetID="4" presetClass="entr" presetSubtype="16" fill="hold" grpId="0" nodeType="afterEffect">
                                  <p:stCondLst>
                                    <p:cond delay="0"/>
                                  </p:stCondLst>
                                  <p:childTnLst>
                                    <p:set>
                                      <p:cBhvr>
                                        <p:cTn id="18" dur="1" fill="hold">
                                          <p:stCondLst>
                                            <p:cond delay="0"/>
                                          </p:stCondLst>
                                        </p:cTn>
                                        <p:tgtEl>
                                          <p:spTgt spid="533512"/>
                                        </p:tgtEl>
                                        <p:attrNameLst>
                                          <p:attrName>style.visibility</p:attrName>
                                        </p:attrNameLst>
                                      </p:cBhvr>
                                      <p:to>
                                        <p:strVal val="visible"/>
                                      </p:to>
                                    </p:set>
                                    <p:animEffect transition="in" filter="box(in)">
                                      <p:cBhvr>
                                        <p:cTn id="19" dur="500"/>
                                        <p:tgtEl>
                                          <p:spTgt spid="533512"/>
                                        </p:tgtEl>
                                      </p:cBhvr>
                                    </p:animEffect>
                                  </p:childTnLst>
                                </p:cTn>
                              </p:par>
                            </p:childTnLst>
                          </p:cTn>
                        </p:par>
                        <p:par>
                          <p:cTn id="20" fill="hold" nodeType="afterGroup">
                            <p:stCondLst>
                              <p:cond delay="2000"/>
                            </p:stCondLst>
                            <p:childTnLst>
                              <p:par>
                                <p:cTn id="21" presetID="4" presetClass="entr" presetSubtype="16" fill="hold" grpId="0" nodeType="afterEffect">
                                  <p:stCondLst>
                                    <p:cond delay="0"/>
                                  </p:stCondLst>
                                  <p:childTnLst>
                                    <p:set>
                                      <p:cBhvr>
                                        <p:cTn id="22" dur="1" fill="hold">
                                          <p:stCondLst>
                                            <p:cond delay="0"/>
                                          </p:stCondLst>
                                        </p:cTn>
                                        <p:tgtEl>
                                          <p:spTgt spid="533519"/>
                                        </p:tgtEl>
                                        <p:attrNameLst>
                                          <p:attrName>style.visibility</p:attrName>
                                        </p:attrNameLst>
                                      </p:cBhvr>
                                      <p:to>
                                        <p:strVal val="visible"/>
                                      </p:to>
                                    </p:set>
                                    <p:animEffect transition="in" filter="box(in)">
                                      <p:cBhvr>
                                        <p:cTn id="23" dur="500"/>
                                        <p:tgtEl>
                                          <p:spTgt spid="533519"/>
                                        </p:tgtEl>
                                      </p:cBhvr>
                                    </p:animEffect>
                                  </p:childTnLst>
                                </p:cTn>
                              </p:par>
                            </p:childTnLst>
                          </p:cTn>
                        </p:par>
                        <p:par>
                          <p:cTn id="24" fill="hold" nodeType="afterGroup">
                            <p:stCondLst>
                              <p:cond delay="2500"/>
                            </p:stCondLst>
                            <p:childTnLst>
                              <p:par>
                                <p:cTn id="25" presetID="4" presetClass="entr" presetSubtype="16" fill="hold" grpId="0" nodeType="afterEffect">
                                  <p:stCondLst>
                                    <p:cond delay="0"/>
                                  </p:stCondLst>
                                  <p:childTnLst>
                                    <p:set>
                                      <p:cBhvr>
                                        <p:cTn id="26" dur="1" fill="hold">
                                          <p:stCondLst>
                                            <p:cond delay="0"/>
                                          </p:stCondLst>
                                        </p:cTn>
                                        <p:tgtEl>
                                          <p:spTgt spid="533517"/>
                                        </p:tgtEl>
                                        <p:attrNameLst>
                                          <p:attrName>style.visibility</p:attrName>
                                        </p:attrNameLst>
                                      </p:cBhvr>
                                      <p:to>
                                        <p:strVal val="visible"/>
                                      </p:to>
                                    </p:set>
                                    <p:animEffect transition="in" filter="box(in)">
                                      <p:cBhvr>
                                        <p:cTn id="27" dur="500"/>
                                        <p:tgtEl>
                                          <p:spTgt spid="53351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533509"/>
                                        </p:tgtEl>
                                        <p:attrNameLst>
                                          <p:attrName>style.visibility</p:attrName>
                                        </p:attrNameLst>
                                      </p:cBhvr>
                                      <p:to>
                                        <p:strVal val="visible"/>
                                      </p:to>
                                    </p:set>
                                    <p:animEffect transition="in" filter="box(in)">
                                      <p:cBhvr>
                                        <p:cTn id="32" dur="500"/>
                                        <p:tgtEl>
                                          <p:spTgt spid="533509"/>
                                        </p:tgtEl>
                                      </p:cBhvr>
                                    </p:animEffect>
                                  </p:childTnLst>
                                </p:cTn>
                              </p:par>
                            </p:childTnLst>
                          </p:cTn>
                        </p:par>
                        <p:par>
                          <p:cTn id="33" fill="hold" nodeType="afterGroup">
                            <p:stCondLst>
                              <p:cond delay="500"/>
                            </p:stCondLst>
                            <p:childTnLst>
                              <p:par>
                                <p:cTn id="34" presetID="4" presetClass="entr" presetSubtype="16" fill="hold" grpId="0" nodeType="afterEffect">
                                  <p:stCondLst>
                                    <p:cond delay="0"/>
                                  </p:stCondLst>
                                  <p:childTnLst>
                                    <p:set>
                                      <p:cBhvr>
                                        <p:cTn id="35" dur="1" fill="hold">
                                          <p:stCondLst>
                                            <p:cond delay="0"/>
                                          </p:stCondLst>
                                        </p:cTn>
                                        <p:tgtEl>
                                          <p:spTgt spid="533513"/>
                                        </p:tgtEl>
                                        <p:attrNameLst>
                                          <p:attrName>style.visibility</p:attrName>
                                        </p:attrNameLst>
                                      </p:cBhvr>
                                      <p:to>
                                        <p:strVal val="visible"/>
                                      </p:to>
                                    </p:set>
                                    <p:animEffect transition="in" filter="box(in)">
                                      <p:cBhvr>
                                        <p:cTn id="36" dur="500"/>
                                        <p:tgtEl>
                                          <p:spTgt spid="533513"/>
                                        </p:tgtEl>
                                      </p:cBhvr>
                                    </p:animEffect>
                                  </p:childTnLst>
                                </p:cTn>
                              </p:par>
                            </p:childTnLst>
                          </p:cTn>
                        </p:par>
                        <p:par>
                          <p:cTn id="37" fill="hold" nodeType="afterGroup">
                            <p:stCondLst>
                              <p:cond delay="1000"/>
                            </p:stCondLst>
                            <p:childTnLst>
                              <p:par>
                                <p:cTn id="38" presetID="4" presetClass="entr" presetSubtype="16" fill="hold" grpId="0" nodeType="afterEffect">
                                  <p:stCondLst>
                                    <p:cond delay="0"/>
                                  </p:stCondLst>
                                  <p:childTnLst>
                                    <p:set>
                                      <p:cBhvr>
                                        <p:cTn id="39" dur="1" fill="hold">
                                          <p:stCondLst>
                                            <p:cond delay="0"/>
                                          </p:stCondLst>
                                        </p:cTn>
                                        <p:tgtEl>
                                          <p:spTgt spid="533515"/>
                                        </p:tgtEl>
                                        <p:attrNameLst>
                                          <p:attrName>style.visibility</p:attrName>
                                        </p:attrNameLst>
                                      </p:cBhvr>
                                      <p:to>
                                        <p:strVal val="visible"/>
                                      </p:to>
                                    </p:set>
                                    <p:animEffect transition="in" filter="box(in)">
                                      <p:cBhvr>
                                        <p:cTn id="40" dur="500"/>
                                        <p:tgtEl>
                                          <p:spTgt spid="533515"/>
                                        </p:tgtEl>
                                      </p:cBhvr>
                                    </p:animEffect>
                                  </p:childTnLst>
                                </p:cTn>
                              </p:par>
                            </p:childTnLst>
                          </p:cTn>
                        </p:par>
                        <p:par>
                          <p:cTn id="41" fill="hold" nodeType="afterGroup">
                            <p:stCondLst>
                              <p:cond delay="1500"/>
                            </p:stCondLst>
                            <p:childTnLst>
                              <p:par>
                                <p:cTn id="42" presetID="4" presetClass="entr" presetSubtype="16" fill="hold" grpId="0" nodeType="afterEffect">
                                  <p:stCondLst>
                                    <p:cond delay="0"/>
                                  </p:stCondLst>
                                  <p:childTnLst>
                                    <p:set>
                                      <p:cBhvr>
                                        <p:cTn id="43" dur="1" fill="hold">
                                          <p:stCondLst>
                                            <p:cond delay="0"/>
                                          </p:stCondLst>
                                        </p:cTn>
                                        <p:tgtEl>
                                          <p:spTgt spid="533514"/>
                                        </p:tgtEl>
                                        <p:attrNameLst>
                                          <p:attrName>style.visibility</p:attrName>
                                        </p:attrNameLst>
                                      </p:cBhvr>
                                      <p:to>
                                        <p:strVal val="visible"/>
                                      </p:to>
                                    </p:set>
                                    <p:animEffect transition="in" filter="box(in)">
                                      <p:cBhvr>
                                        <p:cTn id="44" dur="500"/>
                                        <p:tgtEl>
                                          <p:spTgt spid="533514"/>
                                        </p:tgtEl>
                                      </p:cBhvr>
                                    </p:animEffect>
                                  </p:childTnLst>
                                </p:cTn>
                              </p:par>
                            </p:childTnLst>
                          </p:cTn>
                        </p:par>
                        <p:par>
                          <p:cTn id="45" fill="hold" nodeType="afterGroup">
                            <p:stCondLst>
                              <p:cond delay="2000"/>
                            </p:stCondLst>
                            <p:childTnLst>
                              <p:par>
                                <p:cTn id="46" presetID="4" presetClass="entr" presetSubtype="16" fill="hold" grpId="0" nodeType="afterEffect">
                                  <p:stCondLst>
                                    <p:cond delay="0"/>
                                  </p:stCondLst>
                                  <p:childTnLst>
                                    <p:set>
                                      <p:cBhvr>
                                        <p:cTn id="47" dur="1" fill="hold">
                                          <p:stCondLst>
                                            <p:cond delay="0"/>
                                          </p:stCondLst>
                                        </p:cTn>
                                        <p:tgtEl>
                                          <p:spTgt spid="533516"/>
                                        </p:tgtEl>
                                        <p:attrNameLst>
                                          <p:attrName>style.visibility</p:attrName>
                                        </p:attrNameLst>
                                      </p:cBhvr>
                                      <p:to>
                                        <p:strVal val="visible"/>
                                      </p:to>
                                    </p:set>
                                    <p:animEffect transition="in" filter="box(in)">
                                      <p:cBhvr>
                                        <p:cTn id="48" dur="500"/>
                                        <p:tgtEl>
                                          <p:spTgt spid="533516"/>
                                        </p:tgtEl>
                                      </p:cBhvr>
                                    </p:animEffect>
                                  </p:childTnLst>
                                </p:cTn>
                              </p:par>
                            </p:childTnLst>
                          </p:cTn>
                        </p:par>
                        <p:par>
                          <p:cTn id="49" fill="hold" nodeType="afterGroup">
                            <p:stCondLst>
                              <p:cond delay="2500"/>
                            </p:stCondLst>
                            <p:childTnLst>
                              <p:par>
                                <p:cTn id="50" presetID="4" presetClass="entr" presetSubtype="16" fill="hold" grpId="0" nodeType="afterEffect">
                                  <p:stCondLst>
                                    <p:cond delay="0"/>
                                  </p:stCondLst>
                                  <p:childTnLst>
                                    <p:set>
                                      <p:cBhvr>
                                        <p:cTn id="51" dur="1" fill="hold">
                                          <p:stCondLst>
                                            <p:cond delay="0"/>
                                          </p:stCondLst>
                                        </p:cTn>
                                        <p:tgtEl>
                                          <p:spTgt spid="533518"/>
                                        </p:tgtEl>
                                        <p:attrNameLst>
                                          <p:attrName>style.visibility</p:attrName>
                                        </p:attrNameLst>
                                      </p:cBhvr>
                                      <p:to>
                                        <p:strVal val="visible"/>
                                      </p:to>
                                    </p:set>
                                    <p:animEffect transition="in" filter="box(in)">
                                      <p:cBhvr>
                                        <p:cTn id="52" dur="500"/>
                                        <p:tgtEl>
                                          <p:spTgt spid="533518"/>
                                        </p:tgtEl>
                                      </p:cBhvr>
                                    </p:animEffect>
                                  </p:childTnLst>
                                </p:cTn>
                              </p:par>
                            </p:childTnLst>
                          </p:cTn>
                        </p:par>
                        <p:par>
                          <p:cTn id="53" fill="hold" nodeType="afterGroup">
                            <p:stCondLst>
                              <p:cond delay="3000"/>
                            </p:stCondLst>
                            <p:childTnLst>
                              <p:par>
                                <p:cTn id="54" presetID="4" presetClass="entr" presetSubtype="16" fill="hold" grpId="0" nodeType="afterEffect">
                                  <p:stCondLst>
                                    <p:cond delay="0"/>
                                  </p:stCondLst>
                                  <p:childTnLst>
                                    <p:set>
                                      <p:cBhvr>
                                        <p:cTn id="55" dur="1" fill="hold">
                                          <p:stCondLst>
                                            <p:cond delay="0"/>
                                          </p:stCondLst>
                                        </p:cTn>
                                        <p:tgtEl>
                                          <p:spTgt spid="533520"/>
                                        </p:tgtEl>
                                        <p:attrNameLst>
                                          <p:attrName>style.visibility</p:attrName>
                                        </p:attrNameLst>
                                      </p:cBhvr>
                                      <p:to>
                                        <p:strVal val="visible"/>
                                      </p:to>
                                    </p:set>
                                    <p:animEffect transition="in" filter="box(in)">
                                      <p:cBhvr>
                                        <p:cTn id="56" dur="500"/>
                                        <p:tgtEl>
                                          <p:spTgt spid="5335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3508" grpId="0" autoUpdateAnimBg="0"/>
      <p:bldP spid="533509" grpId="0" animBg="1"/>
      <p:bldP spid="533510" grpId="0" animBg="1"/>
      <p:bldP spid="533511" grpId="0" animBg="1"/>
      <p:bldP spid="533512" grpId="0" autoUpdateAnimBg="0"/>
      <p:bldP spid="533513" grpId="0" autoUpdateAnimBg="0"/>
      <p:bldP spid="533514" grpId="0" autoUpdateAnimBg="0"/>
      <p:bldP spid="533515" grpId="0" animBg="1"/>
      <p:bldP spid="533516" grpId="0" animBg="1"/>
      <p:bldP spid="533517" grpId="0" animBg="1"/>
      <p:bldP spid="533518" grpId="0" animBg="1"/>
      <p:bldP spid="533519" grpId="0" autoUpdateAnimBg="0"/>
      <p:bldP spid="533520" grpId="0"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ED926E19-BC1B-490D-8251-6CCCC93C012D}" type="slidenum">
              <a:rPr lang="es-ES" altLang="es-PE"/>
              <a:pPr/>
              <a:t>36</a:t>
            </a:fld>
            <a:endParaRPr lang="es-ES" altLang="es-PE"/>
          </a:p>
        </p:txBody>
      </p:sp>
      <p:sp>
        <p:nvSpPr>
          <p:cNvPr id="522256" name="Text Box 16"/>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522257" name="Text Box 17"/>
          <p:cNvSpPr txBox="1">
            <a:spLocks noChangeArrowheads="1"/>
          </p:cNvSpPr>
          <p:nvPr/>
        </p:nvSpPr>
        <p:spPr bwMode="auto">
          <a:xfrm>
            <a:off x="1044575" y="2057400"/>
            <a:ext cx="7559675" cy="3597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buFont typeface="Wingdings" panose="05000000000000000000" pitchFamily="2" charset="2"/>
              <a:buChar char="Ø"/>
            </a:pPr>
            <a:r>
              <a:rPr lang="es-ES" altLang="es-PE" sz="2000"/>
              <a:t> Consideraciones de algunos factores que inciden en la evolución de los suelos: </a:t>
            </a:r>
          </a:p>
          <a:p>
            <a:pPr lvl="1" algn="just">
              <a:spcBef>
                <a:spcPct val="50000"/>
              </a:spcBef>
              <a:buFont typeface="Wingdings" panose="05000000000000000000" pitchFamily="2" charset="2"/>
              <a:buChar char="ü"/>
            </a:pPr>
            <a:r>
              <a:rPr lang="es-ES" altLang="es-PE" sz="2000"/>
              <a:t> El resultado de la intervención humana deriva en: </a:t>
            </a:r>
          </a:p>
          <a:p>
            <a:pPr lvl="2" algn="just">
              <a:spcBef>
                <a:spcPct val="50000"/>
              </a:spcBef>
              <a:buFontTx/>
              <a:buChar char="•"/>
            </a:pPr>
            <a:r>
              <a:rPr lang="es-ES" altLang="es-PE" sz="2000"/>
              <a:t> una afectación compleja de los diferentes factores y de su interacciones; </a:t>
            </a:r>
          </a:p>
          <a:p>
            <a:pPr lvl="1" algn="just">
              <a:spcBef>
                <a:spcPct val="50000"/>
              </a:spcBef>
              <a:buFont typeface="Wingdings" panose="05000000000000000000" pitchFamily="2" charset="2"/>
              <a:buChar char="ü"/>
            </a:pPr>
            <a:r>
              <a:rPr lang="es-ES" altLang="es-PE" sz="2000"/>
              <a:t> Induce en la evolución a futuro del suelo a través de: </a:t>
            </a:r>
          </a:p>
          <a:p>
            <a:pPr lvl="2" algn="just">
              <a:spcBef>
                <a:spcPct val="50000"/>
              </a:spcBef>
              <a:buFontTx/>
              <a:buChar char="•"/>
            </a:pPr>
            <a:r>
              <a:rPr lang="es-ES" altLang="es-PE" sz="2000"/>
              <a:t> la aceleración o desaceleración de los procesos edáficos, incluyendo su degradación.</a:t>
            </a:r>
            <a:endParaRPr lang="es-ES_tradnl" altLang="es-PE" sz="2000"/>
          </a:p>
          <a:p>
            <a:pPr algn="just">
              <a:spcBef>
                <a:spcPct val="50000"/>
              </a:spcBef>
              <a:buFont typeface="Wingdings" panose="05000000000000000000" pitchFamily="2" charset="2"/>
              <a:buChar char="Ø"/>
            </a:pPr>
            <a:endParaRPr lang="es-ES" altLang="es-PE" sz="2000"/>
          </a:p>
        </p:txBody>
      </p:sp>
      <p:sp>
        <p:nvSpPr>
          <p:cNvPr id="522258" name="Text Box 18"/>
          <p:cNvSpPr txBox="1">
            <a:spLocks noChangeArrowheads="1"/>
          </p:cNvSpPr>
          <p:nvPr/>
        </p:nvSpPr>
        <p:spPr bwMode="auto">
          <a:xfrm>
            <a:off x="827088" y="188913"/>
            <a:ext cx="7956550"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Funciones y Servicios Ecológicos</a:t>
            </a:r>
            <a:endParaRPr lang="es-ES" altLang="es-PE" sz="2800">
              <a:solidFill>
                <a:srgbClr val="FF9900"/>
              </a:solidFill>
              <a:effectLst>
                <a:outerShdw blurRad="38100" dist="38100" dir="2700000" algn="tl">
                  <a:srgbClr val="000000"/>
                </a:outerShdw>
              </a:effectLst>
            </a:endParaRPr>
          </a:p>
        </p:txBody>
      </p:sp>
      <p:sp>
        <p:nvSpPr>
          <p:cNvPr id="522259" name="Text Box 19"/>
          <p:cNvSpPr txBox="1">
            <a:spLocks noChangeArrowheads="1"/>
          </p:cNvSpPr>
          <p:nvPr/>
        </p:nvSpPr>
        <p:spPr bwMode="auto">
          <a:xfrm>
            <a:off x="1042988" y="1295400"/>
            <a:ext cx="7632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buFont typeface="Wingdings" panose="05000000000000000000" pitchFamily="2" charset="2"/>
              <a:buNone/>
            </a:pPr>
            <a:r>
              <a:rPr lang="es-ES_tradnl" altLang="es-PE" sz="2400">
                <a:effectLst>
                  <a:outerShdw blurRad="38100" dist="38100" dir="2700000" algn="tl">
                    <a:srgbClr val="FFFFFF"/>
                  </a:outerShdw>
                </a:effectLst>
              </a:rPr>
              <a:t>Caso de Sistemas Cultivados: los suelos</a:t>
            </a:r>
            <a:r>
              <a:rPr lang="es-ES_tradnl" altLang="es-PE" sz="2400"/>
              <a:t>  </a:t>
            </a:r>
            <a:endParaRPr lang="es-ES" altLang="es-PE" sz="2400"/>
          </a:p>
        </p:txBody>
      </p:sp>
      <p:grpSp>
        <p:nvGrpSpPr>
          <p:cNvPr id="522260" name="Group 20"/>
          <p:cNvGrpSpPr>
            <a:grpSpLocks/>
          </p:cNvGrpSpPr>
          <p:nvPr/>
        </p:nvGrpSpPr>
        <p:grpSpPr bwMode="auto">
          <a:xfrm>
            <a:off x="0" y="569913"/>
            <a:ext cx="9144000" cy="6105525"/>
            <a:chOff x="0" y="359"/>
            <a:chExt cx="5760" cy="3846"/>
          </a:xfrm>
        </p:grpSpPr>
        <p:sp>
          <p:nvSpPr>
            <p:cNvPr id="522261" name="Line 21"/>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22262" name="Picture 22"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22263" name="AutoShape 23"/>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22264" name="Line 24"/>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22265" name="Text Box 25"/>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22257">
                                            <p:txEl>
                                              <p:pRg st="1" end="1"/>
                                            </p:txEl>
                                          </p:spTgt>
                                        </p:tgtEl>
                                        <p:attrNameLst>
                                          <p:attrName>style.visibility</p:attrName>
                                        </p:attrNameLst>
                                      </p:cBhvr>
                                      <p:to>
                                        <p:strVal val="visible"/>
                                      </p:to>
                                    </p:set>
                                    <p:animEffect transition="in" filter="box(in)">
                                      <p:cBhvr>
                                        <p:cTn id="7" dur="500"/>
                                        <p:tgtEl>
                                          <p:spTgt spid="522257">
                                            <p:txEl>
                                              <p:pRg st="1" end="1"/>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522257">
                                            <p:txEl>
                                              <p:pRg st="2" end="2"/>
                                            </p:txEl>
                                          </p:spTgt>
                                        </p:tgtEl>
                                        <p:attrNameLst>
                                          <p:attrName>style.visibility</p:attrName>
                                        </p:attrNameLst>
                                      </p:cBhvr>
                                      <p:to>
                                        <p:strVal val="visible"/>
                                      </p:to>
                                    </p:set>
                                    <p:animEffect transition="in" filter="box(in)">
                                      <p:cBhvr>
                                        <p:cTn id="10" dur="500"/>
                                        <p:tgtEl>
                                          <p:spTgt spid="522257">
                                            <p:txEl>
                                              <p:pRg st="2" end="2"/>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 presetClass="entr" presetSubtype="16" fill="hold" nodeType="clickEffect">
                                  <p:stCondLst>
                                    <p:cond delay="0"/>
                                  </p:stCondLst>
                                  <p:childTnLst>
                                    <p:set>
                                      <p:cBhvr>
                                        <p:cTn id="14" dur="1" fill="hold">
                                          <p:stCondLst>
                                            <p:cond delay="0"/>
                                          </p:stCondLst>
                                        </p:cTn>
                                        <p:tgtEl>
                                          <p:spTgt spid="522257">
                                            <p:txEl>
                                              <p:pRg st="3" end="3"/>
                                            </p:txEl>
                                          </p:spTgt>
                                        </p:tgtEl>
                                        <p:attrNameLst>
                                          <p:attrName>style.visibility</p:attrName>
                                        </p:attrNameLst>
                                      </p:cBhvr>
                                      <p:to>
                                        <p:strVal val="visible"/>
                                      </p:to>
                                    </p:set>
                                    <p:animEffect transition="in" filter="box(in)">
                                      <p:cBhvr>
                                        <p:cTn id="15" dur="500"/>
                                        <p:tgtEl>
                                          <p:spTgt spid="522257">
                                            <p:txEl>
                                              <p:pRg st="3" end="3"/>
                                            </p:txEl>
                                          </p:spTgt>
                                        </p:tgtEl>
                                      </p:cBhvr>
                                    </p:animEffect>
                                  </p:childTnLst>
                                </p:cTn>
                              </p:par>
                              <p:par>
                                <p:cTn id="16" presetID="4" presetClass="entr" presetSubtype="16" fill="hold" nodeType="withEffect">
                                  <p:stCondLst>
                                    <p:cond delay="0"/>
                                  </p:stCondLst>
                                  <p:childTnLst>
                                    <p:set>
                                      <p:cBhvr>
                                        <p:cTn id="17" dur="1" fill="hold">
                                          <p:stCondLst>
                                            <p:cond delay="0"/>
                                          </p:stCondLst>
                                        </p:cTn>
                                        <p:tgtEl>
                                          <p:spTgt spid="522257">
                                            <p:txEl>
                                              <p:pRg st="4" end="4"/>
                                            </p:txEl>
                                          </p:spTgt>
                                        </p:tgtEl>
                                        <p:attrNameLst>
                                          <p:attrName>style.visibility</p:attrName>
                                        </p:attrNameLst>
                                      </p:cBhvr>
                                      <p:to>
                                        <p:strVal val="visible"/>
                                      </p:to>
                                    </p:set>
                                    <p:animEffect transition="in" filter="box(in)">
                                      <p:cBhvr>
                                        <p:cTn id="18" dur="500"/>
                                        <p:tgtEl>
                                          <p:spTgt spid="52225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BF3E16F0-C062-4AEE-94A1-25E161E17068}" type="slidenum">
              <a:rPr lang="es-ES" altLang="es-PE"/>
              <a:pPr/>
              <a:t>37</a:t>
            </a:fld>
            <a:endParaRPr lang="es-ES" altLang="es-PE"/>
          </a:p>
        </p:txBody>
      </p:sp>
      <p:sp>
        <p:nvSpPr>
          <p:cNvPr id="526352" name="Text Box 16"/>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526353" name="Text Box 17"/>
          <p:cNvSpPr txBox="1">
            <a:spLocks noChangeArrowheads="1"/>
          </p:cNvSpPr>
          <p:nvPr/>
        </p:nvSpPr>
        <p:spPr bwMode="auto">
          <a:xfrm>
            <a:off x="1331913" y="2057400"/>
            <a:ext cx="7272337"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buFont typeface="Wingdings" panose="05000000000000000000" pitchFamily="2" charset="2"/>
              <a:buNone/>
            </a:pPr>
            <a:r>
              <a:rPr lang="es-ES" altLang="es-PE" sz="2400"/>
              <a:t> En conclusión: </a:t>
            </a:r>
          </a:p>
          <a:p>
            <a:pPr algn="just">
              <a:spcBef>
                <a:spcPct val="50000"/>
              </a:spcBef>
              <a:buFont typeface="Wingdings" panose="05000000000000000000" pitchFamily="2" charset="2"/>
              <a:buChar char="Ø"/>
            </a:pPr>
            <a:r>
              <a:rPr lang="es-AR" altLang="es-PE" sz="2000"/>
              <a:t> </a:t>
            </a:r>
            <a:r>
              <a:rPr lang="es-ES" altLang="es-PE" sz="2000"/>
              <a:t>El hombre juega un rol importante como “rector de las transformaciones ecosistémicas” (Gastó et al, 1981). </a:t>
            </a:r>
            <a:endParaRPr lang="es-AR" altLang="es-PE" sz="2000"/>
          </a:p>
          <a:p>
            <a:pPr algn="just">
              <a:spcBef>
                <a:spcPct val="50000"/>
              </a:spcBef>
              <a:buFont typeface="Wingdings" panose="05000000000000000000" pitchFamily="2" charset="2"/>
              <a:buChar char="Ø"/>
            </a:pPr>
            <a:r>
              <a:rPr lang="es-AR" altLang="es-PE" sz="2000"/>
              <a:t> En el caso de suelos cultivados existe la necesidad de disminuir la diversidad natural de manera a evitar competencia en el consumo de los productos, mejorar la arquitectura de los cultivos, favorecer las labores culturales y la cosecha. </a:t>
            </a:r>
          </a:p>
          <a:p>
            <a:pPr algn="just">
              <a:spcBef>
                <a:spcPct val="50000"/>
              </a:spcBef>
              <a:buFont typeface="Wingdings" panose="05000000000000000000" pitchFamily="2" charset="2"/>
              <a:buChar char="Ø"/>
            </a:pPr>
            <a:r>
              <a:rPr lang="es-AR" altLang="es-PE" sz="2000"/>
              <a:t> La puesta en cultivo de un suelo implica que su evolución es, siempre, diferente a la que se produciría en condiciones de no intervención humana. </a:t>
            </a:r>
          </a:p>
          <a:p>
            <a:pPr algn="just">
              <a:spcBef>
                <a:spcPct val="50000"/>
              </a:spcBef>
              <a:buFont typeface="Wingdings" panose="05000000000000000000" pitchFamily="2" charset="2"/>
              <a:buChar char="Ø"/>
            </a:pPr>
            <a:endParaRPr lang="es-ES" altLang="es-PE" sz="2000"/>
          </a:p>
        </p:txBody>
      </p:sp>
      <p:sp>
        <p:nvSpPr>
          <p:cNvPr id="526354" name="Text Box 18"/>
          <p:cNvSpPr txBox="1">
            <a:spLocks noChangeArrowheads="1"/>
          </p:cNvSpPr>
          <p:nvPr/>
        </p:nvSpPr>
        <p:spPr bwMode="auto">
          <a:xfrm>
            <a:off x="827088" y="188913"/>
            <a:ext cx="7956550"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Funciones y Servicios Ecológicos</a:t>
            </a:r>
            <a:endParaRPr lang="es-ES" altLang="es-PE" sz="2800">
              <a:solidFill>
                <a:srgbClr val="FF9900"/>
              </a:solidFill>
              <a:effectLst>
                <a:outerShdw blurRad="38100" dist="38100" dir="2700000" algn="tl">
                  <a:srgbClr val="000000"/>
                </a:outerShdw>
              </a:effectLst>
            </a:endParaRPr>
          </a:p>
        </p:txBody>
      </p:sp>
      <p:sp>
        <p:nvSpPr>
          <p:cNvPr id="526355" name="Text Box 19"/>
          <p:cNvSpPr txBox="1">
            <a:spLocks noChangeArrowheads="1"/>
          </p:cNvSpPr>
          <p:nvPr/>
        </p:nvSpPr>
        <p:spPr bwMode="auto">
          <a:xfrm>
            <a:off x="1042988" y="1295400"/>
            <a:ext cx="7632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buFont typeface="Wingdings" panose="05000000000000000000" pitchFamily="2" charset="2"/>
              <a:buNone/>
            </a:pPr>
            <a:r>
              <a:rPr lang="es-ES_tradnl" altLang="es-PE" sz="2400">
                <a:effectLst>
                  <a:outerShdw blurRad="38100" dist="38100" dir="2700000" algn="tl">
                    <a:srgbClr val="FFFFFF"/>
                  </a:outerShdw>
                </a:effectLst>
              </a:rPr>
              <a:t>Caso de Sistemas Cultivados: los suelos</a:t>
            </a:r>
            <a:r>
              <a:rPr lang="es-ES_tradnl" altLang="es-PE" sz="2400"/>
              <a:t>  </a:t>
            </a:r>
            <a:endParaRPr lang="es-ES" altLang="es-PE" sz="2400"/>
          </a:p>
        </p:txBody>
      </p:sp>
      <p:grpSp>
        <p:nvGrpSpPr>
          <p:cNvPr id="526357" name="Group 21"/>
          <p:cNvGrpSpPr>
            <a:grpSpLocks/>
          </p:cNvGrpSpPr>
          <p:nvPr/>
        </p:nvGrpSpPr>
        <p:grpSpPr bwMode="auto">
          <a:xfrm>
            <a:off x="0" y="569913"/>
            <a:ext cx="9144000" cy="6105525"/>
            <a:chOff x="0" y="359"/>
            <a:chExt cx="5760" cy="3846"/>
          </a:xfrm>
        </p:grpSpPr>
        <p:sp>
          <p:nvSpPr>
            <p:cNvPr id="526358" name="Line 22"/>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26359" name="Picture 23"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26360" name="AutoShape 24"/>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26361" name="Line 25"/>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26362" name="Text Box 26"/>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26353">
                                            <p:txEl>
                                              <p:pRg st="1" end="1"/>
                                            </p:txEl>
                                          </p:spTgt>
                                        </p:tgtEl>
                                        <p:attrNameLst>
                                          <p:attrName>style.visibility</p:attrName>
                                        </p:attrNameLst>
                                      </p:cBhvr>
                                      <p:to>
                                        <p:strVal val="visible"/>
                                      </p:to>
                                    </p:set>
                                    <p:animEffect transition="in" filter="box(in)">
                                      <p:cBhvr>
                                        <p:cTn id="7" dur="500"/>
                                        <p:tgtEl>
                                          <p:spTgt spid="52635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526353">
                                            <p:txEl>
                                              <p:pRg st="2" end="2"/>
                                            </p:txEl>
                                          </p:spTgt>
                                        </p:tgtEl>
                                        <p:attrNameLst>
                                          <p:attrName>style.visibility</p:attrName>
                                        </p:attrNameLst>
                                      </p:cBhvr>
                                      <p:to>
                                        <p:strVal val="visible"/>
                                      </p:to>
                                    </p:set>
                                    <p:animEffect transition="in" filter="box(in)">
                                      <p:cBhvr>
                                        <p:cTn id="12" dur="500"/>
                                        <p:tgtEl>
                                          <p:spTgt spid="52635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526353">
                                            <p:txEl>
                                              <p:pRg st="3" end="3"/>
                                            </p:txEl>
                                          </p:spTgt>
                                        </p:tgtEl>
                                        <p:attrNameLst>
                                          <p:attrName>style.visibility</p:attrName>
                                        </p:attrNameLst>
                                      </p:cBhvr>
                                      <p:to>
                                        <p:strVal val="visible"/>
                                      </p:to>
                                    </p:set>
                                    <p:animEffect transition="in" filter="box(in)">
                                      <p:cBhvr>
                                        <p:cTn id="17" dur="500"/>
                                        <p:tgtEl>
                                          <p:spTgt spid="52635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69F9D78E-F83E-47F1-B06E-EEF70A2CD6AA}" type="slidenum">
              <a:rPr lang="es-ES" altLang="es-PE"/>
              <a:pPr/>
              <a:t>38</a:t>
            </a:fld>
            <a:endParaRPr lang="es-ES" altLang="es-PE"/>
          </a:p>
        </p:txBody>
      </p:sp>
      <p:sp>
        <p:nvSpPr>
          <p:cNvPr id="524304" name="Text Box 16"/>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524305" name="Text Box 17"/>
          <p:cNvSpPr txBox="1">
            <a:spLocks noChangeArrowheads="1"/>
          </p:cNvSpPr>
          <p:nvPr/>
        </p:nvSpPr>
        <p:spPr bwMode="auto">
          <a:xfrm>
            <a:off x="1331913" y="2057400"/>
            <a:ext cx="7272337"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buFont typeface="Wingdings" panose="05000000000000000000" pitchFamily="2" charset="2"/>
              <a:buChar char="Ø"/>
            </a:pPr>
            <a:r>
              <a:rPr lang="es-ES" altLang="es-PE" sz="2400"/>
              <a:t> </a:t>
            </a:r>
            <a:r>
              <a:rPr lang="es-ES" altLang="es-PE" sz="2000"/>
              <a:t>Intervención del factor Humano en la Evolución de los suelos o en su deterioro considerando factores de incidencia directa e indirecta: </a:t>
            </a:r>
          </a:p>
          <a:p>
            <a:pPr lvl="1" algn="just">
              <a:spcBef>
                <a:spcPct val="50000"/>
              </a:spcBef>
              <a:buFont typeface="Wingdings" panose="05000000000000000000" pitchFamily="2" charset="2"/>
              <a:buChar char="ü"/>
            </a:pPr>
            <a:r>
              <a:rPr lang="es-ES" altLang="es-PE" sz="2000"/>
              <a:t> </a:t>
            </a:r>
            <a:r>
              <a:rPr lang="es-ES" altLang="es-PE" sz="2000" i="1"/>
              <a:t>Modificación del clima global o de condiciones locales. </a:t>
            </a:r>
          </a:p>
          <a:p>
            <a:pPr lvl="1" algn="just">
              <a:spcBef>
                <a:spcPct val="50000"/>
              </a:spcBef>
              <a:buFont typeface="Wingdings" panose="05000000000000000000" pitchFamily="2" charset="2"/>
              <a:buChar char="ü"/>
            </a:pPr>
            <a:r>
              <a:rPr lang="es-ES" altLang="es-PE" sz="2000" i="1"/>
              <a:t>  Cambios en el paisaje. </a:t>
            </a:r>
          </a:p>
          <a:p>
            <a:pPr lvl="1" algn="just">
              <a:spcBef>
                <a:spcPct val="50000"/>
              </a:spcBef>
              <a:buFont typeface="Wingdings" panose="05000000000000000000" pitchFamily="2" charset="2"/>
              <a:buChar char="ü"/>
            </a:pPr>
            <a:r>
              <a:rPr lang="es-ES" altLang="es-PE" sz="2000" i="1"/>
              <a:t>  Cambios en la vegetación. </a:t>
            </a:r>
          </a:p>
          <a:p>
            <a:pPr lvl="1" algn="just">
              <a:spcBef>
                <a:spcPct val="50000"/>
              </a:spcBef>
              <a:buFont typeface="Wingdings" panose="05000000000000000000" pitchFamily="2" charset="2"/>
              <a:buChar char="ü"/>
            </a:pPr>
            <a:r>
              <a:rPr lang="es-ES" altLang="es-PE" sz="2000" i="1"/>
              <a:t>  Alteración de la estructura del suelo original. </a:t>
            </a:r>
          </a:p>
          <a:p>
            <a:pPr lvl="1" algn="just">
              <a:spcBef>
                <a:spcPct val="50000"/>
              </a:spcBef>
              <a:buFont typeface="Wingdings" panose="05000000000000000000" pitchFamily="2" charset="2"/>
              <a:buChar char="ü"/>
            </a:pPr>
            <a:r>
              <a:rPr lang="es-ES" altLang="es-PE" sz="2000" i="1"/>
              <a:t>  Alteración condiciones energéticas. </a:t>
            </a:r>
          </a:p>
          <a:p>
            <a:pPr lvl="1" algn="just">
              <a:spcBef>
                <a:spcPct val="50000"/>
              </a:spcBef>
              <a:buFont typeface="Wingdings" panose="05000000000000000000" pitchFamily="2" charset="2"/>
              <a:buChar char="ü"/>
            </a:pPr>
            <a:r>
              <a:rPr lang="es-ES" altLang="es-PE" sz="2000" i="1"/>
              <a:t>  Extracción masa orgánica y nutrientes. </a:t>
            </a:r>
          </a:p>
          <a:p>
            <a:pPr lvl="1" algn="just">
              <a:spcBef>
                <a:spcPct val="50000"/>
              </a:spcBef>
              <a:buFont typeface="Wingdings" panose="05000000000000000000" pitchFamily="2" charset="2"/>
              <a:buChar char="ü"/>
            </a:pPr>
            <a:r>
              <a:rPr lang="es-ES" altLang="es-PE" sz="2000" i="1"/>
              <a:t>  Empleo de agroquímicos.</a:t>
            </a:r>
            <a:r>
              <a:rPr lang="es-ES" altLang="es-PE" sz="2000"/>
              <a:t> </a:t>
            </a:r>
          </a:p>
        </p:txBody>
      </p:sp>
      <p:sp>
        <p:nvSpPr>
          <p:cNvPr id="524306" name="Text Box 18"/>
          <p:cNvSpPr txBox="1">
            <a:spLocks noChangeArrowheads="1"/>
          </p:cNvSpPr>
          <p:nvPr/>
        </p:nvSpPr>
        <p:spPr bwMode="auto">
          <a:xfrm>
            <a:off x="827088" y="188913"/>
            <a:ext cx="7956550"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Funciones y Servicios Ecológicos</a:t>
            </a:r>
            <a:endParaRPr lang="es-ES" altLang="es-PE" sz="2800">
              <a:solidFill>
                <a:srgbClr val="FF9900"/>
              </a:solidFill>
              <a:effectLst>
                <a:outerShdw blurRad="38100" dist="38100" dir="2700000" algn="tl">
                  <a:srgbClr val="000000"/>
                </a:outerShdw>
              </a:effectLst>
            </a:endParaRPr>
          </a:p>
        </p:txBody>
      </p:sp>
      <p:sp>
        <p:nvSpPr>
          <p:cNvPr id="524307" name="Text Box 19"/>
          <p:cNvSpPr txBox="1">
            <a:spLocks noChangeArrowheads="1"/>
          </p:cNvSpPr>
          <p:nvPr/>
        </p:nvSpPr>
        <p:spPr bwMode="auto">
          <a:xfrm>
            <a:off x="1042988" y="1382713"/>
            <a:ext cx="7632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buFont typeface="Wingdings" panose="05000000000000000000" pitchFamily="2" charset="2"/>
              <a:buNone/>
            </a:pPr>
            <a:r>
              <a:rPr lang="es-ES_tradnl" altLang="es-PE" sz="2400">
                <a:effectLst>
                  <a:outerShdw blurRad="38100" dist="38100" dir="2700000" algn="tl">
                    <a:srgbClr val="FFFFFF"/>
                  </a:outerShdw>
                </a:effectLst>
              </a:rPr>
              <a:t>Caso de Sistemas Cultivados: los suelos</a:t>
            </a:r>
            <a:r>
              <a:rPr lang="es-ES_tradnl" altLang="es-PE" sz="2400"/>
              <a:t>  </a:t>
            </a:r>
            <a:endParaRPr lang="es-ES" altLang="es-PE" sz="2400"/>
          </a:p>
        </p:txBody>
      </p:sp>
      <p:grpSp>
        <p:nvGrpSpPr>
          <p:cNvPr id="524308" name="Group 20"/>
          <p:cNvGrpSpPr>
            <a:grpSpLocks/>
          </p:cNvGrpSpPr>
          <p:nvPr/>
        </p:nvGrpSpPr>
        <p:grpSpPr bwMode="auto">
          <a:xfrm>
            <a:off x="0" y="569913"/>
            <a:ext cx="9144000" cy="6105525"/>
            <a:chOff x="0" y="359"/>
            <a:chExt cx="5760" cy="3846"/>
          </a:xfrm>
        </p:grpSpPr>
        <p:sp>
          <p:nvSpPr>
            <p:cNvPr id="524309" name="Line 21"/>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24310" name="Picture 22"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24311" name="AutoShape 23"/>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24312" name="Line 24"/>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24313" name="Text Box 25"/>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524305">
                                            <p:txEl>
                                              <p:pRg st="1" end="1"/>
                                            </p:txEl>
                                          </p:spTgt>
                                        </p:tgtEl>
                                        <p:attrNameLst>
                                          <p:attrName>style.visibility</p:attrName>
                                        </p:attrNameLst>
                                      </p:cBhvr>
                                      <p:to>
                                        <p:strVal val="visible"/>
                                      </p:to>
                                    </p:set>
                                    <p:animEffect transition="in" filter="wipe(down)">
                                      <p:cBhvr>
                                        <p:cTn id="7" dur="500"/>
                                        <p:tgtEl>
                                          <p:spTgt spid="524305">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524305">
                                            <p:txEl>
                                              <p:pRg st="2" end="2"/>
                                            </p:txEl>
                                          </p:spTgt>
                                        </p:tgtEl>
                                        <p:attrNameLst>
                                          <p:attrName>style.visibility</p:attrName>
                                        </p:attrNameLst>
                                      </p:cBhvr>
                                      <p:to>
                                        <p:strVal val="visible"/>
                                      </p:to>
                                    </p:set>
                                    <p:animEffect transition="in" filter="wipe(down)">
                                      <p:cBhvr>
                                        <p:cTn id="12" dur="500"/>
                                        <p:tgtEl>
                                          <p:spTgt spid="52430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nodeType="clickEffect">
                                  <p:stCondLst>
                                    <p:cond delay="0"/>
                                  </p:stCondLst>
                                  <p:childTnLst>
                                    <p:set>
                                      <p:cBhvr>
                                        <p:cTn id="16" dur="1" fill="hold">
                                          <p:stCondLst>
                                            <p:cond delay="0"/>
                                          </p:stCondLst>
                                        </p:cTn>
                                        <p:tgtEl>
                                          <p:spTgt spid="524305">
                                            <p:txEl>
                                              <p:pRg st="3" end="3"/>
                                            </p:txEl>
                                          </p:spTgt>
                                        </p:tgtEl>
                                        <p:attrNameLst>
                                          <p:attrName>style.visibility</p:attrName>
                                        </p:attrNameLst>
                                      </p:cBhvr>
                                      <p:to>
                                        <p:strVal val="visible"/>
                                      </p:to>
                                    </p:set>
                                    <p:animEffect transition="in" filter="wipe(down)">
                                      <p:cBhvr>
                                        <p:cTn id="17" dur="500"/>
                                        <p:tgtEl>
                                          <p:spTgt spid="524305">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4" fill="hold" nodeType="clickEffect">
                                  <p:stCondLst>
                                    <p:cond delay="0"/>
                                  </p:stCondLst>
                                  <p:childTnLst>
                                    <p:set>
                                      <p:cBhvr>
                                        <p:cTn id="21" dur="1" fill="hold">
                                          <p:stCondLst>
                                            <p:cond delay="0"/>
                                          </p:stCondLst>
                                        </p:cTn>
                                        <p:tgtEl>
                                          <p:spTgt spid="524305">
                                            <p:txEl>
                                              <p:pRg st="4" end="4"/>
                                            </p:txEl>
                                          </p:spTgt>
                                        </p:tgtEl>
                                        <p:attrNameLst>
                                          <p:attrName>style.visibility</p:attrName>
                                        </p:attrNameLst>
                                      </p:cBhvr>
                                      <p:to>
                                        <p:strVal val="visible"/>
                                      </p:to>
                                    </p:set>
                                    <p:animEffect transition="in" filter="wipe(down)">
                                      <p:cBhvr>
                                        <p:cTn id="22" dur="500"/>
                                        <p:tgtEl>
                                          <p:spTgt spid="524305">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4" fill="hold" nodeType="clickEffect">
                                  <p:stCondLst>
                                    <p:cond delay="0"/>
                                  </p:stCondLst>
                                  <p:childTnLst>
                                    <p:set>
                                      <p:cBhvr>
                                        <p:cTn id="26" dur="1" fill="hold">
                                          <p:stCondLst>
                                            <p:cond delay="0"/>
                                          </p:stCondLst>
                                        </p:cTn>
                                        <p:tgtEl>
                                          <p:spTgt spid="524305">
                                            <p:txEl>
                                              <p:pRg st="5" end="5"/>
                                            </p:txEl>
                                          </p:spTgt>
                                        </p:tgtEl>
                                        <p:attrNameLst>
                                          <p:attrName>style.visibility</p:attrName>
                                        </p:attrNameLst>
                                      </p:cBhvr>
                                      <p:to>
                                        <p:strVal val="visible"/>
                                      </p:to>
                                    </p:set>
                                    <p:animEffect transition="in" filter="wipe(down)">
                                      <p:cBhvr>
                                        <p:cTn id="27" dur="500"/>
                                        <p:tgtEl>
                                          <p:spTgt spid="524305">
                                            <p:txEl>
                                              <p:pRg st="5" end="5"/>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4" fill="hold" nodeType="clickEffect">
                                  <p:stCondLst>
                                    <p:cond delay="0"/>
                                  </p:stCondLst>
                                  <p:childTnLst>
                                    <p:set>
                                      <p:cBhvr>
                                        <p:cTn id="31" dur="1" fill="hold">
                                          <p:stCondLst>
                                            <p:cond delay="0"/>
                                          </p:stCondLst>
                                        </p:cTn>
                                        <p:tgtEl>
                                          <p:spTgt spid="524305">
                                            <p:txEl>
                                              <p:pRg st="6" end="6"/>
                                            </p:txEl>
                                          </p:spTgt>
                                        </p:tgtEl>
                                        <p:attrNameLst>
                                          <p:attrName>style.visibility</p:attrName>
                                        </p:attrNameLst>
                                      </p:cBhvr>
                                      <p:to>
                                        <p:strVal val="visible"/>
                                      </p:to>
                                    </p:set>
                                    <p:animEffect transition="in" filter="wipe(down)">
                                      <p:cBhvr>
                                        <p:cTn id="32" dur="500"/>
                                        <p:tgtEl>
                                          <p:spTgt spid="524305">
                                            <p:txEl>
                                              <p:pRg st="6" end="6"/>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4" fill="hold" nodeType="clickEffect">
                                  <p:stCondLst>
                                    <p:cond delay="0"/>
                                  </p:stCondLst>
                                  <p:childTnLst>
                                    <p:set>
                                      <p:cBhvr>
                                        <p:cTn id="36" dur="1" fill="hold">
                                          <p:stCondLst>
                                            <p:cond delay="0"/>
                                          </p:stCondLst>
                                        </p:cTn>
                                        <p:tgtEl>
                                          <p:spTgt spid="524305">
                                            <p:txEl>
                                              <p:pRg st="7" end="7"/>
                                            </p:txEl>
                                          </p:spTgt>
                                        </p:tgtEl>
                                        <p:attrNameLst>
                                          <p:attrName>style.visibility</p:attrName>
                                        </p:attrNameLst>
                                      </p:cBhvr>
                                      <p:to>
                                        <p:strVal val="visible"/>
                                      </p:to>
                                    </p:set>
                                    <p:animEffect transition="in" filter="wipe(down)">
                                      <p:cBhvr>
                                        <p:cTn id="37" dur="500"/>
                                        <p:tgtEl>
                                          <p:spTgt spid="52430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0FD61492-0152-4ED6-95D0-6C6959500782}" type="slidenum">
              <a:rPr lang="es-ES" altLang="es-PE"/>
              <a:pPr/>
              <a:t>39</a:t>
            </a:fld>
            <a:endParaRPr lang="es-ES" altLang="es-PE"/>
          </a:p>
        </p:txBody>
      </p:sp>
      <p:sp>
        <p:nvSpPr>
          <p:cNvPr id="536591" name="Text Box 15"/>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536592" name="Text Box 16"/>
          <p:cNvSpPr txBox="1">
            <a:spLocks noChangeArrowheads="1"/>
          </p:cNvSpPr>
          <p:nvPr/>
        </p:nvSpPr>
        <p:spPr bwMode="auto">
          <a:xfrm>
            <a:off x="1331913" y="2057400"/>
            <a:ext cx="7272337"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buFont typeface="Wingdings" panose="05000000000000000000" pitchFamily="2" charset="2"/>
              <a:buNone/>
            </a:pPr>
            <a:r>
              <a:rPr lang="es-ES" altLang="es-PE" sz="2400"/>
              <a:t> En conclusión: </a:t>
            </a:r>
          </a:p>
          <a:p>
            <a:pPr algn="just">
              <a:spcBef>
                <a:spcPct val="50000"/>
              </a:spcBef>
              <a:buFont typeface="Wingdings" panose="05000000000000000000" pitchFamily="2" charset="2"/>
              <a:buChar char="Ø"/>
            </a:pPr>
            <a:r>
              <a:rPr lang="es-AR" altLang="es-PE" sz="2000"/>
              <a:t> El mantenimiento de la diversidad y de las funciones naturales edáficas es necesario para minimizar la pérdida de calidad de los suelos y evitar su deterioro. </a:t>
            </a:r>
          </a:p>
          <a:p>
            <a:pPr algn="just">
              <a:spcBef>
                <a:spcPct val="50000"/>
              </a:spcBef>
              <a:buFont typeface="Wingdings" panose="05000000000000000000" pitchFamily="2" charset="2"/>
              <a:buChar char="Ø"/>
            </a:pPr>
            <a:r>
              <a:rPr lang="es-AR" altLang="es-PE" sz="2000"/>
              <a:t> </a:t>
            </a:r>
            <a:r>
              <a:rPr lang="es-AR" altLang="es-PE" sz="2000" i="1" u="sng"/>
              <a:t>Estas funciones naturales deben ser complementadas con los servicios tecnológicos</a:t>
            </a:r>
            <a:r>
              <a:rPr lang="es-AR" altLang="es-PE" sz="2000"/>
              <a:t>. </a:t>
            </a:r>
          </a:p>
          <a:p>
            <a:pPr algn="just">
              <a:spcBef>
                <a:spcPct val="50000"/>
              </a:spcBef>
              <a:buFont typeface="Wingdings" panose="05000000000000000000" pitchFamily="2" charset="2"/>
              <a:buChar char="Ø"/>
            </a:pPr>
            <a:r>
              <a:rPr lang="es-AR" altLang="es-PE" sz="2000"/>
              <a:t> Para que la intervención humana no implique el deterioro irreversible del suelo, debe mantenerse, un equilibrio entre las funciones ecológicas y los servicios tecnológicos (tecnologías de proceso, labores culturales, insumos), en acuerdo con las características particulares de ellos y con la respuesta a la interacción de los mismos. </a:t>
            </a:r>
            <a:endParaRPr lang="es-ES" altLang="es-PE" sz="2000"/>
          </a:p>
        </p:txBody>
      </p:sp>
      <p:sp>
        <p:nvSpPr>
          <p:cNvPr id="536593" name="Text Box 17"/>
          <p:cNvSpPr txBox="1">
            <a:spLocks noChangeArrowheads="1"/>
          </p:cNvSpPr>
          <p:nvPr/>
        </p:nvSpPr>
        <p:spPr bwMode="auto">
          <a:xfrm>
            <a:off x="827088" y="188913"/>
            <a:ext cx="7956550"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Funciones y Servicios Ecológicos</a:t>
            </a:r>
            <a:endParaRPr lang="es-ES" altLang="es-PE" sz="2800">
              <a:solidFill>
                <a:srgbClr val="FF9900"/>
              </a:solidFill>
              <a:effectLst>
                <a:outerShdw blurRad="38100" dist="38100" dir="2700000" algn="tl">
                  <a:srgbClr val="000000"/>
                </a:outerShdw>
              </a:effectLst>
            </a:endParaRPr>
          </a:p>
        </p:txBody>
      </p:sp>
      <p:sp>
        <p:nvSpPr>
          <p:cNvPr id="536594" name="Text Box 18"/>
          <p:cNvSpPr txBox="1">
            <a:spLocks noChangeArrowheads="1"/>
          </p:cNvSpPr>
          <p:nvPr/>
        </p:nvSpPr>
        <p:spPr bwMode="auto">
          <a:xfrm>
            <a:off x="1042988" y="1382713"/>
            <a:ext cx="7632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buFont typeface="Wingdings" panose="05000000000000000000" pitchFamily="2" charset="2"/>
              <a:buNone/>
            </a:pPr>
            <a:r>
              <a:rPr lang="es-ES_tradnl" altLang="es-PE" sz="2400">
                <a:effectLst>
                  <a:outerShdw blurRad="38100" dist="38100" dir="2700000" algn="tl">
                    <a:srgbClr val="FFFFFF"/>
                  </a:outerShdw>
                </a:effectLst>
              </a:rPr>
              <a:t>Caso de Sistemas Cultivados: los suelos</a:t>
            </a:r>
            <a:r>
              <a:rPr lang="es-ES_tradnl" altLang="es-PE" sz="2400"/>
              <a:t>  </a:t>
            </a:r>
            <a:endParaRPr lang="es-ES" altLang="es-PE" sz="2400"/>
          </a:p>
        </p:txBody>
      </p:sp>
      <p:grpSp>
        <p:nvGrpSpPr>
          <p:cNvPr id="536595" name="Group 19"/>
          <p:cNvGrpSpPr>
            <a:grpSpLocks/>
          </p:cNvGrpSpPr>
          <p:nvPr/>
        </p:nvGrpSpPr>
        <p:grpSpPr bwMode="auto">
          <a:xfrm>
            <a:off x="0" y="569913"/>
            <a:ext cx="9144000" cy="6105525"/>
            <a:chOff x="0" y="359"/>
            <a:chExt cx="5760" cy="3846"/>
          </a:xfrm>
        </p:grpSpPr>
        <p:sp>
          <p:nvSpPr>
            <p:cNvPr id="536596" name="Line 20"/>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36597" name="Picture 21"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36598" name="AutoShape 22"/>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36599" name="Line 23"/>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6600" name="Text Box 24"/>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36592">
                                            <p:txEl>
                                              <p:pRg st="2" end="2"/>
                                            </p:txEl>
                                          </p:spTgt>
                                        </p:tgtEl>
                                        <p:attrNameLst>
                                          <p:attrName>style.visibility</p:attrName>
                                        </p:attrNameLst>
                                      </p:cBhvr>
                                      <p:to>
                                        <p:strVal val="visible"/>
                                      </p:to>
                                    </p:set>
                                    <p:animEffect transition="in" filter="box(in)">
                                      <p:cBhvr>
                                        <p:cTn id="7" dur="500"/>
                                        <p:tgtEl>
                                          <p:spTgt spid="536592">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536592">
                                            <p:txEl>
                                              <p:pRg st="3" end="3"/>
                                            </p:txEl>
                                          </p:spTgt>
                                        </p:tgtEl>
                                        <p:attrNameLst>
                                          <p:attrName>style.visibility</p:attrName>
                                        </p:attrNameLst>
                                      </p:cBhvr>
                                      <p:to>
                                        <p:strVal val="visible"/>
                                      </p:to>
                                    </p:set>
                                    <p:animEffect transition="in" filter="box(in)">
                                      <p:cBhvr>
                                        <p:cTn id="12" dur="500"/>
                                        <p:tgtEl>
                                          <p:spTgt spid="53659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4" name="Marcador de número de diapositiva 4"/>
          <p:cNvSpPr>
            <a:spLocks noGrp="1"/>
          </p:cNvSpPr>
          <p:nvPr>
            <p:ph type="sldNum" sz="quarter" idx="12"/>
          </p:nvPr>
        </p:nvSpPr>
        <p:spPr/>
        <p:txBody>
          <a:bodyPr/>
          <a:lstStyle/>
          <a:p>
            <a:fld id="{2BD389B5-EEE2-4FF7-B8CF-3EFBB3F732BB}" type="slidenum">
              <a:rPr lang="es-ES" altLang="es-PE"/>
              <a:pPr/>
              <a:t>40</a:t>
            </a:fld>
            <a:endParaRPr lang="es-ES" altLang="es-PE"/>
          </a:p>
        </p:txBody>
      </p:sp>
      <p:sp>
        <p:nvSpPr>
          <p:cNvPr id="531539" name="Text Box 1107"/>
          <p:cNvSpPr txBox="1">
            <a:spLocks noChangeArrowheads="1"/>
          </p:cNvSpPr>
          <p:nvPr/>
        </p:nvSpPr>
        <p:spPr bwMode="auto">
          <a:xfrm>
            <a:off x="304800" y="882650"/>
            <a:ext cx="8534400" cy="94615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sz="2800">
                <a:solidFill>
                  <a:schemeClr val="bg1"/>
                </a:solidFill>
                <a:effectLst>
                  <a:outerShdw blurRad="38100" dist="38100" dir="2700000" algn="tl">
                    <a:srgbClr val="000000"/>
                  </a:outerShdw>
                </a:effectLst>
              </a:rPr>
              <a:t>Relación entre servicios ecológicos y tecnológicos en agroecosistemas</a:t>
            </a:r>
            <a:endParaRPr lang="es-AR" altLang="es-PE" sz="2800">
              <a:solidFill>
                <a:schemeClr val="bg1"/>
              </a:solidFill>
              <a:effectLst>
                <a:outerShdw blurRad="38100" dist="38100" dir="2700000" algn="tl">
                  <a:srgbClr val="000000"/>
                </a:outerShdw>
              </a:effectLst>
            </a:endParaRPr>
          </a:p>
        </p:txBody>
      </p:sp>
      <p:sp>
        <p:nvSpPr>
          <p:cNvPr id="531458" name="Rectangle 1026"/>
          <p:cNvSpPr>
            <a:spLocks noChangeArrowheads="1"/>
          </p:cNvSpPr>
          <p:nvPr/>
        </p:nvSpPr>
        <p:spPr bwMode="auto">
          <a:xfrm>
            <a:off x="304800" y="304800"/>
            <a:ext cx="8534400" cy="6324600"/>
          </a:xfrm>
          <a:prstGeom prst="rect">
            <a:avLst/>
          </a:prstGeom>
          <a:solidFill>
            <a:schemeClr val="bg1"/>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31460" name="Line 1028"/>
          <p:cNvSpPr>
            <a:spLocks noChangeShapeType="1"/>
          </p:cNvSpPr>
          <p:nvPr/>
        </p:nvSpPr>
        <p:spPr bwMode="auto">
          <a:xfrm flipV="1">
            <a:off x="5384800" y="2133600"/>
            <a:ext cx="0" cy="114300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type="triangl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s-PE"/>
          </a:p>
        </p:txBody>
      </p:sp>
      <p:grpSp>
        <p:nvGrpSpPr>
          <p:cNvPr id="531466" name="Group 1034"/>
          <p:cNvGrpSpPr>
            <a:grpSpLocks/>
          </p:cNvGrpSpPr>
          <p:nvPr/>
        </p:nvGrpSpPr>
        <p:grpSpPr bwMode="auto">
          <a:xfrm>
            <a:off x="5254625" y="3768725"/>
            <a:ext cx="3638550" cy="574675"/>
            <a:chOff x="3310" y="2374"/>
            <a:chExt cx="2292" cy="362"/>
          </a:xfrm>
        </p:grpSpPr>
        <p:sp>
          <p:nvSpPr>
            <p:cNvPr id="531467" name="Oval 1035"/>
            <p:cNvSpPr>
              <a:spLocks noChangeArrowheads="1"/>
            </p:cNvSpPr>
            <p:nvPr/>
          </p:nvSpPr>
          <p:spPr bwMode="auto">
            <a:xfrm>
              <a:off x="4877" y="2374"/>
              <a:ext cx="635" cy="362"/>
            </a:xfrm>
            <a:prstGeom prst="ellipse">
              <a:avLst/>
            </a:prstGeom>
            <a:noFill/>
            <a:ln w="9525">
              <a:solidFill>
                <a:srgbClr val="FF0000"/>
              </a:solidFill>
              <a:round/>
              <a:headEnd/>
              <a:tailEnd/>
            </a:ln>
            <a:effectLst/>
            <a:extLst>
              <a:ext uri="{909E8E84-426E-40DD-AFC4-6F175D3DCCD1}">
                <a14:hiddenFill xmlns:a14="http://schemas.microsoft.com/office/drawing/2010/main">
                  <a:solidFill>
                    <a:srgbClr val="FFFF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grpSp>
          <p:nvGrpSpPr>
            <p:cNvPr id="531468" name="Group 1036"/>
            <p:cNvGrpSpPr>
              <a:grpSpLocks/>
            </p:cNvGrpSpPr>
            <p:nvPr/>
          </p:nvGrpSpPr>
          <p:grpSpPr bwMode="auto">
            <a:xfrm>
              <a:off x="3310" y="2400"/>
              <a:ext cx="2292" cy="288"/>
              <a:chOff x="3310" y="2400"/>
              <a:chExt cx="2292" cy="288"/>
            </a:xfrm>
          </p:grpSpPr>
          <p:sp>
            <p:nvSpPr>
              <p:cNvPr id="531469" name="Text Box 1037"/>
              <p:cNvSpPr txBox="1">
                <a:spLocks noChangeArrowheads="1"/>
              </p:cNvSpPr>
              <p:nvPr/>
            </p:nvSpPr>
            <p:spPr bwMode="auto">
              <a:xfrm>
                <a:off x="4834" y="2400"/>
                <a:ext cx="768" cy="288"/>
              </a:xfrm>
              <a:prstGeom prst="rect">
                <a:avLst/>
              </a:prstGeom>
              <a:noFill/>
              <a:ln>
                <a:noFill/>
              </a:ln>
              <a:effectLst/>
              <a:extLst>
                <a:ext uri="{909E8E84-426E-40DD-AFC4-6F175D3DCCD1}">
                  <a14:hiddenFill xmlns:a14="http://schemas.microsoft.com/office/drawing/2010/main">
                    <a:solidFill>
                      <a:srgbClr val="B2B2B2"/>
                    </a:solidFill>
                  </a14:hiddenFill>
                </a:ext>
                <a:ext uri="{91240B29-F687-4F45-9708-019B960494DF}">
                  <a14:hiddenLine xmlns:a14="http://schemas.microsoft.com/office/drawing/2010/main" w="9525">
                    <a:solidFill>
                      <a:srgbClr val="3366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0" hangingPunct="0"/>
                <a:r>
                  <a:rPr lang="es-ES" altLang="es-PE" sz="1200">
                    <a:solidFill>
                      <a:srgbClr val="FF0000"/>
                    </a:solidFill>
                    <a:effectLst>
                      <a:outerShdw blurRad="38100" dist="38100" dir="2700000" algn="tl">
                        <a:srgbClr val="000000"/>
                      </a:outerShdw>
                    </a:effectLst>
                    <a:latin typeface="Times New Roman" panose="02020603050405020304" pitchFamily="18" charset="0"/>
                  </a:rPr>
                  <a:t>Materias </a:t>
                </a:r>
              </a:p>
              <a:p>
                <a:pPr algn="ctr" eaLnBrk="0" hangingPunct="0"/>
                <a:r>
                  <a:rPr lang="es-ES" altLang="es-PE" sz="1200">
                    <a:solidFill>
                      <a:srgbClr val="FF0000"/>
                    </a:solidFill>
                    <a:effectLst>
                      <a:outerShdw blurRad="38100" dist="38100" dir="2700000" algn="tl">
                        <a:srgbClr val="000000"/>
                      </a:outerShdw>
                    </a:effectLst>
                    <a:latin typeface="Times New Roman" panose="02020603050405020304" pitchFamily="18" charset="0"/>
                  </a:rPr>
                  <a:t>Primas</a:t>
                </a:r>
              </a:p>
            </p:txBody>
          </p:sp>
          <p:sp>
            <p:nvSpPr>
              <p:cNvPr id="531470" name="Line 1038"/>
              <p:cNvSpPr>
                <a:spLocks noChangeShapeType="1"/>
              </p:cNvSpPr>
              <p:nvPr/>
            </p:nvSpPr>
            <p:spPr bwMode="auto">
              <a:xfrm flipV="1">
                <a:off x="4516" y="2540"/>
                <a:ext cx="363" cy="4"/>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1471" name="Line 1039"/>
              <p:cNvSpPr>
                <a:spLocks noChangeShapeType="1"/>
              </p:cNvSpPr>
              <p:nvPr/>
            </p:nvSpPr>
            <p:spPr bwMode="auto">
              <a:xfrm>
                <a:off x="3310" y="2544"/>
                <a:ext cx="544"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1472" name="Text Box 1040"/>
              <p:cNvSpPr txBox="1">
                <a:spLocks noChangeArrowheads="1"/>
              </p:cNvSpPr>
              <p:nvPr/>
            </p:nvSpPr>
            <p:spPr bwMode="auto">
              <a:xfrm>
                <a:off x="3899" y="2400"/>
                <a:ext cx="68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s-ES_tradnl" altLang="es-PE" sz="1200"/>
                  <a:t>Exportación  de nutrientes</a:t>
                </a:r>
                <a:endParaRPr lang="es-ES" altLang="es-PE" sz="1200"/>
              </a:p>
            </p:txBody>
          </p:sp>
        </p:grpSp>
      </p:grpSp>
      <p:grpSp>
        <p:nvGrpSpPr>
          <p:cNvPr id="531537" name="Group 1105"/>
          <p:cNvGrpSpPr>
            <a:grpSpLocks/>
          </p:cNvGrpSpPr>
          <p:nvPr/>
        </p:nvGrpSpPr>
        <p:grpSpPr bwMode="auto">
          <a:xfrm>
            <a:off x="3352800" y="282575"/>
            <a:ext cx="3744913" cy="6118225"/>
            <a:chOff x="2112" y="178"/>
            <a:chExt cx="2359" cy="3854"/>
          </a:xfrm>
        </p:grpSpPr>
        <p:sp>
          <p:nvSpPr>
            <p:cNvPr id="531495" name="Line 1063"/>
            <p:cNvSpPr>
              <a:spLocks noChangeShapeType="1"/>
            </p:cNvSpPr>
            <p:nvPr/>
          </p:nvSpPr>
          <p:spPr bwMode="auto">
            <a:xfrm flipV="1">
              <a:off x="3155" y="2871"/>
              <a:ext cx="1" cy="182"/>
            </a:xfrm>
            <a:prstGeom prst="line">
              <a:avLst/>
            </a:prstGeom>
            <a:noFill/>
            <a:ln w="9525">
              <a:solidFill>
                <a:srgbClr val="6699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grpSp>
          <p:nvGrpSpPr>
            <p:cNvPr id="531530" name="Group 1098"/>
            <p:cNvGrpSpPr>
              <a:grpSpLocks/>
            </p:cNvGrpSpPr>
            <p:nvPr/>
          </p:nvGrpSpPr>
          <p:grpSpPr bwMode="auto">
            <a:xfrm>
              <a:off x="2112" y="178"/>
              <a:ext cx="2359" cy="3854"/>
              <a:chOff x="2112" y="178"/>
              <a:chExt cx="2359" cy="3854"/>
            </a:xfrm>
          </p:grpSpPr>
          <p:grpSp>
            <p:nvGrpSpPr>
              <p:cNvPr id="531461" name="Group 1029"/>
              <p:cNvGrpSpPr>
                <a:grpSpLocks/>
              </p:cNvGrpSpPr>
              <p:nvPr/>
            </p:nvGrpSpPr>
            <p:grpSpPr bwMode="auto">
              <a:xfrm>
                <a:off x="2381" y="178"/>
                <a:ext cx="1655" cy="590"/>
                <a:chOff x="2336" y="73"/>
                <a:chExt cx="1655" cy="590"/>
              </a:xfrm>
            </p:grpSpPr>
            <p:sp>
              <p:nvSpPr>
                <p:cNvPr id="531462" name="AutoShape 1030"/>
                <p:cNvSpPr>
                  <a:spLocks/>
                </p:cNvSpPr>
                <p:nvPr/>
              </p:nvSpPr>
              <p:spPr bwMode="auto">
                <a:xfrm rot="27000000">
                  <a:off x="3099" y="-229"/>
                  <a:ext cx="129" cy="1655"/>
                </a:xfrm>
                <a:prstGeom prst="leftBrace">
                  <a:avLst>
                    <a:gd name="adj1" fmla="val 106912"/>
                    <a:gd name="adj2" fmla="val 50000"/>
                  </a:avLst>
                </a:prstGeom>
                <a:noFill/>
                <a:ln w="9525">
                  <a:solidFill>
                    <a:srgbClr val="0033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s-PE"/>
                </a:p>
              </p:txBody>
            </p:sp>
            <p:sp>
              <p:nvSpPr>
                <p:cNvPr id="531463" name="Text Box 1031"/>
                <p:cNvSpPr txBox="1">
                  <a:spLocks noChangeArrowheads="1"/>
                </p:cNvSpPr>
                <p:nvPr/>
              </p:nvSpPr>
              <p:spPr bwMode="auto">
                <a:xfrm>
                  <a:off x="2366" y="73"/>
                  <a:ext cx="1512" cy="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99FF6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0" hangingPunct="0"/>
                  <a:r>
                    <a:rPr lang="es-ES" altLang="es-PE" sz="1400" b="1">
                      <a:solidFill>
                        <a:srgbClr val="003300"/>
                      </a:solidFill>
                    </a:rPr>
                    <a:t>Recursos naturales y Servicios ecológicos</a:t>
                  </a:r>
                </a:p>
              </p:txBody>
            </p:sp>
          </p:grpSp>
          <p:grpSp>
            <p:nvGrpSpPr>
              <p:cNvPr id="531529" name="Group 1097"/>
              <p:cNvGrpSpPr>
                <a:grpSpLocks/>
              </p:cNvGrpSpPr>
              <p:nvPr/>
            </p:nvGrpSpPr>
            <p:grpSpPr bwMode="auto">
              <a:xfrm>
                <a:off x="2112" y="914"/>
                <a:ext cx="2359" cy="3118"/>
                <a:chOff x="2112" y="914"/>
                <a:chExt cx="2359" cy="3118"/>
              </a:xfrm>
            </p:grpSpPr>
            <p:sp>
              <p:nvSpPr>
                <p:cNvPr id="531477" name="Line 1045"/>
                <p:cNvSpPr>
                  <a:spLocks noChangeShapeType="1"/>
                </p:cNvSpPr>
                <p:nvPr/>
              </p:nvSpPr>
              <p:spPr bwMode="auto">
                <a:xfrm flipV="1">
                  <a:off x="2520" y="1415"/>
                  <a:ext cx="0" cy="136"/>
                </a:xfrm>
                <a:prstGeom prst="line">
                  <a:avLst/>
                </a:prstGeom>
                <a:noFill/>
                <a:ln w="9525">
                  <a:solidFill>
                    <a:srgbClr val="6699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s-PE"/>
                </a:p>
              </p:txBody>
            </p:sp>
            <p:grpSp>
              <p:nvGrpSpPr>
                <p:cNvPr id="531528" name="Group 1096"/>
                <p:cNvGrpSpPr>
                  <a:grpSpLocks/>
                </p:cNvGrpSpPr>
                <p:nvPr/>
              </p:nvGrpSpPr>
              <p:grpSpPr bwMode="auto">
                <a:xfrm>
                  <a:off x="2448" y="914"/>
                  <a:ext cx="2023" cy="3118"/>
                  <a:chOff x="2448" y="912"/>
                  <a:chExt cx="2023" cy="3118"/>
                </a:xfrm>
              </p:grpSpPr>
              <p:grpSp>
                <p:nvGrpSpPr>
                  <p:cNvPr id="531478" name="Group 1046"/>
                  <p:cNvGrpSpPr>
                    <a:grpSpLocks/>
                  </p:cNvGrpSpPr>
                  <p:nvPr/>
                </p:nvGrpSpPr>
                <p:grpSpPr bwMode="auto">
                  <a:xfrm>
                    <a:off x="2448" y="912"/>
                    <a:ext cx="1520" cy="3118"/>
                    <a:chOff x="2426" y="935"/>
                    <a:chExt cx="1520" cy="3118"/>
                  </a:xfrm>
                </p:grpSpPr>
                <p:sp>
                  <p:nvSpPr>
                    <p:cNvPr id="531479" name="Oval 1047"/>
                    <p:cNvSpPr>
                      <a:spLocks noChangeArrowheads="1"/>
                    </p:cNvSpPr>
                    <p:nvPr/>
                  </p:nvSpPr>
                  <p:spPr bwMode="auto">
                    <a:xfrm>
                      <a:off x="2881" y="3477"/>
                      <a:ext cx="625" cy="576"/>
                    </a:xfrm>
                    <a:prstGeom prst="ellipse">
                      <a:avLst/>
                    </a:prstGeom>
                    <a:gradFill rotWithShape="1">
                      <a:gsLst>
                        <a:gs pos="0">
                          <a:srgbClr val="969696"/>
                        </a:gs>
                        <a:gs pos="100000">
                          <a:srgbClr val="DDDDDD"/>
                        </a:gs>
                      </a:gsLst>
                      <a:path path="shape">
                        <a:fillToRect l="50000" t="50000" r="50000" b="50000"/>
                      </a:path>
                    </a:gradFill>
                    <a:ln w="19050" algn="ctr">
                      <a:solidFill>
                        <a:schemeClr val="tx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s-PE"/>
                    </a:p>
                  </p:txBody>
                </p:sp>
                <p:sp>
                  <p:nvSpPr>
                    <p:cNvPr id="531480" name="Text Box 1048"/>
                    <p:cNvSpPr txBox="1">
                      <a:spLocks noChangeArrowheads="1"/>
                    </p:cNvSpPr>
                    <p:nvPr/>
                  </p:nvSpPr>
                  <p:spPr bwMode="auto">
                    <a:xfrm>
                      <a:off x="2959" y="3669"/>
                      <a:ext cx="469" cy="21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0" hangingPunct="0"/>
                      <a:r>
                        <a:rPr lang="es-ES" altLang="es-PE" sz="1200" b="1">
                          <a:effectLst>
                            <a:outerShdw blurRad="38100" dist="38100" dir="2700000" algn="tl">
                              <a:srgbClr val="FFFFFF"/>
                            </a:outerShdw>
                          </a:effectLst>
                        </a:rPr>
                        <a:t>Suelo</a:t>
                      </a:r>
                    </a:p>
                  </p:txBody>
                </p:sp>
                <p:sp>
                  <p:nvSpPr>
                    <p:cNvPr id="531481" name="Oval 1049"/>
                    <p:cNvSpPr>
                      <a:spLocks noChangeArrowheads="1"/>
                    </p:cNvSpPr>
                    <p:nvPr/>
                  </p:nvSpPr>
                  <p:spPr bwMode="auto">
                    <a:xfrm>
                      <a:off x="2793" y="2351"/>
                      <a:ext cx="625" cy="555"/>
                    </a:xfrm>
                    <a:prstGeom prst="ellipse">
                      <a:avLst/>
                    </a:prstGeom>
                    <a:gradFill rotWithShape="1">
                      <a:gsLst>
                        <a:gs pos="0">
                          <a:srgbClr val="969696"/>
                        </a:gs>
                        <a:gs pos="100000">
                          <a:srgbClr val="DDDDDD"/>
                        </a:gs>
                      </a:gsLst>
                      <a:path path="shape">
                        <a:fillToRect l="50000" t="50000" r="50000" b="50000"/>
                      </a:path>
                    </a:gradFill>
                    <a:ln w="19050" algn="ctr">
                      <a:solidFill>
                        <a:schemeClr val="tx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s-PE"/>
                    </a:p>
                  </p:txBody>
                </p:sp>
                <p:sp>
                  <p:nvSpPr>
                    <p:cNvPr id="531482" name="Text Box 1050"/>
                    <p:cNvSpPr txBox="1">
                      <a:spLocks noChangeArrowheads="1"/>
                    </p:cNvSpPr>
                    <p:nvPr/>
                  </p:nvSpPr>
                  <p:spPr bwMode="auto">
                    <a:xfrm>
                      <a:off x="2835" y="2543"/>
                      <a:ext cx="576" cy="13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0" hangingPunct="0"/>
                      <a:r>
                        <a:rPr lang="es-ES" altLang="es-PE" sz="1000" b="1">
                          <a:effectLst>
                            <a:outerShdw blurRad="38100" dist="38100" dir="2700000" algn="tl">
                              <a:srgbClr val="FFFFFF"/>
                            </a:outerShdw>
                          </a:effectLst>
                        </a:rPr>
                        <a:t>Vegetación</a:t>
                      </a:r>
                    </a:p>
                  </p:txBody>
                </p:sp>
                <p:sp>
                  <p:nvSpPr>
                    <p:cNvPr id="531483" name="Oval 1051"/>
                    <p:cNvSpPr>
                      <a:spLocks noChangeArrowheads="1"/>
                    </p:cNvSpPr>
                    <p:nvPr/>
                  </p:nvSpPr>
                  <p:spPr bwMode="auto">
                    <a:xfrm>
                      <a:off x="3306" y="935"/>
                      <a:ext cx="640" cy="565"/>
                    </a:xfrm>
                    <a:prstGeom prst="ellipse">
                      <a:avLst/>
                    </a:prstGeom>
                    <a:gradFill rotWithShape="1">
                      <a:gsLst>
                        <a:gs pos="0">
                          <a:srgbClr val="969696"/>
                        </a:gs>
                        <a:gs pos="100000">
                          <a:srgbClr val="DDDDDD"/>
                        </a:gs>
                      </a:gsLst>
                      <a:path path="shape">
                        <a:fillToRect l="50000" t="50000" r="50000" b="50000"/>
                      </a:path>
                    </a:gradFill>
                    <a:ln w="19050" algn="ctr">
                      <a:solidFill>
                        <a:schemeClr val="tx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s-PE"/>
                    </a:p>
                  </p:txBody>
                </p:sp>
                <p:sp>
                  <p:nvSpPr>
                    <p:cNvPr id="531484" name="Text Box 1052"/>
                    <p:cNvSpPr txBox="1">
                      <a:spLocks noChangeArrowheads="1"/>
                    </p:cNvSpPr>
                    <p:nvPr/>
                  </p:nvSpPr>
                  <p:spPr bwMode="auto">
                    <a:xfrm>
                      <a:off x="3322" y="1138"/>
                      <a:ext cx="560" cy="1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0" hangingPunct="0"/>
                      <a:r>
                        <a:rPr lang="es-ES" altLang="es-PE" sz="1200" b="1">
                          <a:effectLst>
                            <a:outerShdw blurRad="38100" dist="38100" dir="2700000" algn="tl">
                              <a:srgbClr val="FFFFFF"/>
                            </a:outerShdw>
                          </a:effectLst>
                        </a:rPr>
                        <a:t>Sol</a:t>
                      </a:r>
                    </a:p>
                  </p:txBody>
                </p:sp>
                <p:sp>
                  <p:nvSpPr>
                    <p:cNvPr id="531485" name="Oval 1053"/>
                    <p:cNvSpPr>
                      <a:spLocks noChangeArrowheads="1"/>
                    </p:cNvSpPr>
                    <p:nvPr/>
                  </p:nvSpPr>
                  <p:spPr bwMode="auto">
                    <a:xfrm>
                      <a:off x="2426" y="935"/>
                      <a:ext cx="640" cy="565"/>
                    </a:xfrm>
                    <a:prstGeom prst="ellipse">
                      <a:avLst/>
                    </a:prstGeom>
                    <a:gradFill rotWithShape="1">
                      <a:gsLst>
                        <a:gs pos="0">
                          <a:srgbClr val="969696"/>
                        </a:gs>
                        <a:gs pos="100000">
                          <a:srgbClr val="DDDDDD"/>
                        </a:gs>
                      </a:gsLst>
                      <a:path path="shape">
                        <a:fillToRect l="50000" t="50000" r="50000" b="50000"/>
                      </a:path>
                    </a:gra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a:endParaRPr lang="es-AR" altLang="es-PE" sz="1200">
                        <a:solidFill>
                          <a:srgbClr val="808080"/>
                        </a:solidFill>
                      </a:endParaRPr>
                    </a:p>
                  </p:txBody>
                </p:sp>
                <p:sp>
                  <p:nvSpPr>
                    <p:cNvPr id="531486" name="Text Box 1054"/>
                    <p:cNvSpPr txBox="1">
                      <a:spLocks noChangeArrowheads="1"/>
                    </p:cNvSpPr>
                    <p:nvPr/>
                  </p:nvSpPr>
                  <p:spPr bwMode="auto">
                    <a:xfrm>
                      <a:off x="2430" y="1092"/>
                      <a:ext cx="640" cy="160"/>
                    </a:xfrm>
                    <a:prstGeom prst="rect">
                      <a:avLst/>
                    </a:prstGeom>
                    <a:noFill/>
                    <a:ln>
                      <a:noFill/>
                    </a:ln>
                    <a:effectLst/>
                    <a:extLst>
                      <a:ext uri="{909E8E84-426E-40DD-AFC4-6F175D3DCCD1}">
                        <a14:hiddenFill xmlns:a14="http://schemas.microsoft.com/office/drawing/2010/main">
                          <a:solidFill>
                            <a:srgbClr val="B2B2B2"/>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0" hangingPunct="0"/>
                      <a:r>
                        <a:rPr lang="es-ES" altLang="es-PE" sz="1200" b="1">
                          <a:effectLst>
                            <a:outerShdw blurRad="38100" dist="38100" dir="2700000" algn="tl">
                              <a:srgbClr val="FFFFFF"/>
                            </a:outerShdw>
                          </a:effectLst>
                        </a:rPr>
                        <a:t>Atmósfera</a:t>
                      </a:r>
                    </a:p>
                  </p:txBody>
                </p:sp>
              </p:grpSp>
              <p:sp>
                <p:nvSpPr>
                  <p:cNvPr id="531489" name="Line 1057"/>
                  <p:cNvSpPr>
                    <a:spLocks noChangeShapeType="1"/>
                  </p:cNvSpPr>
                  <p:nvPr/>
                </p:nvSpPr>
                <p:spPr bwMode="auto">
                  <a:xfrm flipV="1">
                    <a:off x="3155" y="3320"/>
                    <a:ext cx="0" cy="136"/>
                  </a:xfrm>
                  <a:prstGeom prst="line">
                    <a:avLst/>
                  </a:prstGeom>
                  <a:noFill/>
                  <a:ln w="9525">
                    <a:solidFill>
                      <a:srgbClr val="66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1490" name="Line 1058"/>
                  <p:cNvSpPr>
                    <a:spLocks noChangeShapeType="1"/>
                  </p:cNvSpPr>
                  <p:nvPr/>
                </p:nvSpPr>
                <p:spPr bwMode="auto">
                  <a:xfrm flipH="1">
                    <a:off x="3504" y="3721"/>
                    <a:ext cx="376" cy="0"/>
                  </a:xfrm>
                  <a:prstGeom prst="line">
                    <a:avLst/>
                  </a:prstGeom>
                  <a:noFill/>
                  <a:ln w="9525">
                    <a:solidFill>
                      <a:srgbClr val="6699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1493" name="Line 1061"/>
                  <p:cNvSpPr>
                    <a:spLocks noChangeShapeType="1"/>
                  </p:cNvSpPr>
                  <p:nvPr/>
                </p:nvSpPr>
                <p:spPr bwMode="auto">
                  <a:xfrm>
                    <a:off x="3881" y="3279"/>
                    <a:ext cx="0" cy="454"/>
                  </a:xfrm>
                  <a:prstGeom prst="line">
                    <a:avLst/>
                  </a:prstGeom>
                  <a:noFill/>
                  <a:ln w="9525">
                    <a:solidFill>
                      <a:srgbClr val="66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1494" name="Line 1062"/>
                  <p:cNvSpPr>
                    <a:spLocks noChangeShapeType="1"/>
                  </p:cNvSpPr>
                  <p:nvPr/>
                </p:nvSpPr>
                <p:spPr bwMode="auto">
                  <a:xfrm flipV="1">
                    <a:off x="3428" y="2618"/>
                    <a:ext cx="453" cy="0"/>
                  </a:xfrm>
                  <a:prstGeom prst="line">
                    <a:avLst/>
                  </a:prstGeom>
                  <a:noFill/>
                  <a:ln w="9525">
                    <a:solidFill>
                      <a:srgbClr val="66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1497" name="Line 1065"/>
                  <p:cNvSpPr>
                    <a:spLocks noChangeShapeType="1"/>
                  </p:cNvSpPr>
                  <p:nvPr/>
                </p:nvSpPr>
                <p:spPr bwMode="auto">
                  <a:xfrm>
                    <a:off x="3881" y="2617"/>
                    <a:ext cx="0" cy="454"/>
                  </a:xfrm>
                  <a:prstGeom prst="line">
                    <a:avLst/>
                  </a:prstGeom>
                  <a:noFill/>
                  <a:ln w="9525">
                    <a:solidFill>
                      <a:srgbClr val="66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1499" name="Text Box 1067"/>
                  <p:cNvSpPr txBox="1">
                    <a:spLocks noChangeArrowheads="1"/>
                  </p:cNvSpPr>
                  <p:nvPr/>
                </p:nvSpPr>
                <p:spPr bwMode="auto">
                  <a:xfrm>
                    <a:off x="2793" y="3024"/>
                    <a:ext cx="76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fo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PE" sz="1200"/>
                      <a:t>Nutrientes</a:t>
                    </a:r>
                  </a:p>
                  <a:p>
                    <a:pPr algn="ctr"/>
                    <a:r>
                      <a:rPr lang="es-ES_tradnl" altLang="es-PE" sz="1200"/>
                      <a:t>Agua</a:t>
                    </a:r>
                    <a:endParaRPr lang="es-ES" altLang="es-PE" sz="1200"/>
                  </a:p>
                </p:txBody>
              </p:sp>
              <p:sp>
                <p:nvSpPr>
                  <p:cNvPr id="531500" name="Text Box 1068"/>
                  <p:cNvSpPr txBox="1">
                    <a:spLocks noChangeArrowheads="1"/>
                  </p:cNvSpPr>
                  <p:nvPr/>
                </p:nvSpPr>
                <p:spPr bwMode="auto">
                  <a:xfrm>
                    <a:off x="3475" y="3033"/>
                    <a:ext cx="99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ES_tradnl" altLang="es-PE" sz="1200"/>
                      <a:t>Residuos, Acción mecánica, Otros</a:t>
                    </a:r>
                    <a:endParaRPr lang="es-ES" altLang="es-PE" sz="1200"/>
                  </a:p>
                </p:txBody>
              </p:sp>
            </p:grpSp>
            <p:grpSp>
              <p:nvGrpSpPr>
                <p:cNvPr id="531527" name="Group 1095"/>
                <p:cNvGrpSpPr>
                  <a:grpSpLocks/>
                </p:cNvGrpSpPr>
                <p:nvPr/>
              </p:nvGrpSpPr>
              <p:grpSpPr bwMode="auto">
                <a:xfrm>
                  <a:off x="2112" y="1394"/>
                  <a:ext cx="1680" cy="972"/>
                  <a:chOff x="2112" y="1394"/>
                  <a:chExt cx="1680" cy="972"/>
                </a:xfrm>
              </p:grpSpPr>
              <p:sp>
                <p:nvSpPr>
                  <p:cNvPr id="531459" name="Line 1027"/>
                  <p:cNvSpPr>
                    <a:spLocks noChangeShapeType="1"/>
                  </p:cNvSpPr>
                  <p:nvPr/>
                </p:nvSpPr>
                <p:spPr bwMode="auto">
                  <a:xfrm flipV="1">
                    <a:off x="3512" y="1438"/>
                    <a:ext cx="136" cy="272"/>
                  </a:xfrm>
                  <a:prstGeom prst="line">
                    <a:avLst/>
                  </a:prstGeom>
                  <a:noFill/>
                  <a:ln w="9525">
                    <a:solidFill>
                      <a:srgbClr val="66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1473" name="Line 1041"/>
                  <p:cNvSpPr>
                    <a:spLocks noChangeShapeType="1"/>
                  </p:cNvSpPr>
                  <p:nvPr/>
                </p:nvSpPr>
                <p:spPr bwMode="auto">
                  <a:xfrm flipH="1">
                    <a:off x="3197" y="1721"/>
                    <a:ext cx="3" cy="645"/>
                  </a:xfrm>
                  <a:prstGeom prst="line">
                    <a:avLst/>
                  </a:prstGeom>
                  <a:noFill/>
                  <a:ln w="9525">
                    <a:solidFill>
                      <a:srgbClr val="66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1474" name="Line 1042"/>
                  <p:cNvSpPr>
                    <a:spLocks noChangeShapeType="1"/>
                  </p:cNvSpPr>
                  <p:nvPr/>
                </p:nvSpPr>
                <p:spPr bwMode="auto">
                  <a:xfrm flipH="1" flipV="1">
                    <a:off x="2512" y="2088"/>
                    <a:ext cx="480" cy="242"/>
                  </a:xfrm>
                  <a:prstGeom prst="line">
                    <a:avLst/>
                  </a:prstGeom>
                  <a:noFill/>
                  <a:ln w="9525">
                    <a:solidFill>
                      <a:srgbClr val="66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s-PE"/>
                  </a:p>
                </p:txBody>
              </p:sp>
              <p:sp>
                <p:nvSpPr>
                  <p:cNvPr id="531475" name="Line 1043"/>
                  <p:cNvSpPr>
                    <a:spLocks noChangeShapeType="1"/>
                  </p:cNvSpPr>
                  <p:nvPr/>
                </p:nvSpPr>
                <p:spPr bwMode="auto">
                  <a:xfrm>
                    <a:off x="2520" y="1821"/>
                    <a:ext cx="0" cy="273"/>
                  </a:xfrm>
                  <a:prstGeom prst="line">
                    <a:avLst/>
                  </a:prstGeom>
                  <a:noFill/>
                  <a:ln w="9525">
                    <a:solidFill>
                      <a:srgbClr val="66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1476" name="Line 1044"/>
                  <p:cNvSpPr>
                    <a:spLocks noChangeShapeType="1"/>
                  </p:cNvSpPr>
                  <p:nvPr/>
                </p:nvSpPr>
                <p:spPr bwMode="auto">
                  <a:xfrm>
                    <a:off x="3019" y="2066"/>
                    <a:ext cx="53" cy="234"/>
                  </a:xfrm>
                  <a:prstGeom prst="line">
                    <a:avLst/>
                  </a:prstGeom>
                  <a:noFill/>
                  <a:ln w="9525">
                    <a:solidFill>
                      <a:srgbClr val="6699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s-PE"/>
                  </a:p>
                </p:txBody>
              </p:sp>
              <p:sp>
                <p:nvSpPr>
                  <p:cNvPr id="531487" name="Line 1055"/>
                  <p:cNvSpPr>
                    <a:spLocks noChangeShapeType="1"/>
                  </p:cNvSpPr>
                  <p:nvPr/>
                </p:nvSpPr>
                <p:spPr bwMode="auto">
                  <a:xfrm flipH="1" flipV="1">
                    <a:off x="3019" y="1394"/>
                    <a:ext cx="144" cy="144"/>
                  </a:xfrm>
                  <a:prstGeom prst="line">
                    <a:avLst/>
                  </a:prstGeom>
                  <a:noFill/>
                  <a:ln w="9525">
                    <a:solidFill>
                      <a:srgbClr val="6699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1488" name="Text Box 1056"/>
                  <p:cNvSpPr txBox="1">
                    <a:spLocks noChangeArrowheads="1"/>
                  </p:cNvSpPr>
                  <p:nvPr/>
                </p:nvSpPr>
                <p:spPr bwMode="auto">
                  <a:xfrm>
                    <a:off x="2112" y="1517"/>
                    <a:ext cx="720" cy="3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0" hangingPunct="0"/>
                    <a:r>
                      <a:rPr lang="es-ES" altLang="es-PE" sz="1200">
                        <a:solidFill>
                          <a:schemeClr val="tx2"/>
                        </a:solidFill>
                      </a:rPr>
                      <a:t>NOx</a:t>
                    </a:r>
                  </a:p>
                  <a:p>
                    <a:pPr algn="ctr" eaLnBrk="0" hangingPunct="0"/>
                    <a:r>
                      <a:rPr lang="es-ES" altLang="es-PE" sz="1200">
                        <a:solidFill>
                          <a:schemeClr val="tx2"/>
                        </a:solidFill>
                      </a:rPr>
                      <a:t>Otros Gases</a:t>
                    </a:r>
                  </a:p>
                </p:txBody>
              </p:sp>
              <p:sp>
                <p:nvSpPr>
                  <p:cNvPr id="531491" name="Line 1059"/>
                  <p:cNvSpPr>
                    <a:spLocks noChangeShapeType="1"/>
                  </p:cNvSpPr>
                  <p:nvPr/>
                </p:nvSpPr>
                <p:spPr bwMode="auto">
                  <a:xfrm flipH="1">
                    <a:off x="3246" y="1846"/>
                    <a:ext cx="206" cy="473"/>
                  </a:xfrm>
                  <a:prstGeom prst="line">
                    <a:avLst/>
                  </a:prstGeom>
                  <a:noFill/>
                  <a:ln w="12700">
                    <a:solidFill>
                      <a:srgbClr val="6699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s-PE"/>
                  </a:p>
                </p:txBody>
              </p:sp>
              <p:sp>
                <p:nvSpPr>
                  <p:cNvPr id="531492" name="Text Box 1060"/>
                  <p:cNvSpPr txBox="1">
                    <a:spLocks noChangeArrowheads="1"/>
                  </p:cNvSpPr>
                  <p:nvPr/>
                </p:nvSpPr>
                <p:spPr bwMode="auto">
                  <a:xfrm>
                    <a:off x="2833" y="1483"/>
                    <a:ext cx="640" cy="2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3366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0" hangingPunct="0"/>
                    <a:r>
                      <a:rPr lang="es-ES" altLang="es-PE" sz="1200">
                        <a:solidFill>
                          <a:schemeClr val="tx2"/>
                        </a:solidFill>
                      </a:rPr>
                      <a:t>Energía</a:t>
                    </a:r>
                  </a:p>
                </p:txBody>
              </p:sp>
              <p:sp>
                <p:nvSpPr>
                  <p:cNvPr id="531496" name="Line 1064"/>
                  <p:cNvSpPr>
                    <a:spLocks noChangeShapeType="1"/>
                  </p:cNvSpPr>
                  <p:nvPr/>
                </p:nvSpPr>
                <p:spPr bwMode="auto">
                  <a:xfrm flipH="1" flipV="1">
                    <a:off x="2883" y="1438"/>
                    <a:ext cx="46" cy="226"/>
                  </a:xfrm>
                  <a:prstGeom prst="line">
                    <a:avLst/>
                  </a:prstGeom>
                  <a:noFill/>
                  <a:ln w="9525">
                    <a:solidFill>
                      <a:srgbClr val="66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1498" name="Text Box 1066"/>
                  <p:cNvSpPr txBox="1">
                    <a:spLocks noChangeArrowheads="1"/>
                  </p:cNvSpPr>
                  <p:nvPr/>
                </p:nvSpPr>
                <p:spPr bwMode="auto">
                  <a:xfrm>
                    <a:off x="2624" y="1628"/>
                    <a:ext cx="640" cy="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0" hangingPunct="0"/>
                    <a:r>
                      <a:rPr lang="es-ES" altLang="es-PE" sz="1200">
                        <a:solidFill>
                          <a:schemeClr val="tx2"/>
                        </a:solidFill>
                      </a:rPr>
                      <a:t>CO</a:t>
                    </a:r>
                    <a:r>
                      <a:rPr lang="es-ES" altLang="es-PE" sz="1200" baseline="-25000">
                        <a:solidFill>
                          <a:schemeClr val="tx2"/>
                        </a:solidFill>
                      </a:rPr>
                      <a:t>2</a:t>
                    </a:r>
                    <a:endParaRPr lang="es-ES" altLang="es-PE" sz="1200">
                      <a:solidFill>
                        <a:schemeClr val="tx2"/>
                      </a:solidFill>
                    </a:endParaRPr>
                  </a:p>
                  <a:p>
                    <a:pPr algn="ctr" eaLnBrk="0" hangingPunct="0"/>
                    <a:r>
                      <a:rPr lang="es-ES" altLang="es-PE" sz="1200">
                        <a:solidFill>
                          <a:schemeClr val="tx2"/>
                        </a:solidFill>
                      </a:rPr>
                      <a:t>Nitrógeno</a:t>
                    </a:r>
                    <a:endParaRPr lang="es-AR" altLang="es-PE" sz="1200">
                      <a:solidFill>
                        <a:schemeClr val="tx2"/>
                      </a:solidFill>
                    </a:endParaRPr>
                  </a:p>
                  <a:p>
                    <a:pPr algn="ctr" eaLnBrk="0" hangingPunct="0"/>
                    <a:r>
                      <a:rPr lang="es-AR" altLang="es-PE" sz="1200">
                        <a:solidFill>
                          <a:schemeClr val="tx2"/>
                        </a:solidFill>
                      </a:rPr>
                      <a:t>Agua</a:t>
                    </a:r>
                    <a:endParaRPr lang="es-ES" altLang="es-PE" sz="1200">
                      <a:solidFill>
                        <a:schemeClr val="tx2"/>
                      </a:solidFill>
                    </a:endParaRPr>
                  </a:p>
                </p:txBody>
              </p:sp>
              <p:sp>
                <p:nvSpPr>
                  <p:cNvPr id="531501" name="Text Box 1069"/>
                  <p:cNvSpPr txBox="1">
                    <a:spLocks noChangeArrowheads="1"/>
                  </p:cNvSpPr>
                  <p:nvPr/>
                </p:nvSpPr>
                <p:spPr bwMode="auto">
                  <a:xfrm>
                    <a:off x="3152" y="1679"/>
                    <a:ext cx="640" cy="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339933"/>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0" hangingPunct="0"/>
                    <a:r>
                      <a:rPr lang="es-ES" altLang="es-PE" sz="1200">
                        <a:solidFill>
                          <a:schemeClr val="tx2"/>
                        </a:solidFill>
                      </a:rPr>
                      <a:t>Energía</a:t>
                    </a:r>
                  </a:p>
                </p:txBody>
              </p:sp>
            </p:grpSp>
          </p:grpSp>
        </p:grpSp>
      </p:grpSp>
      <p:sp>
        <p:nvSpPr>
          <p:cNvPr id="531503" name="Line 1071"/>
          <p:cNvSpPr>
            <a:spLocks noChangeShapeType="1"/>
          </p:cNvSpPr>
          <p:nvPr/>
        </p:nvSpPr>
        <p:spPr bwMode="auto">
          <a:xfrm rot="5400000">
            <a:off x="1951038" y="4854575"/>
            <a:ext cx="287337" cy="360363"/>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1516" name="Line 1084"/>
          <p:cNvSpPr>
            <a:spLocks noChangeShapeType="1"/>
          </p:cNvSpPr>
          <p:nvPr/>
        </p:nvSpPr>
        <p:spPr bwMode="auto">
          <a:xfrm>
            <a:off x="3282950" y="4092575"/>
            <a:ext cx="1150938"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1509" name="Oval 1077"/>
          <p:cNvSpPr>
            <a:spLocks noChangeArrowheads="1"/>
          </p:cNvSpPr>
          <p:nvPr/>
        </p:nvSpPr>
        <p:spPr bwMode="auto">
          <a:xfrm>
            <a:off x="912813" y="2743200"/>
            <a:ext cx="992187" cy="571500"/>
          </a:xfrm>
          <a:prstGeom prst="ellipse">
            <a:avLst/>
          </a:prstGeom>
          <a:noFill/>
          <a:ln w="19050">
            <a:solidFill>
              <a:srgbClr val="CC0000"/>
            </a:solidFill>
            <a:round/>
            <a:headEnd/>
            <a:tailEnd/>
          </a:ln>
          <a:extLst>
            <a:ext uri="{909E8E84-426E-40DD-AFC4-6F175D3DCCD1}">
              <a14:hiddenFill xmlns:a14="http://schemas.microsoft.com/office/drawing/2010/main">
                <a:solidFill>
                  <a:srgbClr val="FFFF99"/>
                </a:solidFill>
              </a14:hiddenFill>
            </a:ext>
          </a:extLst>
        </p:spPr>
        <p:txBody>
          <a:bodyPr/>
          <a:lstStyle/>
          <a:p>
            <a:endParaRPr lang="es-PE"/>
          </a:p>
        </p:txBody>
      </p:sp>
      <p:sp>
        <p:nvSpPr>
          <p:cNvPr id="531506" name="Line 1074"/>
          <p:cNvSpPr>
            <a:spLocks noChangeShapeType="1"/>
          </p:cNvSpPr>
          <p:nvPr/>
        </p:nvSpPr>
        <p:spPr bwMode="auto">
          <a:xfrm flipH="1">
            <a:off x="581025" y="5097463"/>
            <a:ext cx="323850"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1505" name="Oval 1073"/>
          <p:cNvSpPr>
            <a:spLocks noChangeArrowheads="1"/>
          </p:cNvSpPr>
          <p:nvPr/>
        </p:nvSpPr>
        <p:spPr bwMode="auto">
          <a:xfrm>
            <a:off x="906463" y="4838700"/>
            <a:ext cx="992187" cy="571500"/>
          </a:xfrm>
          <a:prstGeom prst="ellipse">
            <a:avLst/>
          </a:prstGeom>
          <a:noFill/>
          <a:ln w="19050">
            <a:solidFill>
              <a:srgbClr val="CC0000"/>
            </a:solidFill>
            <a:round/>
            <a:headEnd/>
            <a:tailEnd/>
          </a:ln>
          <a:extLst>
            <a:ext uri="{909E8E84-426E-40DD-AFC4-6F175D3DCCD1}">
              <a14:hiddenFill xmlns:a14="http://schemas.microsoft.com/office/drawing/2010/main">
                <a:solidFill>
                  <a:srgbClr val="FFFF99"/>
                </a:solidFill>
              </a14:hiddenFill>
            </a:ext>
          </a:extLst>
        </p:spPr>
        <p:txBody>
          <a:bodyPr/>
          <a:lstStyle/>
          <a:p>
            <a:pPr algn="ctr"/>
            <a:r>
              <a:rPr lang="es-AR" altLang="es-PE" sz="1200">
                <a:solidFill>
                  <a:srgbClr val="FF0000"/>
                </a:solidFill>
                <a:effectLst>
                  <a:outerShdw blurRad="38100" dist="38100" dir="2700000" algn="tl">
                    <a:srgbClr val="000000"/>
                  </a:outerShdw>
                </a:effectLst>
                <a:latin typeface="Bodoni MT" panose="02070603080606020203" pitchFamily="18" charset="0"/>
              </a:rPr>
              <a:t>Procesos</a:t>
            </a:r>
          </a:p>
        </p:txBody>
      </p:sp>
      <p:sp>
        <p:nvSpPr>
          <p:cNvPr id="531514" name="Text Box 1082"/>
          <p:cNvSpPr txBox="1">
            <a:spLocks noChangeArrowheads="1"/>
          </p:cNvSpPr>
          <p:nvPr/>
        </p:nvSpPr>
        <p:spPr bwMode="auto">
          <a:xfrm>
            <a:off x="1984375" y="4427538"/>
            <a:ext cx="1489075"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0" hangingPunct="0"/>
            <a:r>
              <a:rPr lang="es-ES" altLang="es-PE" sz="1200">
                <a:latin typeface="Times New Roman" panose="02020603050405020304" pitchFamily="18" charset="0"/>
              </a:rPr>
              <a:t>Labores; diversificación; alternancia</a:t>
            </a:r>
          </a:p>
        </p:txBody>
      </p:sp>
      <p:sp>
        <p:nvSpPr>
          <p:cNvPr id="531510" name="Text Box 1078"/>
          <p:cNvSpPr txBox="1">
            <a:spLocks noChangeArrowheads="1"/>
          </p:cNvSpPr>
          <p:nvPr/>
        </p:nvSpPr>
        <p:spPr bwMode="auto">
          <a:xfrm>
            <a:off x="838200" y="2844800"/>
            <a:ext cx="1219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FF00"/>
                </a:solidFill>
                <a:miter lim="800000"/>
                <a:headEnd/>
                <a:tailEnd/>
              </a14:hiddenLine>
            </a:ext>
          </a:extLst>
        </p:spPr>
        <p:txBody>
          <a:bodyPr/>
          <a:lstStyle/>
          <a:p>
            <a:pPr algn="ctr" eaLnBrk="0" hangingPunct="0"/>
            <a:r>
              <a:rPr lang="es-ES" altLang="es-PE" sz="1200">
                <a:solidFill>
                  <a:srgbClr val="FF0000"/>
                </a:solidFill>
                <a:effectLst>
                  <a:outerShdw blurRad="38100" dist="38100" dir="2700000" algn="tl">
                    <a:srgbClr val="000000"/>
                  </a:outerShdw>
                </a:effectLst>
                <a:latin typeface="Times New Roman" panose="02020603050405020304" pitchFamily="18" charset="0"/>
              </a:rPr>
              <a:t>Insumos Tecnológicos</a:t>
            </a:r>
          </a:p>
        </p:txBody>
      </p:sp>
      <p:sp>
        <p:nvSpPr>
          <p:cNvPr id="531511" name="Text Box 1079"/>
          <p:cNvSpPr txBox="1">
            <a:spLocks noChangeArrowheads="1"/>
          </p:cNvSpPr>
          <p:nvPr/>
        </p:nvSpPr>
        <p:spPr bwMode="auto">
          <a:xfrm>
            <a:off x="2081213" y="2987675"/>
            <a:ext cx="1489075"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0" hangingPunct="0"/>
            <a:r>
              <a:rPr lang="es-ES" altLang="es-PE" sz="1200">
                <a:latin typeface="Times New Roman" panose="02020603050405020304" pitchFamily="18" charset="0"/>
              </a:rPr>
              <a:t>Agua, nutrientes,</a:t>
            </a:r>
          </a:p>
          <a:p>
            <a:pPr algn="ctr" eaLnBrk="0" hangingPunct="0"/>
            <a:r>
              <a:rPr lang="es-ES" altLang="es-PE" sz="1200">
                <a:latin typeface="Times New Roman" panose="02020603050405020304" pitchFamily="18" charset="0"/>
              </a:rPr>
              <a:t>Plaguicidas, </a:t>
            </a:r>
          </a:p>
          <a:p>
            <a:pPr algn="ctr" eaLnBrk="0" hangingPunct="0"/>
            <a:r>
              <a:rPr lang="es-ES" altLang="es-PE" sz="1200">
                <a:latin typeface="Times New Roman" panose="02020603050405020304" pitchFamily="18" charset="0"/>
              </a:rPr>
              <a:t>combustible</a:t>
            </a:r>
          </a:p>
        </p:txBody>
      </p:sp>
      <p:sp>
        <p:nvSpPr>
          <p:cNvPr id="531512" name="Line 1080"/>
          <p:cNvSpPr>
            <a:spLocks noChangeShapeType="1"/>
          </p:cNvSpPr>
          <p:nvPr/>
        </p:nvSpPr>
        <p:spPr bwMode="auto">
          <a:xfrm>
            <a:off x="1914525" y="3013075"/>
            <a:ext cx="360363" cy="287338"/>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1513" name="Line 1081"/>
          <p:cNvSpPr>
            <a:spLocks noChangeShapeType="1"/>
          </p:cNvSpPr>
          <p:nvPr/>
        </p:nvSpPr>
        <p:spPr bwMode="auto">
          <a:xfrm>
            <a:off x="2778125" y="3660775"/>
            <a:ext cx="503238" cy="43180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1515" name="Line 1083"/>
          <p:cNvSpPr>
            <a:spLocks noChangeShapeType="1"/>
          </p:cNvSpPr>
          <p:nvPr/>
        </p:nvSpPr>
        <p:spPr bwMode="auto">
          <a:xfrm flipV="1">
            <a:off x="2778125" y="4092575"/>
            <a:ext cx="504825" cy="360363"/>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1464" name="Text Box 1032"/>
          <p:cNvSpPr txBox="1">
            <a:spLocks noChangeArrowheads="1"/>
          </p:cNvSpPr>
          <p:nvPr/>
        </p:nvSpPr>
        <p:spPr bwMode="auto">
          <a:xfrm>
            <a:off x="395288" y="254000"/>
            <a:ext cx="34290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0" hangingPunct="0"/>
            <a:r>
              <a:rPr lang="es-ES" altLang="es-PE" sz="1400" b="1">
                <a:solidFill>
                  <a:srgbClr val="FF0000"/>
                </a:solidFill>
              </a:rPr>
              <a:t>Actividades humanas, </a:t>
            </a:r>
          </a:p>
          <a:p>
            <a:pPr algn="ctr" eaLnBrk="0" hangingPunct="0"/>
            <a:r>
              <a:rPr lang="es-ES" altLang="es-PE" sz="1400" b="1">
                <a:solidFill>
                  <a:srgbClr val="FF0000"/>
                </a:solidFill>
              </a:rPr>
              <a:t>Servicios tecnológicos e impactos</a:t>
            </a:r>
          </a:p>
        </p:txBody>
      </p:sp>
      <p:sp>
        <p:nvSpPr>
          <p:cNvPr id="531465" name="AutoShape 1033"/>
          <p:cNvSpPr>
            <a:spLocks/>
          </p:cNvSpPr>
          <p:nvPr/>
        </p:nvSpPr>
        <p:spPr bwMode="auto">
          <a:xfrm rot="27000000">
            <a:off x="1966913" y="-298450"/>
            <a:ext cx="204787" cy="2627313"/>
          </a:xfrm>
          <a:prstGeom prst="leftBrace">
            <a:avLst>
              <a:gd name="adj1" fmla="val 106912"/>
              <a:gd name="adj2" fmla="val 50000"/>
            </a:avLst>
          </a:prstGeom>
          <a:noFill/>
          <a:ln w="9525">
            <a:solidFill>
              <a:srgbClr val="FF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s-PE"/>
          </a:p>
        </p:txBody>
      </p:sp>
      <p:sp>
        <p:nvSpPr>
          <p:cNvPr id="531518" name="Line 1086"/>
          <p:cNvSpPr>
            <a:spLocks noChangeShapeType="1"/>
          </p:cNvSpPr>
          <p:nvPr/>
        </p:nvSpPr>
        <p:spPr bwMode="auto">
          <a:xfrm flipV="1">
            <a:off x="544513" y="1500188"/>
            <a:ext cx="0" cy="360045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1519" name="Text Box 1087"/>
          <p:cNvSpPr txBox="1">
            <a:spLocks noChangeArrowheads="1"/>
          </p:cNvSpPr>
          <p:nvPr/>
        </p:nvSpPr>
        <p:spPr bwMode="auto">
          <a:xfrm>
            <a:off x="1624013" y="1139825"/>
            <a:ext cx="1728787"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s-ES_tradnl" altLang="es-PE" sz="1200"/>
              <a:t>Efectos sobre emisión y absorción gases, y condiciones climáticas</a:t>
            </a:r>
            <a:endParaRPr lang="es-ES" altLang="es-PE" sz="1200"/>
          </a:p>
        </p:txBody>
      </p:sp>
      <p:sp>
        <p:nvSpPr>
          <p:cNvPr id="531520" name="Line 1088"/>
          <p:cNvSpPr>
            <a:spLocks noChangeShapeType="1"/>
          </p:cNvSpPr>
          <p:nvPr/>
        </p:nvSpPr>
        <p:spPr bwMode="auto">
          <a:xfrm>
            <a:off x="544513" y="1500188"/>
            <a:ext cx="1081087"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1521" name="Text Box 1089"/>
          <p:cNvSpPr txBox="1">
            <a:spLocks noChangeArrowheads="1"/>
          </p:cNvSpPr>
          <p:nvPr/>
        </p:nvSpPr>
        <p:spPr bwMode="auto">
          <a:xfrm>
            <a:off x="1768475" y="2089150"/>
            <a:ext cx="1728788"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sz="1200"/>
              <a:t>Emisiones</a:t>
            </a:r>
            <a:endParaRPr lang="es-ES" altLang="es-PE" sz="1200"/>
          </a:p>
        </p:txBody>
      </p:sp>
      <p:sp>
        <p:nvSpPr>
          <p:cNvPr id="531522" name="Line 1090"/>
          <p:cNvSpPr>
            <a:spLocks noChangeShapeType="1"/>
          </p:cNvSpPr>
          <p:nvPr/>
        </p:nvSpPr>
        <p:spPr bwMode="auto">
          <a:xfrm>
            <a:off x="3208338" y="1428750"/>
            <a:ext cx="649287" cy="287338"/>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1523" name="Line 1091"/>
          <p:cNvSpPr>
            <a:spLocks noChangeShapeType="1"/>
          </p:cNvSpPr>
          <p:nvPr/>
        </p:nvSpPr>
        <p:spPr bwMode="auto">
          <a:xfrm flipV="1">
            <a:off x="1408113" y="2220913"/>
            <a:ext cx="0" cy="503237"/>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1524" name="Line 1092"/>
          <p:cNvSpPr>
            <a:spLocks noChangeShapeType="1"/>
          </p:cNvSpPr>
          <p:nvPr/>
        </p:nvSpPr>
        <p:spPr bwMode="auto">
          <a:xfrm>
            <a:off x="1408113" y="2220913"/>
            <a:ext cx="649287"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1525" name="Line 1093"/>
          <p:cNvSpPr>
            <a:spLocks noChangeShapeType="1"/>
          </p:cNvSpPr>
          <p:nvPr/>
        </p:nvSpPr>
        <p:spPr bwMode="auto">
          <a:xfrm rot="-2850751">
            <a:off x="3173413" y="1897063"/>
            <a:ext cx="649287" cy="287337"/>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31526" name="Line 1094"/>
          <p:cNvSpPr>
            <a:spLocks noChangeShapeType="1"/>
          </p:cNvSpPr>
          <p:nvPr/>
        </p:nvSpPr>
        <p:spPr bwMode="auto">
          <a:xfrm>
            <a:off x="3206750" y="4071938"/>
            <a:ext cx="1514475" cy="1511300"/>
          </a:xfrm>
          <a:prstGeom prst="line">
            <a:avLst/>
          </a:prstGeom>
          <a:noFill/>
          <a:ln w="9525">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s-PE"/>
          </a:p>
        </p:txBody>
      </p:sp>
      <p:pic>
        <p:nvPicPr>
          <p:cNvPr id="531540" name="Picture 1108"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925" y="5734050"/>
            <a:ext cx="611188" cy="534988"/>
          </a:xfrm>
          <a:prstGeom prst="rect">
            <a:avLst/>
          </a:prstGeom>
          <a:noFill/>
          <a:extLst>
            <a:ext uri="{909E8E84-426E-40DD-AFC4-6F175D3DCCD1}">
              <a14:hiddenFill xmlns:a14="http://schemas.microsoft.com/office/drawing/2010/main">
                <a:solidFill>
                  <a:srgbClr val="FFFFFF"/>
                </a:solidFill>
              </a14:hiddenFill>
            </a:ext>
          </a:extLst>
        </p:spPr>
      </p:pic>
      <p:sp>
        <p:nvSpPr>
          <p:cNvPr id="531541" name="Text Box 1109"/>
          <p:cNvSpPr txBox="1">
            <a:spLocks noChangeArrowheads="1"/>
          </p:cNvSpPr>
          <p:nvPr/>
        </p:nvSpPr>
        <p:spPr bwMode="auto">
          <a:xfrm>
            <a:off x="0" y="6308725"/>
            <a:ext cx="68421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31458"/>
                                        </p:tgtEl>
                                        <p:attrNameLst>
                                          <p:attrName>style.visibility</p:attrName>
                                        </p:attrNameLst>
                                      </p:cBhvr>
                                      <p:to>
                                        <p:strVal val="visible"/>
                                      </p:to>
                                    </p:set>
                                    <p:animEffect transition="in" filter="box(in)">
                                      <p:cBhvr>
                                        <p:cTn id="7" dur="500"/>
                                        <p:tgtEl>
                                          <p:spTgt spid="53145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531537"/>
                                        </p:tgtEl>
                                        <p:attrNameLst>
                                          <p:attrName>style.visibility</p:attrName>
                                        </p:attrNameLst>
                                      </p:cBhvr>
                                      <p:to>
                                        <p:strVal val="visible"/>
                                      </p:to>
                                    </p:set>
                                    <p:animEffect transition="in" filter="box(in)">
                                      <p:cBhvr>
                                        <p:cTn id="12" dur="500"/>
                                        <p:tgtEl>
                                          <p:spTgt spid="53153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531466"/>
                                        </p:tgtEl>
                                        <p:attrNameLst>
                                          <p:attrName>style.visibility</p:attrName>
                                        </p:attrNameLst>
                                      </p:cBhvr>
                                      <p:to>
                                        <p:strVal val="visible"/>
                                      </p:to>
                                    </p:set>
                                    <p:animEffect transition="in" filter="box(in)">
                                      <p:cBhvr>
                                        <p:cTn id="17" dur="500"/>
                                        <p:tgtEl>
                                          <p:spTgt spid="53146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531510"/>
                                        </p:tgtEl>
                                        <p:attrNameLst>
                                          <p:attrName>style.visibility</p:attrName>
                                        </p:attrNameLst>
                                      </p:cBhvr>
                                      <p:to>
                                        <p:strVal val="visible"/>
                                      </p:to>
                                    </p:set>
                                    <p:animEffect transition="in" filter="box(in)">
                                      <p:cBhvr>
                                        <p:cTn id="22" dur="500"/>
                                        <p:tgtEl>
                                          <p:spTgt spid="531510"/>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531509"/>
                                        </p:tgtEl>
                                        <p:attrNameLst>
                                          <p:attrName>style.visibility</p:attrName>
                                        </p:attrNameLst>
                                      </p:cBhvr>
                                      <p:to>
                                        <p:strVal val="visible"/>
                                      </p:to>
                                    </p:set>
                                    <p:animEffect transition="in" filter="box(in)">
                                      <p:cBhvr>
                                        <p:cTn id="25" dur="500"/>
                                        <p:tgtEl>
                                          <p:spTgt spid="531509"/>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531512"/>
                                        </p:tgtEl>
                                        <p:attrNameLst>
                                          <p:attrName>style.visibility</p:attrName>
                                        </p:attrNameLst>
                                      </p:cBhvr>
                                      <p:to>
                                        <p:strVal val="visible"/>
                                      </p:to>
                                    </p:set>
                                    <p:animEffect transition="in" filter="box(in)">
                                      <p:cBhvr>
                                        <p:cTn id="28" dur="500"/>
                                        <p:tgtEl>
                                          <p:spTgt spid="531512"/>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531511"/>
                                        </p:tgtEl>
                                        <p:attrNameLst>
                                          <p:attrName>style.visibility</p:attrName>
                                        </p:attrNameLst>
                                      </p:cBhvr>
                                      <p:to>
                                        <p:strVal val="visible"/>
                                      </p:to>
                                    </p:set>
                                    <p:animEffect transition="in" filter="box(in)">
                                      <p:cBhvr>
                                        <p:cTn id="31" dur="500"/>
                                        <p:tgtEl>
                                          <p:spTgt spid="531511"/>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531513"/>
                                        </p:tgtEl>
                                        <p:attrNameLst>
                                          <p:attrName>style.visibility</p:attrName>
                                        </p:attrNameLst>
                                      </p:cBhvr>
                                      <p:to>
                                        <p:strVal val="visible"/>
                                      </p:to>
                                    </p:set>
                                    <p:animEffect transition="in" filter="box(in)">
                                      <p:cBhvr>
                                        <p:cTn id="34" dur="500"/>
                                        <p:tgtEl>
                                          <p:spTgt spid="531513"/>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531516"/>
                                        </p:tgtEl>
                                        <p:attrNameLst>
                                          <p:attrName>style.visibility</p:attrName>
                                        </p:attrNameLst>
                                      </p:cBhvr>
                                      <p:to>
                                        <p:strVal val="visible"/>
                                      </p:to>
                                    </p:set>
                                    <p:animEffect transition="in" filter="box(in)">
                                      <p:cBhvr>
                                        <p:cTn id="37" dur="500"/>
                                        <p:tgtEl>
                                          <p:spTgt spid="531516"/>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531515"/>
                                        </p:tgtEl>
                                        <p:attrNameLst>
                                          <p:attrName>style.visibility</p:attrName>
                                        </p:attrNameLst>
                                      </p:cBhvr>
                                      <p:to>
                                        <p:strVal val="visible"/>
                                      </p:to>
                                    </p:set>
                                    <p:animEffect transition="in" filter="box(in)">
                                      <p:cBhvr>
                                        <p:cTn id="40" dur="500"/>
                                        <p:tgtEl>
                                          <p:spTgt spid="531515"/>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531514"/>
                                        </p:tgtEl>
                                        <p:attrNameLst>
                                          <p:attrName>style.visibility</p:attrName>
                                        </p:attrNameLst>
                                      </p:cBhvr>
                                      <p:to>
                                        <p:strVal val="visible"/>
                                      </p:to>
                                    </p:set>
                                    <p:animEffect transition="in" filter="box(in)">
                                      <p:cBhvr>
                                        <p:cTn id="43" dur="500"/>
                                        <p:tgtEl>
                                          <p:spTgt spid="531514"/>
                                        </p:tgtEl>
                                      </p:cBhvr>
                                    </p:animEffect>
                                  </p:childTnLst>
                                </p:cTn>
                              </p:par>
                              <p:par>
                                <p:cTn id="44" presetID="4" presetClass="entr" presetSubtype="16" fill="hold" grpId="0" nodeType="withEffect">
                                  <p:stCondLst>
                                    <p:cond delay="0"/>
                                  </p:stCondLst>
                                  <p:childTnLst>
                                    <p:set>
                                      <p:cBhvr>
                                        <p:cTn id="45" dur="1" fill="hold">
                                          <p:stCondLst>
                                            <p:cond delay="0"/>
                                          </p:stCondLst>
                                        </p:cTn>
                                        <p:tgtEl>
                                          <p:spTgt spid="531503"/>
                                        </p:tgtEl>
                                        <p:attrNameLst>
                                          <p:attrName>style.visibility</p:attrName>
                                        </p:attrNameLst>
                                      </p:cBhvr>
                                      <p:to>
                                        <p:strVal val="visible"/>
                                      </p:to>
                                    </p:set>
                                    <p:animEffect transition="in" filter="box(in)">
                                      <p:cBhvr>
                                        <p:cTn id="46" dur="500"/>
                                        <p:tgtEl>
                                          <p:spTgt spid="531503"/>
                                        </p:tgtEl>
                                      </p:cBhvr>
                                    </p:animEffect>
                                  </p:childTnLst>
                                </p:cTn>
                              </p:par>
                              <p:par>
                                <p:cTn id="47" presetID="4" presetClass="entr" presetSubtype="16" fill="hold" grpId="0" nodeType="withEffect">
                                  <p:stCondLst>
                                    <p:cond delay="0"/>
                                  </p:stCondLst>
                                  <p:childTnLst>
                                    <p:set>
                                      <p:cBhvr>
                                        <p:cTn id="48" dur="1" fill="hold">
                                          <p:stCondLst>
                                            <p:cond delay="0"/>
                                          </p:stCondLst>
                                        </p:cTn>
                                        <p:tgtEl>
                                          <p:spTgt spid="531505"/>
                                        </p:tgtEl>
                                        <p:attrNameLst>
                                          <p:attrName>style.visibility</p:attrName>
                                        </p:attrNameLst>
                                      </p:cBhvr>
                                      <p:to>
                                        <p:strVal val="visible"/>
                                      </p:to>
                                    </p:set>
                                    <p:animEffect transition="in" filter="box(in)">
                                      <p:cBhvr>
                                        <p:cTn id="49" dur="500"/>
                                        <p:tgtEl>
                                          <p:spTgt spid="531505"/>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4" presetClass="entr" presetSubtype="16" fill="hold" grpId="0" nodeType="clickEffect">
                                  <p:stCondLst>
                                    <p:cond delay="0"/>
                                  </p:stCondLst>
                                  <p:childTnLst>
                                    <p:set>
                                      <p:cBhvr>
                                        <p:cTn id="53" dur="1" fill="hold">
                                          <p:stCondLst>
                                            <p:cond delay="0"/>
                                          </p:stCondLst>
                                        </p:cTn>
                                        <p:tgtEl>
                                          <p:spTgt spid="531526"/>
                                        </p:tgtEl>
                                        <p:attrNameLst>
                                          <p:attrName>style.visibility</p:attrName>
                                        </p:attrNameLst>
                                      </p:cBhvr>
                                      <p:to>
                                        <p:strVal val="visible"/>
                                      </p:to>
                                    </p:set>
                                    <p:animEffect transition="in" filter="box(in)">
                                      <p:cBhvr>
                                        <p:cTn id="54" dur="500"/>
                                        <p:tgtEl>
                                          <p:spTgt spid="531526"/>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4" presetClass="entr" presetSubtype="16" fill="hold" grpId="0" nodeType="clickEffect">
                                  <p:stCondLst>
                                    <p:cond delay="0"/>
                                  </p:stCondLst>
                                  <p:childTnLst>
                                    <p:set>
                                      <p:cBhvr>
                                        <p:cTn id="58" dur="1" fill="hold">
                                          <p:stCondLst>
                                            <p:cond delay="0"/>
                                          </p:stCondLst>
                                        </p:cTn>
                                        <p:tgtEl>
                                          <p:spTgt spid="531506"/>
                                        </p:tgtEl>
                                        <p:attrNameLst>
                                          <p:attrName>style.visibility</p:attrName>
                                        </p:attrNameLst>
                                      </p:cBhvr>
                                      <p:to>
                                        <p:strVal val="visible"/>
                                      </p:to>
                                    </p:set>
                                    <p:animEffect transition="in" filter="box(in)">
                                      <p:cBhvr>
                                        <p:cTn id="59" dur="500"/>
                                        <p:tgtEl>
                                          <p:spTgt spid="531506"/>
                                        </p:tgtEl>
                                      </p:cBhvr>
                                    </p:animEffect>
                                  </p:childTnLst>
                                </p:cTn>
                              </p:par>
                              <p:par>
                                <p:cTn id="60" presetID="4" presetClass="entr" presetSubtype="16" fill="hold" grpId="0" nodeType="withEffect">
                                  <p:stCondLst>
                                    <p:cond delay="0"/>
                                  </p:stCondLst>
                                  <p:childTnLst>
                                    <p:set>
                                      <p:cBhvr>
                                        <p:cTn id="61" dur="1" fill="hold">
                                          <p:stCondLst>
                                            <p:cond delay="0"/>
                                          </p:stCondLst>
                                        </p:cTn>
                                        <p:tgtEl>
                                          <p:spTgt spid="531518"/>
                                        </p:tgtEl>
                                        <p:attrNameLst>
                                          <p:attrName>style.visibility</p:attrName>
                                        </p:attrNameLst>
                                      </p:cBhvr>
                                      <p:to>
                                        <p:strVal val="visible"/>
                                      </p:to>
                                    </p:set>
                                    <p:animEffect transition="in" filter="box(in)">
                                      <p:cBhvr>
                                        <p:cTn id="62" dur="500"/>
                                        <p:tgtEl>
                                          <p:spTgt spid="531518"/>
                                        </p:tgtEl>
                                      </p:cBhvr>
                                    </p:animEffect>
                                  </p:childTnLst>
                                </p:cTn>
                              </p:par>
                              <p:par>
                                <p:cTn id="63" presetID="4" presetClass="entr" presetSubtype="16" fill="hold" grpId="0" nodeType="withEffect">
                                  <p:stCondLst>
                                    <p:cond delay="0"/>
                                  </p:stCondLst>
                                  <p:childTnLst>
                                    <p:set>
                                      <p:cBhvr>
                                        <p:cTn id="64" dur="1" fill="hold">
                                          <p:stCondLst>
                                            <p:cond delay="0"/>
                                          </p:stCondLst>
                                        </p:cTn>
                                        <p:tgtEl>
                                          <p:spTgt spid="531520"/>
                                        </p:tgtEl>
                                        <p:attrNameLst>
                                          <p:attrName>style.visibility</p:attrName>
                                        </p:attrNameLst>
                                      </p:cBhvr>
                                      <p:to>
                                        <p:strVal val="visible"/>
                                      </p:to>
                                    </p:set>
                                    <p:animEffect transition="in" filter="box(in)">
                                      <p:cBhvr>
                                        <p:cTn id="65" dur="500"/>
                                        <p:tgtEl>
                                          <p:spTgt spid="531520"/>
                                        </p:tgtEl>
                                      </p:cBhvr>
                                    </p:animEffect>
                                  </p:childTnLst>
                                </p:cTn>
                              </p:par>
                              <p:par>
                                <p:cTn id="66" presetID="4" presetClass="entr" presetSubtype="16" fill="hold" grpId="0" nodeType="withEffect">
                                  <p:stCondLst>
                                    <p:cond delay="0"/>
                                  </p:stCondLst>
                                  <p:childTnLst>
                                    <p:set>
                                      <p:cBhvr>
                                        <p:cTn id="67" dur="1" fill="hold">
                                          <p:stCondLst>
                                            <p:cond delay="0"/>
                                          </p:stCondLst>
                                        </p:cTn>
                                        <p:tgtEl>
                                          <p:spTgt spid="531522"/>
                                        </p:tgtEl>
                                        <p:attrNameLst>
                                          <p:attrName>style.visibility</p:attrName>
                                        </p:attrNameLst>
                                      </p:cBhvr>
                                      <p:to>
                                        <p:strVal val="visible"/>
                                      </p:to>
                                    </p:set>
                                    <p:animEffect transition="in" filter="box(in)">
                                      <p:cBhvr>
                                        <p:cTn id="68" dur="500"/>
                                        <p:tgtEl>
                                          <p:spTgt spid="531522"/>
                                        </p:tgtEl>
                                      </p:cBhvr>
                                    </p:animEffect>
                                  </p:childTnLst>
                                </p:cTn>
                              </p:par>
                              <p:par>
                                <p:cTn id="69" presetID="4" presetClass="entr" presetSubtype="16" fill="hold" grpId="0" nodeType="withEffect">
                                  <p:stCondLst>
                                    <p:cond delay="0"/>
                                  </p:stCondLst>
                                  <p:childTnLst>
                                    <p:set>
                                      <p:cBhvr>
                                        <p:cTn id="70" dur="1" fill="hold">
                                          <p:stCondLst>
                                            <p:cond delay="0"/>
                                          </p:stCondLst>
                                        </p:cTn>
                                        <p:tgtEl>
                                          <p:spTgt spid="531519"/>
                                        </p:tgtEl>
                                        <p:attrNameLst>
                                          <p:attrName>style.visibility</p:attrName>
                                        </p:attrNameLst>
                                      </p:cBhvr>
                                      <p:to>
                                        <p:strVal val="visible"/>
                                      </p:to>
                                    </p:set>
                                    <p:animEffect transition="in" filter="box(in)">
                                      <p:cBhvr>
                                        <p:cTn id="71" dur="500"/>
                                        <p:tgtEl>
                                          <p:spTgt spid="531519"/>
                                        </p:tgtEl>
                                      </p:cBhvr>
                                    </p:animEffect>
                                  </p:childTnLst>
                                </p:cTn>
                              </p:par>
                              <p:par>
                                <p:cTn id="72" presetID="4" presetClass="entr" presetSubtype="16" fill="hold" grpId="0" nodeType="withEffect">
                                  <p:stCondLst>
                                    <p:cond delay="0"/>
                                  </p:stCondLst>
                                  <p:childTnLst>
                                    <p:set>
                                      <p:cBhvr>
                                        <p:cTn id="73" dur="1" fill="hold">
                                          <p:stCondLst>
                                            <p:cond delay="0"/>
                                          </p:stCondLst>
                                        </p:cTn>
                                        <p:tgtEl>
                                          <p:spTgt spid="531523"/>
                                        </p:tgtEl>
                                        <p:attrNameLst>
                                          <p:attrName>style.visibility</p:attrName>
                                        </p:attrNameLst>
                                      </p:cBhvr>
                                      <p:to>
                                        <p:strVal val="visible"/>
                                      </p:to>
                                    </p:set>
                                    <p:animEffect transition="in" filter="box(in)">
                                      <p:cBhvr>
                                        <p:cTn id="74" dur="500"/>
                                        <p:tgtEl>
                                          <p:spTgt spid="531523"/>
                                        </p:tgtEl>
                                      </p:cBhvr>
                                    </p:animEffect>
                                  </p:childTnLst>
                                </p:cTn>
                              </p:par>
                              <p:par>
                                <p:cTn id="75" presetID="4" presetClass="entr" presetSubtype="16" fill="hold" grpId="0" nodeType="withEffect">
                                  <p:stCondLst>
                                    <p:cond delay="0"/>
                                  </p:stCondLst>
                                  <p:childTnLst>
                                    <p:set>
                                      <p:cBhvr>
                                        <p:cTn id="76" dur="1" fill="hold">
                                          <p:stCondLst>
                                            <p:cond delay="0"/>
                                          </p:stCondLst>
                                        </p:cTn>
                                        <p:tgtEl>
                                          <p:spTgt spid="531524"/>
                                        </p:tgtEl>
                                        <p:attrNameLst>
                                          <p:attrName>style.visibility</p:attrName>
                                        </p:attrNameLst>
                                      </p:cBhvr>
                                      <p:to>
                                        <p:strVal val="visible"/>
                                      </p:to>
                                    </p:set>
                                    <p:animEffect transition="in" filter="box(in)">
                                      <p:cBhvr>
                                        <p:cTn id="77" dur="500"/>
                                        <p:tgtEl>
                                          <p:spTgt spid="531524"/>
                                        </p:tgtEl>
                                      </p:cBhvr>
                                    </p:animEffect>
                                  </p:childTnLst>
                                </p:cTn>
                              </p:par>
                              <p:par>
                                <p:cTn id="78" presetID="4" presetClass="entr" presetSubtype="16" fill="hold" grpId="0" nodeType="withEffect">
                                  <p:stCondLst>
                                    <p:cond delay="0"/>
                                  </p:stCondLst>
                                  <p:childTnLst>
                                    <p:set>
                                      <p:cBhvr>
                                        <p:cTn id="79" dur="1" fill="hold">
                                          <p:stCondLst>
                                            <p:cond delay="0"/>
                                          </p:stCondLst>
                                        </p:cTn>
                                        <p:tgtEl>
                                          <p:spTgt spid="531521"/>
                                        </p:tgtEl>
                                        <p:attrNameLst>
                                          <p:attrName>style.visibility</p:attrName>
                                        </p:attrNameLst>
                                      </p:cBhvr>
                                      <p:to>
                                        <p:strVal val="visible"/>
                                      </p:to>
                                    </p:set>
                                    <p:animEffect transition="in" filter="box(in)">
                                      <p:cBhvr>
                                        <p:cTn id="80" dur="500"/>
                                        <p:tgtEl>
                                          <p:spTgt spid="531521"/>
                                        </p:tgtEl>
                                      </p:cBhvr>
                                    </p:animEffect>
                                  </p:childTnLst>
                                </p:cTn>
                              </p:par>
                              <p:par>
                                <p:cTn id="81" presetID="4" presetClass="entr" presetSubtype="16" fill="hold" grpId="0" nodeType="withEffect">
                                  <p:stCondLst>
                                    <p:cond delay="0"/>
                                  </p:stCondLst>
                                  <p:childTnLst>
                                    <p:set>
                                      <p:cBhvr>
                                        <p:cTn id="82" dur="1" fill="hold">
                                          <p:stCondLst>
                                            <p:cond delay="0"/>
                                          </p:stCondLst>
                                        </p:cTn>
                                        <p:tgtEl>
                                          <p:spTgt spid="531525"/>
                                        </p:tgtEl>
                                        <p:attrNameLst>
                                          <p:attrName>style.visibility</p:attrName>
                                        </p:attrNameLst>
                                      </p:cBhvr>
                                      <p:to>
                                        <p:strVal val="visible"/>
                                      </p:to>
                                    </p:set>
                                    <p:animEffect transition="in" filter="box(in)">
                                      <p:cBhvr>
                                        <p:cTn id="83" dur="500"/>
                                        <p:tgtEl>
                                          <p:spTgt spid="531525"/>
                                        </p:tgtEl>
                                      </p:cBhvr>
                                    </p:animEffect>
                                  </p:childTnLst>
                                </p:cTn>
                              </p:par>
                            </p:childTnLst>
                          </p:cTn>
                        </p:par>
                      </p:childTnLst>
                    </p:cTn>
                  </p:par>
                  <p:par>
                    <p:cTn id="84" fill="hold" nodeType="clickPar">
                      <p:stCondLst>
                        <p:cond delay="indefinite"/>
                      </p:stCondLst>
                      <p:childTnLst>
                        <p:par>
                          <p:cTn id="85" fill="hold" nodeType="withGroup">
                            <p:stCondLst>
                              <p:cond delay="0"/>
                            </p:stCondLst>
                            <p:childTnLst>
                              <p:par>
                                <p:cTn id="86" presetID="4" presetClass="entr" presetSubtype="16" fill="hold" grpId="0" nodeType="clickEffect">
                                  <p:stCondLst>
                                    <p:cond delay="0"/>
                                  </p:stCondLst>
                                  <p:childTnLst>
                                    <p:set>
                                      <p:cBhvr>
                                        <p:cTn id="87" dur="1" fill="hold">
                                          <p:stCondLst>
                                            <p:cond delay="0"/>
                                          </p:stCondLst>
                                        </p:cTn>
                                        <p:tgtEl>
                                          <p:spTgt spid="531464"/>
                                        </p:tgtEl>
                                        <p:attrNameLst>
                                          <p:attrName>style.visibility</p:attrName>
                                        </p:attrNameLst>
                                      </p:cBhvr>
                                      <p:to>
                                        <p:strVal val="visible"/>
                                      </p:to>
                                    </p:set>
                                    <p:animEffect transition="in" filter="box(in)">
                                      <p:cBhvr>
                                        <p:cTn id="88" dur="500"/>
                                        <p:tgtEl>
                                          <p:spTgt spid="531464"/>
                                        </p:tgtEl>
                                      </p:cBhvr>
                                    </p:animEffect>
                                  </p:childTnLst>
                                </p:cTn>
                              </p:par>
                              <p:par>
                                <p:cTn id="89" presetID="4" presetClass="entr" presetSubtype="16" fill="hold" grpId="0" nodeType="withEffect">
                                  <p:stCondLst>
                                    <p:cond delay="0"/>
                                  </p:stCondLst>
                                  <p:childTnLst>
                                    <p:set>
                                      <p:cBhvr>
                                        <p:cTn id="90" dur="1" fill="hold">
                                          <p:stCondLst>
                                            <p:cond delay="0"/>
                                          </p:stCondLst>
                                        </p:cTn>
                                        <p:tgtEl>
                                          <p:spTgt spid="531465"/>
                                        </p:tgtEl>
                                        <p:attrNameLst>
                                          <p:attrName>style.visibility</p:attrName>
                                        </p:attrNameLst>
                                      </p:cBhvr>
                                      <p:to>
                                        <p:strVal val="visible"/>
                                      </p:to>
                                    </p:set>
                                    <p:animEffect transition="in" filter="box(in)">
                                      <p:cBhvr>
                                        <p:cTn id="91" dur="500"/>
                                        <p:tgtEl>
                                          <p:spTgt spid="5314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1458" grpId="0" animBg="1"/>
      <p:bldP spid="531503" grpId="0" animBg="1"/>
      <p:bldP spid="531516" grpId="0" animBg="1"/>
      <p:bldP spid="531509" grpId="0" animBg="1"/>
      <p:bldP spid="531506" grpId="0" animBg="1"/>
      <p:bldP spid="531505" grpId="0" animBg="1"/>
      <p:bldP spid="531514" grpId="0"/>
      <p:bldP spid="531510" grpId="0"/>
      <p:bldP spid="531511" grpId="0"/>
      <p:bldP spid="531512" grpId="0" animBg="1"/>
      <p:bldP spid="531513" grpId="0" animBg="1"/>
      <p:bldP spid="531515" grpId="0" animBg="1"/>
      <p:bldP spid="531464" grpId="0"/>
      <p:bldP spid="531465" grpId="0" animBg="1"/>
      <p:bldP spid="531518" grpId="0" animBg="1"/>
      <p:bldP spid="531519" grpId="0"/>
      <p:bldP spid="531520" grpId="0" animBg="1"/>
      <p:bldP spid="531521" grpId="0"/>
      <p:bldP spid="531522" grpId="0" animBg="1"/>
      <p:bldP spid="531523" grpId="0" animBg="1"/>
      <p:bldP spid="531524" grpId="0" animBg="1"/>
      <p:bldP spid="531525" grpId="0" animBg="1"/>
      <p:bldP spid="531526" grpId="0" animBg="1"/>
    </p:bld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3DB8C4AC-5366-441D-BFBB-2380D1E85545}" type="slidenum">
              <a:rPr lang="es-ES" altLang="es-PE"/>
              <a:pPr/>
              <a:t>41</a:t>
            </a:fld>
            <a:endParaRPr lang="es-ES" altLang="es-PE"/>
          </a:p>
        </p:txBody>
      </p:sp>
      <p:sp>
        <p:nvSpPr>
          <p:cNvPr id="126981" name="Text Box 5"/>
          <p:cNvSpPr txBox="1">
            <a:spLocks noChangeArrowheads="1"/>
          </p:cNvSpPr>
          <p:nvPr/>
        </p:nvSpPr>
        <p:spPr bwMode="auto">
          <a:xfrm>
            <a:off x="900113" y="242888"/>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126982" name="Text Box 6"/>
          <p:cNvSpPr txBox="1">
            <a:spLocks noChangeArrowheads="1"/>
          </p:cNvSpPr>
          <p:nvPr/>
        </p:nvSpPr>
        <p:spPr bwMode="auto">
          <a:xfrm>
            <a:off x="684213" y="3341688"/>
            <a:ext cx="8459787" cy="457200"/>
          </a:xfrm>
          <a:prstGeom prst="rect">
            <a:avLst/>
          </a:prstGeom>
          <a:noFill/>
          <a:ln>
            <a:noFill/>
          </a:ln>
          <a:effectLst/>
          <a:extLst>
            <a:ext uri="{909E8E84-426E-40DD-AFC4-6F175D3DCCD1}">
              <a14:hiddenFill xmlns:a14="http://schemas.microsoft.com/office/drawing/2010/main">
                <a:solidFill>
                  <a:srgbClr val="666699"/>
                </a:solidFill>
              </a14:hiddenFill>
            </a:ext>
            <a:ext uri="{91240B29-F687-4F45-9708-019B960494DF}">
              <a14:hiddenLine xmlns:a14="http://schemas.microsoft.com/office/drawing/2010/main" w="9525">
                <a:solidFill>
                  <a:srgbClr val="FF99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PE" sz="2400"/>
              <a:t>Funciones de las Cuencas Hidrográficas</a:t>
            </a:r>
            <a:endParaRPr lang="es-ES" altLang="es-PE" sz="2400"/>
          </a:p>
        </p:txBody>
      </p:sp>
      <p:sp>
        <p:nvSpPr>
          <p:cNvPr id="126993" name="Text Box 17"/>
          <p:cNvSpPr txBox="1">
            <a:spLocks noChangeArrowheads="1"/>
          </p:cNvSpPr>
          <p:nvPr/>
        </p:nvSpPr>
        <p:spPr bwMode="auto">
          <a:xfrm>
            <a:off x="611188" y="260350"/>
            <a:ext cx="8496300" cy="519113"/>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FF9900"/>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Servicios Naturales y Servicios Tecnológicos</a:t>
            </a:r>
            <a:endParaRPr lang="es-ES" altLang="es-PE" sz="2800">
              <a:solidFill>
                <a:srgbClr val="FF9900"/>
              </a:solidFill>
              <a:effectLst>
                <a:outerShdw blurRad="38100" dist="38100" dir="2700000" algn="tl">
                  <a:srgbClr val="000000"/>
                </a:outerShdw>
              </a:effectLst>
            </a:endParaRPr>
          </a:p>
        </p:txBody>
      </p:sp>
      <p:sp>
        <p:nvSpPr>
          <p:cNvPr id="126994" name="Text Box 18"/>
          <p:cNvSpPr txBox="1">
            <a:spLocks noChangeArrowheads="1"/>
          </p:cNvSpPr>
          <p:nvPr/>
        </p:nvSpPr>
        <p:spPr bwMode="auto">
          <a:xfrm>
            <a:off x="1187450" y="1773238"/>
            <a:ext cx="7561263"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sz="2400">
                <a:effectLst>
                  <a:outerShdw blurRad="38100" dist="38100" dir="2700000" algn="tl">
                    <a:srgbClr val="FFFFFF"/>
                  </a:outerShdw>
                </a:effectLst>
              </a:rPr>
              <a:t>Caso: Actividades humanas y relación entre diferentes ecosistemas:  </a:t>
            </a:r>
            <a:endParaRPr lang="es-ES" altLang="es-PE" sz="2400">
              <a:effectLst>
                <a:outerShdw blurRad="38100" dist="38100" dir="2700000" algn="tl">
                  <a:srgbClr val="FFFFFF"/>
                </a:outerShdw>
              </a:effectLst>
            </a:endParaRPr>
          </a:p>
        </p:txBody>
      </p:sp>
      <p:grpSp>
        <p:nvGrpSpPr>
          <p:cNvPr id="126995" name="Group 19"/>
          <p:cNvGrpSpPr>
            <a:grpSpLocks/>
          </p:cNvGrpSpPr>
          <p:nvPr/>
        </p:nvGrpSpPr>
        <p:grpSpPr bwMode="auto">
          <a:xfrm>
            <a:off x="0" y="569913"/>
            <a:ext cx="9144000" cy="6105525"/>
            <a:chOff x="0" y="359"/>
            <a:chExt cx="5760" cy="3846"/>
          </a:xfrm>
        </p:grpSpPr>
        <p:sp>
          <p:nvSpPr>
            <p:cNvPr id="126996" name="Line 20"/>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126997" name="Picture 21"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126998" name="AutoShape 22"/>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126999" name="Line 23"/>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127000" name="Text Box 24"/>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C7D95A97-F5D2-426D-B160-A71C1DE69B1D}" type="slidenum">
              <a:rPr lang="es-ES" altLang="es-PE"/>
              <a:pPr/>
              <a:t>42</a:t>
            </a:fld>
            <a:endParaRPr lang="es-ES" altLang="es-PE"/>
          </a:p>
        </p:txBody>
      </p:sp>
      <p:sp>
        <p:nvSpPr>
          <p:cNvPr id="724997" name="Text Box 5"/>
          <p:cNvSpPr txBox="1">
            <a:spLocks noChangeArrowheads="1"/>
          </p:cNvSpPr>
          <p:nvPr/>
        </p:nvSpPr>
        <p:spPr bwMode="auto">
          <a:xfrm>
            <a:off x="900113" y="242888"/>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725009" name="Text Box 17"/>
          <p:cNvSpPr txBox="1">
            <a:spLocks noChangeArrowheads="1"/>
          </p:cNvSpPr>
          <p:nvPr/>
        </p:nvSpPr>
        <p:spPr bwMode="auto">
          <a:xfrm>
            <a:off x="611188" y="260350"/>
            <a:ext cx="8496300" cy="519113"/>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FF9900"/>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Servicios Naturales y Servicios Tecnológicos</a:t>
            </a:r>
            <a:endParaRPr lang="es-ES" altLang="es-PE" sz="2800">
              <a:solidFill>
                <a:srgbClr val="FF9900"/>
              </a:solidFill>
              <a:effectLst>
                <a:outerShdw blurRad="38100" dist="38100" dir="2700000" algn="tl">
                  <a:srgbClr val="000000"/>
                </a:outerShdw>
              </a:effectLst>
            </a:endParaRPr>
          </a:p>
        </p:txBody>
      </p:sp>
      <p:sp>
        <p:nvSpPr>
          <p:cNvPr id="725011" name="Text Box 19"/>
          <p:cNvSpPr txBox="1">
            <a:spLocks noChangeArrowheads="1"/>
          </p:cNvSpPr>
          <p:nvPr/>
        </p:nvSpPr>
        <p:spPr bwMode="auto">
          <a:xfrm>
            <a:off x="1143000" y="1828800"/>
            <a:ext cx="7620000" cy="496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buFont typeface="Wingdings" panose="05000000000000000000" pitchFamily="2" charset="2"/>
              <a:buChar char="Ø"/>
            </a:pPr>
            <a:r>
              <a:rPr lang="es-AR" altLang="es-PE" sz="2000"/>
              <a:t> La cuenca implica un área con características geomorfológicas, geológicas y ecológicas propias que se presentan en forma  “aterronada” y que se han transformado y/o evolucionado en una dada situación climática. </a:t>
            </a:r>
          </a:p>
          <a:p>
            <a:pPr algn="just">
              <a:spcBef>
                <a:spcPct val="50000"/>
              </a:spcBef>
              <a:buFont typeface="Wingdings" panose="05000000000000000000" pitchFamily="2" charset="2"/>
              <a:buChar char="Ø"/>
            </a:pPr>
            <a:r>
              <a:rPr lang="es-AR" altLang="es-PE" sz="2000"/>
              <a:t> Los ecosistemas naturales que participan de una cuenca juegan un rol de suma importancia. Desde los sectores de captación de agua hasta los humedales. </a:t>
            </a:r>
          </a:p>
          <a:p>
            <a:pPr algn="just">
              <a:spcBef>
                <a:spcPct val="50000"/>
              </a:spcBef>
              <a:buFont typeface="Wingdings" panose="05000000000000000000" pitchFamily="2" charset="2"/>
              <a:buChar char="Ø"/>
            </a:pPr>
            <a:r>
              <a:rPr lang="es-AR" altLang="es-PE" sz="2000"/>
              <a:t> Los procesos como precipitación, intercepción, infiltración, evapo-transpiración y escorrentía están interrelacionados. </a:t>
            </a:r>
          </a:p>
          <a:p>
            <a:pPr algn="just">
              <a:spcBef>
                <a:spcPct val="50000"/>
              </a:spcBef>
              <a:buFont typeface="Wingdings" panose="05000000000000000000" pitchFamily="2" charset="2"/>
              <a:buChar char="Ø"/>
            </a:pPr>
            <a:r>
              <a:rPr lang="es-AR" altLang="es-PE" sz="2000"/>
              <a:t> El agua de las cuencas regula, también, un sinnúmero de reacciones químicas. </a:t>
            </a:r>
          </a:p>
          <a:p>
            <a:pPr algn="just">
              <a:spcBef>
                <a:spcPct val="50000"/>
              </a:spcBef>
              <a:buFont typeface="Wingdings" panose="05000000000000000000" pitchFamily="2" charset="2"/>
              <a:buChar char="Ø"/>
            </a:pPr>
            <a:r>
              <a:rPr lang="es-AR" altLang="es-PE" sz="2000"/>
              <a:t> Las características de la cuenca y el drenaje de la misma se relaciona con la calidad del agua descargada en los cuerpos de agua. </a:t>
            </a:r>
          </a:p>
        </p:txBody>
      </p:sp>
      <p:sp>
        <p:nvSpPr>
          <p:cNvPr id="725012" name="Text Box 20"/>
          <p:cNvSpPr txBox="1">
            <a:spLocks noChangeArrowheads="1"/>
          </p:cNvSpPr>
          <p:nvPr/>
        </p:nvSpPr>
        <p:spPr bwMode="auto">
          <a:xfrm>
            <a:off x="684213" y="1143000"/>
            <a:ext cx="8459787" cy="457200"/>
          </a:xfrm>
          <a:prstGeom prst="rect">
            <a:avLst/>
          </a:prstGeom>
          <a:noFill/>
          <a:ln>
            <a:noFill/>
          </a:ln>
          <a:effectLst/>
          <a:extLst>
            <a:ext uri="{909E8E84-426E-40DD-AFC4-6F175D3DCCD1}">
              <a14:hiddenFill xmlns:a14="http://schemas.microsoft.com/office/drawing/2010/main">
                <a:solidFill>
                  <a:srgbClr val="666699"/>
                </a:solidFill>
              </a14:hiddenFill>
            </a:ext>
            <a:ext uri="{91240B29-F687-4F45-9708-019B960494DF}">
              <a14:hiddenLine xmlns:a14="http://schemas.microsoft.com/office/drawing/2010/main" w="9525">
                <a:solidFill>
                  <a:srgbClr val="FF99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PE" sz="2400"/>
              <a:t>Funciones de las Cuencas Hidrográficas</a:t>
            </a:r>
            <a:endParaRPr lang="es-ES" altLang="es-PE" sz="2400"/>
          </a:p>
        </p:txBody>
      </p:sp>
      <p:grpSp>
        <p:nvGrpSpPr>
          <p:cNvPr id="725013" name="Group 21"/>
          <p:cNvGrpSpPr>
            <a:grpSpLocks/>
          </p:cNvGrpSpPr>
          <p:nvPr/>
        </p:nvGrpSpPr>
        <p:grpSpPr bwMode="auto">
          <a:xfrm>
            <a:off x="0" y="569913"/>
            <a:ext cx="9144000" cy="6105525"/>
            <a:chOff x="0" y="359"/>
            <a:chExt cx="5760" cy="3846"/>
          </a:xfrm>
        </p:grpSpPr>
        <p:sp>
          <p:nvSpPr>
            <p:cNvPr id="725014" name="Line 22"/>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725015" name="Picture 23"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725016" name="AutoShape 24"/>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725017" name="Line 25"/>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725018" name="Text Box 26"/>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A71F2BCD-41CE-47B7-B77D-238AB5780B41}" type="slidenum">
              <a:rPr lang="es-ES" altLang="es-PE"/>
              <a:pPr/>
              <a:t>43</a:t>
            </a:fld>
            <a:endParaRPr lang="es-ES" altLang="es-PE"/>
          </a:p>
        </p:txBody>
      </p:sp>
      <p:sp>
        <p:nvSpPr>
          <p:cNvPr id="727045" name="Text Box 5"/>
          <p:cNvSpPr txBox="1">
            <a:spLocks noChangeArrowheads="1"/>
          </p:cNvSpPr>
          <p:nvPr/>
        </p:nvSpPr>
        <p:spPr bwMode="auto">
          <a:xfrm>
            <a:off x="900113" y="242888"/>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727056" name="Text Box 16"/>
          <p:cNvSpPr txBox="1">
            <a:spLocks noChangeArrowheads="1"/>
          </p:cNvSpPr>
          <p:nvPr/>
        </p:nvSpPr>
        <p:spPr bwMode="auto">
          <a:xfrm>
            <a:off x="611188" y="260350"/>
            <a:ext cx="8496300" cy="519113"/>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FF9900"/>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Servicios Naturales y Servicios Tecnológicos</a:t>
            </a:r>
            <a:endParaRPr lang="es-ES" altLang="es-PE" sz="2800">
              <a:solidFill>
                <a:srgbClr val="FF9900"/>
              </a:solidFill>
              <a:effectLst>
                <a:outerShdw blurRad="38100" dist="38100" dir="2700000" algn="tl">
                  <a:srgbClr val="000000"/>
                </a:outerShdw>
              </a:effectLst>
            </a:endParaRPr>
          </a:p>
        </p:txBody>
      </p:sp>
      <p:sp>
        <p:nvSpPr>
          <p:cNvPr id="727057" name="Text Box 17"/>
          <p:cNvSpPr txBox="1">
            <a:spLocks noChangeArrowheads="1"/>
          </p:cNvSpPr>
          <p:nvPr/>
        </p:nvSpPr>
        <p:spPr bwMode="auto">
          <a:xfrm>
            <a:off x="1143000" y="1857375"/>
            <a:ext cx="7620000" cy="405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buFont typeface="Wingdings" panose="05000000000000000000" pitchFamily="2" charset="2"/>
              <a:buChar char="Ø"/>
            </a:pPr>
            <a:r>
              <a:rPr lang="es-AR" altLang="es-PE" sz="2000"/>
              <a:t> La transformación de los sistemas naturales en sistemas construidos, en agroecosistemas o en sistemas degradados afecta los procesos que ocurren en las cuencas (infiltración, intercepción, escorrentía). </a:t>
            </a:r>
          </a:p>
          <a:p>
            <a:pPr algn="just">
              <a:spcBef>
                <a:spcPct val="50000"/>
              </a:spcBef>
              <a:buFont typeface="Wingdings" panose="05000000000000000000" pitchFamily="2" charset="2"/>
              <a:buChar char="Ø"/>
            </a:pPr>
            <a:r>
              <a:rPr lang="es-AR" altLang="es-PE" sz="2000"/>
              <a:t> Esta alteración puede ser causa de efectos de alto impacto  como erosión de suelos y agravamiento de inundaciones, entre otros. </a:t>
            </a:r>
          </a:p>
          <a:p>
            <a:pPr algn="just">
              <a:spcBef>
                <a:spcPct val="50000"/>
              </a:spcBef>
              <a:buFont typeface="Wingdings" panose="05000000000000000000" pitchFamily="2" charset="2"/>
              <a:buChar char="Ø"/>
            </a:pPr>
            <a:r>
              <a:rPr lang="es-AR" altLang="es-PE" sz="2000"/>
              <a:t> Los disturbios de los procesos químicos, físicos y biológicos, que ocurren en las cuencas pueden ser causa, por diferentes vías, de lluvias ácidas, calentamiento global, contaminación de cuerpos de agua, sedimentación y declinación de poblaciones de peces y vida silvestre. </a:t>
            </a:r>
            <a:r>
              <a:rPr lang="es-AR" altLang="es-PE"/>
              <a:t>  </a:t>
            </a:r>
          </a:p>
        </p:txBody>
      </p:sp>
      <p:sp>
        <p:nvSpPr>
          <p:cNvPr id="727058" name="Text Box 18"/>
          <p:cNvSpPr txBox="1">
            <a:spLocks noChangeArrowheads="1"/>
          </p:cNvSpPr>
          <p:nvPr/>
        </p:nvSpPr>
        <p:spPr bwMode="auto">
          <a:xfrm>
            <a:off x="684213" y="1143000"/>
            <a:ext cx="8459787" cy="457200"/>
          </a:xfrm>
          <a:prstGeom prst="rect">
            <a:avLst/>
          </a:prstGeom>
          <a:noFill/>
          <a:ln>
            <a:noFill/>
          </a:ln>
          <a:effectLst/>
          <a:extLst>
            <a:ext uri="{909E8E84-426E-40DD-AFC4-6F175D3DCCD1}">
              <a14:hiddenFill xmlns:a14="http://schemas.microsoft.com/office/drawing/2010/main">
                <a:solidFill>
                  <a:srgbClr val="666699"/>
                </a:solidFill>
              </a14:hiddenFill>
            </a:ext>
            <a:ext uri="{91240B29-F687-4F45-9708-019B960494DF}">
              <a14:hiddenLine xmlns:a14="http://schemas.microsoft.com/office/drawing/2010/main" w="9525">
                <a:solidFill>
                  <a:srgbClr val="FF99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PE" sz="2400"/>
              <a:t>Funciones de las Cuencas Hidrográficas</a:t>
            </a:r>
            <a:endParaRPr lang="es-ES" altLang="es-PE" sz="2400"/>
          </a:p>
        </p:txBody>
      </p:sp>
      <p:grpSp>
        <p:nvGrpSpPr>
          <p:cNvPr id="727060" name="Group 20"/>
          <p:cNvGrpSpPr>
            <a:grpSpLocks/>
          </p:cNvGrpSpPr>
          <p:nvPr/>
        </p:nvGrpSpPr>
        <p:grpSpPr bwMode="auto">
          <a:xfrm>
            <a:off x="0" y="569913"/>
            <a:ext cx="9144000" cy="6105525"/>
            <a:chOff x="0" y="359"/>
            <a:chExt cx="5760" cy="3846"/>
          </a:xfrm>
        </p:grpSpPr>
        <p:sp>
          <p:nvSpPr>
            <p:cNvPr id="727061" name="Line 21"/>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727062" name="Picture 22"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727063" name="AutoShape 23"/>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727064" name="Line 24"/>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727065" name="Text Box 25"/>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281257A6-237E-42C5-AF1B-146007D7529C}" type="slidenum">
              <a:rPr lang="es-ES" altLang="es-PE"/>
              <a:pPr/>
              <a:t>44</a:t>
            </a:fld>
            <a:endParaRPr lang="es-ES" altLang="es-PE"/>
          </a:p>
        </p:txBody>
      </p:sp>
      <p:sp>
        <p:nvSpPr>
          <p:cNvPr id="129029" name="Text Box 5"/>
          <p:cNvSpPr txBox="1">
            <a:spLocks noChangeArrowheads="1"/>
          </p:cNvSpPr>
          <p:nvPr/>
        </p:nvSpPr>
        <p:spPr bwMode="auto">
          <a:xfrm>
            <a:off x="900113" y="242888"/>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129041" name="Text Box 17"/>
          <p:cNvSpPr txBox="1">
            <a:spLocks noChangeArrowheads="1"/>
          </p:cNvSpPr>
          <p:nvPr/>
        </p:nvSpPr>
        <p:spPr bwMode="auto">
          <a:xfrm>
            <a:off x="611188" y="260350"/>
            <a:ext cx="8496300" cy="519113"/>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FF9900"/>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Servicios Naturales y Servicios Tecnológicos</a:t>
            </a:r>
            <a:endParaRPr lang="es-ES" altLang="es-PE" sz="2800">
              <a:solidFill>
                <a:srgbClr val="FF9900"/>
              </a:solidFill>
              <a:effectLst>
                <a:outerShdw blurRad="38100" dist="38100" dir="2700000" algn="tl">
                  <a:srgbClr val="000000"/>
                </a:outerShdw>
              </a:effectLst>
            </a:endParaRPr>
          </a:p>
        </p:txBody>
      </p:sp>
      <p:sp>
        <p:nvSpPr>
          <p:cNvPr id="129043" name="Text Box 19"/>
          <p:cNvSpPr txBox="1">
            <a:spLocks noChangeArrowheads="1"/>
          </p:cNvSpPr>
          <p:nvPr/>
        </p:nvSpPr>
        <p:spPr bwMode="auto">
          <a:xfrm>
            <a:off x="684213" y="1143000"/>
            <a:ext cx="8459787" cy="457200"/>
          </a:xfrm>
          <a:prstGeom prst="rect">
            <a:avLst/>
          </a:prstGeom>
          <a:noFill/>
          <a:ln>
            <a:noFill/>
          </a:ln>
          <a:effectLst/>
          <a:extLst>
            <a:ext uri="{909E8E84-426E-40DD-AFC4-6F175D3DCCD1}">
              <a14:hiddenFill xmlns:a14="http://schemas.microsoft.com/office/drawing/2010/main">
                <a:solidFill>
                  <a:srgbClr val="666699"/>
                </a:solidFill>
              </a14:hiddenFill>
            </a:ext>
            <a:ext uri="{91240B29-F687-4F45-9708-019B960494DF}">
              <a14:hiddenLine xmlns:a14="http://schemas.microsoft.com/office/drawing/2010/main" w="9525">
                <a:solidFill>
                  <a:srgbClr val="FF99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PE" sz="2400"/>
              <a:t>Funciones de las Cuencas Hidrográficas</a:t>
            </a:r>
            <a:endParaRPr lang="es-ES" altLang="es-PE" sz="2400"/>
          </a:p>
        </p:txBody>
      </p:sp>
      <p:sp>
        <p:nvSpPr>
          <p:cNvPr id="129045" name="Rectangle 21"/>
          <p:cNvSpPr>
            <a:spLocks noChangeArrowheads="1"/>
          </p:cNvSpPr>
          <p:nvPr/>
        </p:nvSpPr>
        <p:spPr bwMode="auto">
          <a:xfrm>
            <a:off x="381000" y="1828800"/>
            <a:ext cx="8305800" cy="466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2" algn="just">
              <a:spcAft>
                <a:spcPct val="50000"/>
              </a:spcAft>
              <a:buFont typeface="Wingdings" panose="05000000000000000000" pitchFamily="2" charset="2"/>
              <a:buChar char="Ø"/>
            </a:pPr>
            <a:r>
              <a:rPr lang="es-ES" altLang="es-PE" sz="2000"/>
              <a:t> La ocupación agrícola casi total en el nivel regional: </a:t>
            </a:r>
          </a:p>
          <a:p>
            <a:pPr lvl="3" algn="just">
              <a:spcAft>
                <a:spcPct val="50000"/>
              </a:spcAft>
              <a:buFont typeface="Wingdings" panose="05000000000000000000" pitchFamily="2" charset="2"/>
              <a:buChar char="ü"/>
            </a:pPr>
            <a:r>
              <a:rPr lang="es-ES" altLang="es-PE" sz="2000"/>
              <a:t> afecta funciones ecológicas como almacenamiento del agua, y balances de nutrientes; </a:t>
            </a:r>
          </a:p>
          <a:p>
            <a:pPr lvl="3" algn="just">
              <a:spcAft>
                <a:spcPct val="50000"/>
              </a:spcAft>
              <a:buFont typeface="Wingdings" panose="05000000000000000000" pitchFamily="2" charset="2"/>
              <a:buChar char="ü"/>
            </a:pPr>
            <a:r>
              <a:rPr lang="es-ES" altLang="es-PE" sz="2000"/>
              <a:t> altera la tasa de transferencia de nutrientes a los sistemas acuáticos; </a:t>
            </a:r>
          </a:p>
          <a:p>
            <a:pPr lvl="3" algn="just">
              <a:spcAft>
                <a:spcPct val="50000"/>
              </a:spcAft>
              <a:buFont typeface="Wingdings" panose="05000000000000000000" pitchFamily="2" charset="2"/>
              <a:buChar char="ü"/>
            </a:pPr>
            <a:r>
              <a:rPr lang="es-ES_tradnl" altLang="es-PE" sz="2000"/>
              <a:t> el </a:t>
            </a:r>
            <a:r>
              <a:rPr lang="es-ES" altLang="es-PE" sz="2000"/>
              <a:t>aumento excesivo de nutrientes puede llevar a procesos de floración de algas, producir mortandad de peces, sea desarrollo de toxinas sea por anoxia, y mortandad de herbívoros por ingestión de productos tóxicos (cianobacterias); </a:t>
            </a:r>
          </a:p>
          <a:p>
            <a:pPr lvl="3" algn="just">
              <a:spcAft>
                <a:spcPct val="50000"/>
              </a:spcAft>
              <a:buFont typeface="Wingdings" panose="05000000000000000000" pitchFamily="2" charset="2"/>
              <a:buChar char="ü"/>
            </a:pPr>
            <a:r>
              <a:rPr lang="es-ES" altLang="es-PE" sz="2000"/>
              <a:t> Estos procesos pueden afectar a través de la alteración del ciclo de nutrientes en áreas costeras, las cadenas tróficas marinas.</a:t>
            </a:r>
            <a:r>
              <a:rPr lang="es-ES" altLang="es-PE" sz="2000">
                <a:effectLst>
                  <a:outerShdw blurRad="38100" dist="38100" dir="2700000" algn="tl">
                    <a:srgbClr val="FFFFFF"/>
                  </a:outerShdw>
                </a:effectLst>
              </a:rPr>
              <a:t> </a:t>
            </a:r>
            <a:endParaRPr lang="es-ES_tradnl" altLang="es-PE" sz="2000">
              <a:effectLst>
                <a:outerShdw blurRad="38100" dist="38100" dir="2700000" algn="tl">
                  <a:srgbClr val="FFFFFF"/>
                </a:outerShdw>
              </a:effectLst>
            </a:endParaRPr>
          </a:p>
        </p:txBody>
      </p:sp>
      <p:grpSp>
        <p:nvGrpSpPr>
          <p:cNvPr id="129046" name="Group 22"/>
          <p:cNvGrpSpPr>
            <a:grpSpLocks/>
          </p:cNvGrpSpPr>
          <p:nvPr/>
        </p:nvGrpSpPr>
        <p:grpSpPr bwMode="auto">
          <a:xfrm>
            <a:off x="0" y="569913"/>
            <a:ext cx="9144000" cy="6105525"/>
            <a:chOff x="0" y="359"/>
            <a:chExt cx="5760" cy="3846"/>
          </a:xfrm>
        </p:grpSpPr>
        <p:sp>
          <p:nvSpPr>
            <p:cNvPr id="129047" name="Line 23"/>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129048" name="Picture 24"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129049" name="AutoShape 25"/>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129050" name="Line 26"/>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129051" name="Text Box 27"/>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129045">
                                            <p:txEl>
                                              <p:pRg st="0" end="0"/>
                                            </p:txEl>
                                          </p:spTgt>
                                        </p:tgtEl>
                                        <p:attrNameLst>
                                          <p:attrName>style.visibility</p:attrName>
                                        </p:attrNameLst>
                                      </p:cBhvr>
                                      <p:to>
                                        <p:strVal val="visible"/>
                                      </p:to>
                                    </p:set>
                                    <p:animEffect transition="in" filter="box(in)">
                                      <p:cBhvr>
                                        <p:cTn id="7" dur="500"/>
                                        <p:tgtEl>
                                          <p:spTgt spid="12904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129045">
                                            <p:txEl>
                                              <p:pRg st="1" end="1"/>
                                            </p:txEl>
                                          </p:spTgt>
                                        </p:tgtEl>
                                        <p:attrNameLst>
                                          <p:attrName>style.visibility</p:attrName>
                                        </p:attrNameLst>
                                      </p:cBhvr>
                                      <p:to>
                                        <p:strVal val="visible"/>
                                      </p:to>
                                    </p:set>
                                    <p:animEffect transition="in" filter="box(in)">
                                      <p:cBhvr>
                                        <p:cTn id="12" dur="500"/>
                                        <p:tgtEl>
                                          <p:spTgt spid="12904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129045">
                                            <p:txEl>
                                              <p:pRg st="2" end="2"/>
                                            </p:txEl>
                                          </p:spTgt>
                                        </p:tgtEl>
                                        <p:attrNameLst>
                                          <p:attrName>style.visibility</p:attrName>
                                        </p:attrNameLst>
                                      </p:cBhvr>
                                      <p:to>
                                        <p:strVal val="visible"/>
                                      </p:to>
                                    </p:set>
                                    <p:animEffect transition="in" filter="box(in)">
                                      <p:cBhvr>
                                        <p:cTn id="17" dur="500"/>
                                        <p:tgtEl>
                                          <p:spTgt spid="12904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129045">
                                            <p:txEl>
                                              <p:pRg st="3" end="3"/>
                                            </p:txEl>
                                          </p:spTgt>
                                        </p:tgtEl>
                                        <p:attrNameLst>
                                          <p:attrName>style.visibility</p:attrName>
                                        </p:attrNameLst>
                                      </p:cBhvr>
                                      <p:to>
                                        <p:strVal val="visible"/>
                                      </p:to>
                                    </p:set>
                                    <p:animEffect transition="in" filter="box(in)">
                                      <p:cBhvr>
                                        <p:cTn id="22" dur="500"/>
                                        <p:tgtEl>
                                          <p:spTgt spid="129045">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129045">
                                            <p:txEl>
                                              <p:pRg st="4" end="4"/>
                                            </p:txEl>
                                          </p:spTgt>
                                        </p:tgtEl>
                                        <p:attrNameLst>
                                          <p:attrName>style.visibility</p:attrName>
                                        </p:attrNameLst>
                                      </p:cBhvr>
                                      <p:to>
                                        <p:strVal val="visible"/>
                                      </p:to>
                                    </p:set>
                                    <p:animEffect transition="in" filter="box(in)">
                                      <p:cBhvr>
                                        <p:cTn id="27" dur="500"/>
                                        <p:tgtEl>
                                          <p:spTgt spid="12904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04E6C7D9-035B-4A89-BB6E-D5F73C8609DE}" type="slidenum">
              <a:rPr lang="es-ES" altLang="es-PE"/>
              <a:pPr/>
              <a:t>45</a:t>
            </a:fld>
            <a:endParaRPr lang="es-ES" altLang="es-PE"/>
          </a:p>
        </p:txBody>
      </p:sp>
      <p:sp>
        <p:nvSpPr>
          <p:cNvPr id="739333" name="Text Box 5"/>
          <p:cNvSpPr txBox="1">
            <a:spLocks noChangeArrowheads="1"/>
          </p:cNvSpPr>
          <p:nvPr/>
        </p:nvSpPr>
        <p:spPr bwMode="auto">
          <a:xfrm>
            <a:off x="900113" y="242888"/>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739334" name="Text Box 6"/>
          <p:cNvSpPr txBox="1">
            <a:spLocks noChangeArrowheads="1"/>
          </p:cNvSpPr>
          <p:nvPr/>
        </p:nvSpPr>
        <p:spPr bwMode="auto">
          <a:xfrm>
            <a:off x="1116013" y="1981200"/>
            <a:ext cx="7632700" cy="2089150"/>
          </a:xfrm>
          <a:prstGeom prst="rect">
            <a:avLst/>
          </a:prstGeom>
          <a:noFill/>
          <a:ln>
            <a:noFill/>
          </a:ln>
          <a:effectLst/>
          <a:extLst>
            <a:ext uri="{909E8E84-426E-40DD-AFC4-6F175D3DCCD1}">
              <a14:hiddenFill xmlns:a14="http://schemas.microsoft.com/office/drawing/2010/main">
                <a:solidFill>
                  <a:srgbClr val="666699"/>
                </a:solidFill>
              </a14:hiddenFill>
            </a:ext>
            <a:ext uri="{91240B29-F687-4F45-9708-019B960494DF}">
              <a14:hiddenLine xmlns:a14="http://schemas.microsoft.com/office/drawing/2010/main" w="9525">
                <a:solidFill>
                  <a:srgbClr val="FF99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Aft>
                <a:spcPct val="55000"/>
              </a:spcAft>
              <a:buFont typeface="Wingdings" panose="05000000000000000000" pitchFamily="2" charset="2"/>
              <a:buChar char="Ø"/>
            </a:pPr>
            <a:r>
              <a:rPr lang="es-ES_tradnl" altLang="es-PE" sz="2000"/>
              <a:t> </a:t>
            </a:r>
            <a:r>
              <a:rPr lang="es-ES" altLang="es-PE" sz="2000"/>
              <a:t>Debe considerarse también la afectación la transferencia de substancias y contaminantes desde fuentes urbanas e industriales hacia los sistemas acuáticos. </a:t>
            </a:r>
          </a:p>
          <a:p>
            <a:pPr algn="just">
              <a:spcAft>
                <a:spcPct val="55000"/>
              </a:spcAft>
              <a:buFont typeface="Wingdings" panose="05000000000000000000" pitchFamily="2" charset="2"/>
              <a:buChar char="Ø"/>
            </a:pPr>
            <a:r>
              <a:rPr lang="es-ES_tradnl" altLang="es-PE" sz="2000"/>
              <a:t>Las funciones ecológicas de los humedales y cuerpos de agua pueden ser alteradas cuando los vertidos sobrepasan la capacidad de reciclado de los mismos. </a:t>
            </a:r>
            <a:endParaRPr lang="es-ES" altLang="es-PE" sz="2000"/>
          </a:p>
        </p:txBody>
      </p:sp>
      <p:sp>
        <p:nvSpPr>
          <p:cNvPr id="739345" name="Text Box 17"/>
          <p:cNvSpPr txBox="1">
            <a:spLocks noChangeArrowheads="1"/>
          </p:cNvSpPr>
          <p:nvPr/>
        </p:nvSpPr>
        <p:spPr bwMode="auto">
          <a:xfrm>
            <a:off x="611188" y="260350"/>
            <a:ext cx="8496300" cy="519113"/>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FF9900"/>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Servicios Naturales y Servicios Tecnológicos</a:t>
            </a:r>
            <a:endParaRPr lang="es-ES" altLang="es-PE" sz="2800">
              <a:solidFill>
                <a:srgbClr val="FF9900"/>
              </a:solidFill>
              <a:effectLst>
                <a:outerShdw blurRad="38100" dist="38100" dir="2700000" algn="tl">
                  <a:srgbClr val="000000"/>
                </a:outerShdw>
              </a:effectLst>
            </a:endParaRPr>
          </a:p>
        </p:txBody>
      </p:sp>
      <p:sp>
        <p:nvSpPr>
          <p:cNvPr id="739346" name="Text Box 18"/>
          <p:cNvSpPr txBox="1">
            <a:spLocks noChangeArrowheads="1"/>
          </p:cNvSpPr>
          <p:nvPr/>
        </p:nvSpPr>
        <p:spPr bwMode="auto">
          <a:xfrm>
            <a:off x="684213" y="1143000"/>
            <a:ext cx="8459787" cy="457200"/>
          </a:xfrm>
          <a:prstGeom prst="rect">
            <a:avLst/>
          </a:prstGeom>
          <a:noFill/>
          <a:ln>
            <a:noFill/>
          </a:ln>
          <a:effectLst/>
          <a:extLst>
            <a:ext uri="{909E8E84-426E-40DD-AFC4-6F175D3DCCD1}">
              <a14:hiddenFill xmlns:a14="http://schemas.microsoft.com/office/drawing/2010/main">
                <a:solidFill>
                  <a:srgbClr val="666699"/>
                </a:solidFill>
              </a14:hiddenFill>
            </a:ext>
            <a:ext uri="{91240B29-F687-4F45-9708-019B960494DF}">
              <a14:hiddenLine xmlns:a14="http://schemas.microsoft.com/office/drawing/2010/main" w="9525">
                <a:solidFill>
                  <a:srgbClr val="FF99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PE" sz="2400"/>
              <a:t>Funciones de las Cuencas Hidrográficas</a:t>
            </a:r>
            <a:endParaRPr lang="es-ES" altLang="es-PE" sz="2400"/>
          </a:p>
        </p:txBody>
      </p:sp>
      <p:grpSp>
        <p:nvGrpSpPr>
          <p:cNvPr id="739348" name="Group 20"/>
          <p:cNvGrpSpPr>
            <a:grpSpLocks/>
          </p:cNvGrpSpPr>
          <p:nvPr/>
        </p:nvGrpSpPr>
        <p:grpSpPr bwMode="auto">
          <a:xfrm>
            <a:off x="0" y="569913"/>
            <a:ext cx="9144000" cy="6105525"/>
            <a:chOff x="0" y="359"/>
            <a:chExt cx="5760" cy="3846"/>
          </a:xfrm>
        </p:grpSpPr>
        <p:sp>
          <p:nvSpPr>
            <p:cNvPr id="739349" name="Line 21"/>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739350" name="Picture 22"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739351" name="AutoShape 23"/>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739352" name="Line 24"/>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739353" name="Text Box 25"/>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739334">
                                            <p:txEl>
                                              <p:pRg st="0" end="0"/>
                                            </p:txEl>
                                          </p:spTgt>
                                        </p:tgtEl>
                                        <p:attrNameLst>
                                          <p:attrName>style.visibility</p:attrName>
                                        </p:attrNameLst>
                                      </p:cBhvr>
                                      <p:to>
                                        <p:strVal val="visible"/>
                                      </p:to>
                                    </p:set>
                                    <p:animEffect transition="in" filter="box(in)">
                                      <p:cBhvr>
                                        <p:cTn id="7" dur="500"/>
                                        <p:tgtEl>
                                          <p:spTgt spid="73933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739334">
                                            <p:txEl>
                                              <p:pRg st="1" end="1"/>
                                            </p:txEl>
                                          </p:spTgt>
                                        </p:tgtEl>
                                        <p:attrNameLst>
                                          <p:attrName>style.visibility</p:attrName>
                                        </p:attrNameLst>
                                      </p:cBhvr>
                                      <p:to>
                                        <p:strVal val="visible"/>
                                      </p:to>
                                    </p:set>
                                    <p:animEffect transition="in" filter="box(in)">
                                      <p:cBhvr>
                                        <p:cTn id="12" dur="500"/>
                                        <p:tgtEl>
                                          <p:spTgt spid="73933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AA8E40DC-A886-40F5-BEA8-C5C14D434030}" type="slidenum">
              <a:rPr lang="es-ES" altLang="es-PE"/>
              <a:pPr/>
              <a:t>46</a:t>
            </a:fld>
            <a:endParaRPr lang="es-ES" altLang="es-PE"/>
          </a:p>
        </p:txBody>
      </p:sp>
      <p:sp>
        <p:nvSpPr>
          <p:cNvPr id="216069" name="Text Box 5"/>
          <p:cNvSpPr txBox="1">
            <a:spLocks noChangeArrowheads="1"/>
          </p:cNvSpPr>
          <p:nvPr/>
        </p:nvSpPr>
        <p:spPr bwMode="auto">
          <a:xfrm>
            <a:off x="900113" y="242888"/>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216080" name="Text Box 16"/>
          <p:cNvSpPr txBox="1">
            <a:spLocks noChangeArrowheads="1"/>
          </p:cNvSpPr>
          <p:nvPr/>
        </p:nvSpPr>
        <p:spPr bwMode="auto">
          <a:xfrm>
            <a:off x="611188" y="260350"/>
            <a:ext cx="8496300" cy="519113"/>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FF9900"/>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Servicios Naturales y Servicios Tecnológicos</a:t>
            </a:r>
            <a:endParaRPr lang="es-ES" altLang="es-PE" sz="2800">
              <a:solidFill>
                <a:srgbClr val="FF9900"/>
              </a:solidFill>
              <a:effectLst>
                <a:outerShdw blurRad="38100" dist="38100" dir="2700000" algn="tl">
                  <a:srgbClr val="000000"/>
                </a:outerShdw>
              </a:effectLst>
            </a:endParaRPr>
          </a:p>
        </p:txBody>
      </p:sp>
      <p:sp>
        <p:nvSpPr>
          <p:cNvPr id="216081" name="Rectangle 17"/>
          <p:cNvSpPr>
            <a:spLocks noChangeArrowheads="1"/>
          </p:cNvSpPr>
          <p:nvPr/>
        </p:nvSpPr>
        <p:spPr bwMode="auto">
          <a:xfrm>
            <a:off x="304800" y="1905000"/>
            <a:ext cx="8382000" cy="2530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2" algn="just">
              <a:spcAft>
                <a:spcPct val="50000"/>
              </a:spcAft>
              <a:buFont typeface="Wingdings" panose="05000000000000000000" pitchFamily="2" charset="2"/>
              <a:buChar char="Ø"/>
            </a:pPr>
            <a:r>
              <a:rPr lang="es-ES" altLang="es-PE" sz="2000"/>
              <a:t> Cuando los servicios tecnológicos no son cumplidos en forma adecuada (ordenamiento del territorio, manejo de cuencas, evaluación del impacto de las actividades humanas, control de contaminantes, tratamientos de efluentes,) los servicios ecológicos (control de escorrentías, amortiguamiento de inundaciones, reciclado de nutrientes, control de la calidad de las aguas, soporte de vida silvestre) se ven afectados de múltiples manera. </a:t>
            </a:r>
            <a:endParaRPr lang="es-ES_tradnl" altLang="es-PE" sz="2000"/>
          </a:p>
        </p:txBody>
      </p:sp>
      <p:sp>
        <p:nvSpPr>
          <p:cNvPr id="216083" name="Text Box 19"/>
          <p:cNvSpPr txBox="1">
            <a:spLocks noChangeArrowheads="1"/>
          </p:cNvSpPr>
          <p:nvPr/>
        </p:nvSpPr>
        <p:spPr bwMode="auto">
          <a:xfrm>
            <a:off x="684213" y="1143000"/>
            <a:ext cx="8459787" cy="457200"/>
          </a:xfrm>
          <a:prstGeom prst="rect">
            <a:avLst/>
          </a:prstGeom>
          <a:noFill/>
          <a:ln>
            <a:noFill/>
          </a:ln>
          <a:effectLst/>
          <a:extLst>
            <a:ext uri="{909E8E84-426E-40DD-AFC4-6F175D3DCCD1}">
              <a14:hiddenFill xmlns:a14="http://schemas.microsoft.com/office/drawing/2010/main">
                <a:solidFill>
                  <a:srgbClr val="666699"/>
                </a:solidFill>
              </a14:hiddenFill>
            </a:ext>
            <a:ext uri="{91240B29-F687-4F45-9708-019B960494DF}">
              <a14:hiddenLine xmlns:a14="http://schemas.microsoft.com/office/drawing/2010/main" w="9525">
                <a:solidFill>
                  <a:srgbClr val="FF99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PE" sz="2400"/>
              <a:t>Funciones de las Cuencas Hidrográficas</a:t>
            </a:r>
            <a:endParaRPr lang="es-ES" altLang="es-PE" sz="2400"/>
          </a:p>
        </p:txBody>
      </p:sp>
      <p:grpSp>
        <p:nvGrpSpPr>
          <p:cNvPr id="216084" name="Group 20"/>
          <p:cNvGrpSpPr>
            <a:grpSpLocks/>
          </p:cNvGrpSpPr>
          <p:nvPr/>
        </p:nvGrpSpPr>
        <p:grpSpPr bwMode="auto">
          <a:xfrm>
            <a:off x="0" y="569913"/>
            <a:ext cx="9144000" cy="6105525"/>
            <a:chOff x="0" y="359"/>
            <a:chExt cx="5760" cy="3846"/>
          </a:xfrm>
        </p:grpSpPr>
        <p:sp>
          <p:nvSpPr>
            <p:cNvPr id="216085" name="Line 21"/>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216086" name="Picture 22"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216087" name="AutoShape 23"/>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216088" name="Line 24"/>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216089" name="Text Box 25"/>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216081">
                                            <p:txEl>
                                              <p:pRg st="0" end="0"/>
                                            </p:txEl>
                                          </p:spTgt>
                                        </p:tgtEl>
                                        <p:attrNameLst>
                                          <p:attrName>style.visibility</p:attrName>
                                        </p:attrNameLst>
                                      </p:cBhvr>
                                      <p:to>
                                        <p:strVal val="visible"/>
                                      </p:to>
                                    </p:set>
                                    <p:animEffect transition="in" filter="box(in)">
                                      <p:cBhvr>
                                        <p:cTn id="7" dur="500"/>
                                        <p:tgtEl>
                                          <p:spTgt spid="21608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 name="Marcador de número de diapositiva 3"/>
          <p:cNvSpPr>
            <a:spLocks noGrp="1"/>
          </p:cNvSpPr>
          <p:nvPr>
            <p:ph type="sldNum" sz="quarter" idx="12"/>
          </p:nvPr>
        </p:nvSpPr>
        <p:spPr/>
        <p:txBody>
          <a:bodyPr/>
          <a:lstStyle/>
          <a:p>
            <a:fld id="{EF910010-D091-49D4-A020-9BDF5C238917}" type="slidenum">
              <a:rPr lang="es-ES" altLang="es-PE"/>
              <a:pPr/>
              <a:t>47</a:t>
            </a:fld>
            <a:endParaRPr lang="es-ES" altLang="es-PE"/>
          </a:p>
        </p:txBody>
      </p:sp>
      <p:sp>
        <p:nvSpPr>
          <p:cNvPr id="133138" name="Rectangle 18"/>
          <p:cNvSpPr>
            <a:spLocks noChangeArrowheads="1"/>
          </p:cNvSpPr>
          <p:nvPr/>
        </p:nvSpPr>
        <p:spPr bwMode="auto">
          <a:xfrm>
            <a:off x="382588" y="14288"/>
            <a:ext cx="8532812" cy="1128712"/>
          </a:xfrm>
          <a:prstGeom prst="rect">
            <a:avLst/>
          </a:prstGeom>
          <a:solidFill>
            <a:srgbClr val="4D4D4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133135" name="Text Box 15"/>
          <p:cNvSpPr txBox="1">
            <a:spLocks noChangeArrowheads="1"/>
          </p:cNvSpPr>
          <p:nvPr/>
        </p:nvSpPr>
        <p:spPr bwMode="auto">
          <a:xfrm>
            <a:off x="457200" y="115888"/>
            <a:ext cx="8280400" cy="946150"/>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FF9900"/>
                </a:solidFill>
                <a:miter lim="800000"/>
                <a:headEnd/>
                <a:tailEnd/>
              </a14:hiddenLine>
            </a:ext>
          </a:extLst>
        </p:spPr>
        <p:txBody>
          <a:bodyPr>
            <a:spAutoFit/>
          </a:bodyPr>
          <a:lstStyle/>
          <a:p>
            <a:pPr algn="ctr"/>
            <a:r>
              <a:rPr lang="es-ES_tradnl" altLang="es-PE" sz="2800">
                <a:solidFill>
                  <a:srgbClr val="FF9900"/>
                </a:solidFill>
                <a:effectLst>
                  <a:outerShdw blurRad="38100" dist="38100" dir="2700000" algn="tl">
                    <a:srgbClr val="000000"/>
                  </a:outerShdw>
                </a:effectLst>
              </a:rPr>
              <a:t>Cuencas Hidrográficas: Modificación inadecuada del paisaje</a:t>
            </a:r>
            <a:endParaRPr lang="es-ES" altLang="es-PE" sz="2800">
              <a:solidFill>
                <a:srgbClr val="FF9900"/>
              </a:solidFill>
              <a:effectLst>
                <a:outerShdw blurRad="38100" dist="38100" dir="2700000" algn="tl">
                  <a:srgbClr val="000000"/>
                </a:outerShdw>
              </a:effectLst>
            </a:endParaRPr>
          </a:p>
        </p:txBody>
      </p:sp>
      <p:sp>
        <p:nvSpPr>
          <p:cNvPr id="133141" name="Line 21"/>
          <p:cNvSpPr>
            <a:spLocks noChangeShapeType="1"/>
          </p:cNvSpPr>
          <p:nvPr/>
        </p:nvSpPr>
        <p:spPr bwMode="auto">
          <a:xfrm>
            <a:off x="762000" y="1752600"/>
            <a:ext cx="0" cy="4800600"/>
          </a:xfrm>
          <a:prstGeom prst="line">
            <a:avLst/>
          </a:prstGeom>
          <a:noFill/>
          <a:ln w="9525">
            <a:solidFill>
              <a:schemeClr val="tx1"/>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133142" name="Text Box 22"/>
          <p:cNvSpPr txBox="1">
            <a:spLocks noChangeArrowheads="1"/>
          </p:cNvSpPr>
          <p:nvPr/>
        </p:nvSpPr>
        <p:spPr bwMode="auto">
          <a:xfrm>
            <a:off x="228600" y="2667000"/>
            <a:ext cx="1371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AR" altLang="es-PE">
              <a:effectLst>
                <a:outerShdw blurRad="38100" dist="38100" dir="2700000" algn="tl">
                  <a:srgbClr val="FFFFFF"/>
                </a:outerShdw>
              </a:effectLst>
            </a:endParaRPr>
          </a:p>
        </p:txBody>
      </p:sp>
      <p:sp>
        <p:nvSpPr>
          <p:cNvPr id="133143" name="Text Box 23"/>
          <p:cNvSpPr txBox="1">
            <a:spLocks noChangeArrowheads="1"/>
          </p:cNvSpPr>
          <p:nvPr/>
        </p:nvSpPr>
        <p:spPr bwMode="auto">
          <a:xfrm rot="16200000">
            <a:off x="-1021556" y="3626644"/>
            <a:ext cx="30480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s-AR" altLang="es-PE"/>
              <a:t>Dirección de la escorrentía</a:t>
            </a:r>
          </a:p>
        </p:txBody>
      </p:sp>
      <p:grpSp>
        <p:nvGrpSpPr>
          <p:cNvPr id="133145" name="Group 25"/>
          <p:cNvGrpSpPr>
            <a:grpSpLocks/>
          </p:cNvGrpSpPr>
          <p:nvPr/>
        </p:nvGrpSpPr>
        <p:grpSpPr bwMode="auto">
          <a:xfrm>
            <a:off x="927100" y="1171575"/>
            <a:ext cx="8064500" cy="5353050"/>
            <a:chOff x="584" y="738"/>
            <a:chExt cx="5080" cy="3372"/>
          </a:xfrm>
        </p:grpSpPr>
        <p:grpSp>
          <p:nvGrpSpPr>
            <p:cNvPr id="133144" name="Group 24"/>
            <p:cNvGrpSpPr>
              <a:grpSpLocks/>
            </p:cNvGrpSpPr>
            <p:nvPr/>
          </p:nvGrpSpPr>
          <p:grpSpPr bwMode="auto">
            <a:xfrm>
              <a:off x="584" y="738"/>
              <a:ext cx="5080" cy="3372"/>
              <a:chOff x="295" y="738"/>
              <a:chExt cx="5080" cy="3372"/>
            </a:xfrm>
          </p:grpSpPr>
          <p:grpSp>
            <p:nvGrpSpPr>
              <p:cNvPr id="133122" name="Group 2"/>
              <p:cNvGrpSpPr>
                <a:grpSpLocks/>
              </p:cNvGrpSpPr>
              <p:nvPr/>
            </p:nvGrpSpPr>
            <p:grpSpPr bwMode="auto">
              <a:xfrm>
                <a:off x="1202" y="1748"/>
                <a:ext cx="3402" cy="412"/>
                <a:chOff x="1202" y="1614"/>
                <a:chExt cx="3402" cy="412"/>
              </a:xfrm>
            </p:grpSpPr>
            <p:sp>
              <p:nvSpPr>
                <p:cNvPr id="133123" name="Text Box 3"/>
                <p:cNvSpPr txBox="1">
                  <a:spLocks noChangeArrowheads="1"/>
                </p:cNvSpPr>
                <p:nvPr/>
              </p:nvSpPr>
              <p:spPr bwMode="auto">
                <a:xfrm>
                  <a:off x="1202" y="1614"/>
                  <a:ext cx="1633" cy="410"/>
                </a:xfrm>
                <a:prstGeom prst="rect">
                  <a:avLst/>
                </a:prstGeom>
                <a:solidFill>
                  <a:schemeClr val="bg1"/>
                </a:soli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b="1">
                      <a:solidFill>
                        <a:srgbClr val="008000"/>
                      </a:solidFill>
                    </a:rPr>
                    <a:t>Relación agua infiltrada/escorrentía</a:t>
                  </a:r>
                  <a:endParaRPr lang="es-ES" altLang="es-PE" b="1">
                    <a:solidFill>
                      <a:srgbClr val="008000"/>
                    </a:solidFill>
                  </a:endParaRPr>
                </a:p>
              </p:txBody>
            </p:sp>
            <p:sp>
              <p:nvSpPr>
                <p:cNvPr id="133124" name="Text Box 4"/>
                <p:cNvSpPr txBox="1">
                  <a:spLocks noChangeArrowheads="1"/>
                </p:cNvSpPr>
                <p:nvPr/>
              </p:nvSpPr>
              <p:spPr bwMode="auto">
                <a:xfrm>
                  <a:off x="2925" y="1616"/>
                  <a:ext cx="1679" cy="410"/>
                </a:xfrm>
                <a:prstGeom prst="rect">
                  <a:avLst/>
                </a:prstGeom>
                <a:solidFill>
                  <a:schemeClr val="bg1"/>
                </a:soli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b="1">
                      <a:solidFill>
                        <a:srgbClr val="008000"/>
                      </a:solidFill>
                    </a:rPr>
                    <a:t>Calidad de agua superficial</a:t>
                  </a:r>
                  <a:endParaRPr lang="es-ES" altLang="es-PE" b="1">
                    <a:solidFill>
                      <a:srgbClr val="008000"/>
                    </a:solidFill>
                  </a:endParaRPr>
                </a:p>
              </p:txBody>
            </p:sp>
          </p:grpSp>
          <p:sp>
            <p:nvSpPr>
              <p:cNvPr id="133125" name="Text Box 5"/>
              <p:cNvSpPr txBox="1">
                <a:spLocks noChangeArrowheads="1"/>
              </p:cNvSpPr>
              <p:nvPr/>
            </p:nvSpPr>
            <p:spPr bwMode="auto">
              <a:xfrm>
                <a:off x="1655" y="738"/>
                <a:ext cx="244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sz="2400">
                    <a:solidFill>
                      <a:srgbClr val="008000"/>
                    </a:solidFill>
                  </a:rPr>
                  <a:t>Degradación de las tierras</a:t>
                </a:r>
                <a:endParaRPr lang="es-ES" altLang="es-PE" sz="2400">
                  <a:solidFill>
                    <a:srgbClr val="008000"/>
                  </a:solidFill>
                </a:endParaRPr>
              </a:p>
            </p:txBody>
          </p:sp>
          <p:grpSp>
            <p:nvGrpSpPr>
              <p:cNvPr id="133126" name="Group 6"/>
              <p:cNvGrpSpPr>
                <a:grpSpLocks/>
              </p:cNvGrpSpPr>
              <p:nvPr/>
            </p:nvGrpSpPr>
            <p:grpSpPr bwMode="auto">
              <a:xfrm>
                <a:off x="295" y="2874"/>
                <a:ext cx="5080" cy="239"/>
                <a:chOff x="295" y="2840"/>
                <a:chExt cx="5080" cy="239"/>
              </a:xfrm>
            </p:grpSpPr>
            <p:sp>
              <p:nvSpPr>
                <p:cNvPr id="133127" name="Text Box 7"/>
                <p:cNvSpPr txBox="1">
                  <a:spLocks noChangeArrowheads="1"/>
                </p:cNvSpPr>
                <p:nvPr/>
              </p:nvSpPr>
              <p:spPr bwMode="auto">
                <a:xfrm>
                  <a:off x="295" y="2840"/>
                  <a:ext cx="1633" cy="237"/>
                </a:xfrm>
                <a:prstGeom prst="rect">
                  <a:avLst/>
                </a:prstGeom>
                <a:solidFill>
                  <a:schemeClr val="bg1"/>
                </a:soli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b="1">
                      <a:solidFill>
                        <a:srgbClr val="008000"/>
                      </a:solidFill>
                    </a:rPr>
                    <a:t>Sistemas naturales </a:t>
                  </a:r>
                  <a:endParaRPr lang="es-ES" altLang="es-PE" b="1">
                    <a:solidFill>
                      <a:srgbClr val="008000"/>
                    </a:solidFill>
                  </a:endParaRPr>
                </a:p>
              </p:txBody>
            </p:sp>
            <p:sp>
              <p:nvSpPr>
                <p:cNvPr id="133128" name="Text Box 8"/>
                <p:cNvSpPr txBox="1">
                  <a:spLocks noChangeArrowheads="1"/>
                </p:cNvSpPr>
                <p:nvPr/>
              </p:nvSpPr>
              <p:spPr bwMode="auto">
                <a:xfrm>
                  <a:off x="2018" y="2840"/>
                  <a:ext cx="1633" cy="237"/>
                </a:xfrm>
                <a:prstGeom prst="rect">
                  <a:avLst/>
                </a:prstGeom>
                <a:solidFill>
                  <a:schemeClr val="bg1"/>
                </a:soli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b="1">
                      <a:solidFill>
                        <a:srgbClr val="008000"/>
                      </a:solidFill>
                    </a:rPr>
                    <a:t>Agro-ecosistemas</a:t>
                  </a:r>
                  <a:endParaRPr lang="es-ES" altLang="es-PE" b="1">
                    <a:solidFill>
                      <a:srgbClr val="008000"/>
                    </a:solidFill>
                  </a:endParaRPr>
                </a:p>
              </p:txBody>
            </p:sp>
            <p:sp>
              <p:nvSpPr>
                <p:cNvPr id="133129" name="Text Box 9"/>
                <p:cNvSpPr txBox="1">
                  <a:spLocks noChangeArrowheads="1"/>
                </p:cNvSpPr>
                <p:nvPr/>
              </p:nvSpPr>
              <p:spPr bwMode="auto">
                <a:xfrm>
                  <a:off x="3742" y="2842"/>
                  <a:ext cx="1633" cy="237"/>
                </a:xfrm>
                <a:prstGeom prst="rect">
                  <a:avLst/>
                </a:prstGeom>
                <a:solidFill>
                  <a:schemeClr val="bg1"/>
                </a:soli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b="1">
                      <a:solidFill>
                        <a:srgbClr val="008000"/>
                      </a:solidFill>
                    </a:rPr>
                    <a:t>Sistemas construidos</a:t>
                  </a:r>
                  <a:endParaRPr lang="es-ES" altLang="es-PE" b="1">
                    <a:solidFill>
                      <a:srgbClr val="008000"/>
                    </a:solidFill>
                  </a:endParaRPr>
                </a:p>
              </p:txBody>
            </p:sp>
          </p:grpSp>
          <p:sp>
            <p:nvSpPr>
              <p:cNvPr id="133131" name="AutoShape 11"/>
              <p:cNvSpPr>
                <a:spLocks noChangeArrowheads="1"/>
              </p:cNvSpPr>
              <p:nvPr/>
            </p:nvSpPr>
            <p:spPr bwMode="auto">
              <a:xfrm>
                <a:off x="2699" y="3249"/>
                <a:ext cx="318" cy="544"/>
              </a:xfrm>
              <a:prstGeom prst="downArrow">
                <a:avLst>
                  <a:gd name="adj1" fmla="val 50000"/>
                  <a:gd name="adj2" fmla="val 42767"/>
                </a:avLst>
              </a:prstGeom>
              <a:gradFill rotWithShape="1">
                <a:gsLst>
                  <a:gs pos="0">
                    <a:srgbClr val="AAC496"/>
                  </a:gs>
                  <a:gs pos="100000">
                    <a:srgbClr val="AAC496">
                      <a:gamma/>
                      <a:shade val="46275"/>
                      <a:invGamma/>
                    </a:srgbClr>
                  </a:gs>
                </a:gsLst>
                <a:lin ang="5400000" scaled="1"/>
              </a:gra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133133" name="Text Box 13"/>
              <p:cNvSpPr txBox="1">
                <a:spLocks noChangeArrowheads="1"/>
              </p:cNvSpPr>
              <p:nvPr/>
            </p:nvSpPr>
            <p:spPr bwMode="auto">
              <a:xfrm>
                <a:off x="2063" y="3873"/>
                <a:ext cx="1633" cy="237"/>
              </a:xfrm>
              <a:prstGeom prst="rect">
                <a:avLst/>
              </a:prstGeom>
              <a:solidFill>
                <a:schemeClr val="bg1"/>
              </a:soli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b="1">
                    <a:solidFill>
                      <a:srgbClr val="008000"/>
                    </a:solidFill>
                  </a:rPr>
                  <a:t>Sistemas acuáticos</a:t>
                </a:r>
                <a:endParaRPr lang="es-ES" altLang="es-PE" b="1">
                  <a:solidFill>
                    <a:srgbClr val="008000"/>
                  </a:solidFill>
                </a:endParaRPr>
              </a:p>
            </p:txBody>
          </p:sp>
          <p:sp>
            <p:nvSpPr>
              <p:cNvPr id="133136" name="AutoShape 16"/>
              <p:cNvSpPr>
                <a:spLocks noChangeArrowheads="1"/>
              </p:cNvSpPr>
              <p:nvPr/>
            </p:nvSpPr>
            <p:spPr bwMode="auto">
              <a:xfrm>
                <a:off x="2699" y="2251"/>
                <a:ext cx="318" cy="544"/>
              </a:xfrm>
              <a:prstGeom prst="downArrow">
                <a:avLst>
                  <a:gd name="adj1" fmla="val 50000"/>
                  <a:gd name="adj2" fmla="val 42767"/>
                </a:avLst>
              </a:prstGeom>
              <a:gradFill rotWithShape="1">
                <a:gsLst>
                  <a:gs pos="0">
                    <a:srgbClr val="AAC496"/>
                  </a:gs>
                  <a:gs pos="100000">
                    <a:srgbClr val="AAC496">
                      <a:gamma/>
                      <a:shade val="46275"/>
                      <a:invGamma/>
                    </a:srgbClr>
                  </a:gs>
                </a:gsLst>
                <a:lin ang="5400000" scaled="1"/>
              </a:gra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marL="457200">
                  <a:defRPr>
                    <a:solidFill>
                      <a:schemeClr val="tx1"/>
                    </a:solidFill>
                    <a:latin typeface="Arial" panose="020B0604020202020204" pitchFamily="34" charset="0"/>
                    <a:cs typeface="Arial" panose="020B0604020202020204" pitchFamily="34" charset="0"/>
                  </a:defRPr>
                </a:lvl1pPr>
                <a:lvl2pPr>
                  <a:defRPr>
                    <a:solidFill>
                      <a:schemeClr val="tx1"/>
                    </a:solidFill>
                    <a:latin typeface="Arial" panose="020B0604020202020204" pitchFamily="34" charset="0"/>
                    <a:cs typeface="Arial" panose="020B0604020202020204" pitchFamily="34" charset="0"/>
                  </a:defRPr>
                </a:lvl2pPr>
                <a:lvl3pPr>
                  <a:defRPr>
                    <a:solidFill>
                      <a:schemeClr val="tx1"/>
                    </a:solidFill>
                    <a:latin typeface="Arial" panose="020B0604020202020204" pitchFamily="34" charset="0"/>
                    <a:cs typeface="Arial" panose="020B0604020202020204" pitchFamily="34" charset="0"/>
                  </a:defRPr>
                </a:lvl3pPr>
                <a:lvl4pPr>
                  <a:defRPr>
                    <a:solidFill>
                      <a:schemeClr val="tx1"/>
                    </a:solidFill>
                    <a:latin typeface="Arial" panose="020B0604020202020204" pitchFamily="34" charset="0"/>
                    <a:cs typeface="Arial" panose="020B0604020202020204" pitchFamily="34" charset="0"/>
                  </a:defRPr>
                </a:lvl4pPr>
                <a:lvl5pPr>
                  <a:defRPr>
                    <a:solidFill>
                      <a:schemeClr val="tx1"/>
                    </a:solidFill>
                    <a:latin typeface="Arial" panose="020B0604020202020204" pitchFamily="34" charset="0"/>
                    <a:cs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buFont typeface="Wingdings" panose="05000000000000000000" pitchFamily="2" charset="2"/>
                  <a:buChar char="Ø"/>
                </a:pPr>
                <a:endParaRPr lang="es-AR" altLang="es-PE" sz="2000"/>
              </a:p>
            </p:txBody>
          </p:sp>
          <p:sp>
            <p:nvSpPr>
              <p:cNvPr id="133137" name="AutoShape 17"/>
              <p:cNvSpPr>
                <a:spLocks noChangeArrowheads="1"/>
              </p:cNvSpPr>
              <p:nvPr/>
            </p:nvSpPr>
            <p:spPr bwMode="auto">
              <a:xfrm>
                <a:off x="2699" y="1117"/>
                <a:ext cx="318" cy="544"/>
              </a:xfrm>
              <a:prstGeom prst="downArrow">
                <a:avLst>
                  <a:gd name="adj1" fmla="val 50000"/>
                  <a:gd name="adj2" fmla="val 42767"/>
                </a:avLst>
              </a:prstGeom>
              <a:gradFill rotWithShape="1">
                <a:gsLst>
                  <a:gs pos="0">
                    <a:srgbClr val="AAC496"/>
                  </a:gs>
                  <a:gs pos="100000">
                    <a:srgbClr val="AAC496">
                      <a:gamma/>
                      <a:shade val="46275"/>
                      <a:invGamma/>
                    </a:srgbClr>
                  </a:gs>
                </a:gsLst>
                <a:lin ang="5400000" scaled="1"/>
              </a:gra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133130" name="Text Box 10"/>
              <p:cNvSpPr txBox="1">
                <a:spLocks noChangeArrowheads="1"/>
              </p:cNvSpPr>
              <p:nvPr/>
            </p:nvSpPr>
            <p:spPr bwMode="auto">
              <a:xfrm>
                <a:off x="2188" y="2387"/>
                <a:ext cx="131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a:t>impactos </a:t>
                </a:r>
                <a:endParaRPr lang="es-ES" altLang="es-PE"/>
              </a:p>
            </p:txBody>
          </p:sp>
        </p:grpSp>
        <p:sp>
          <p:nvSpPr>
            <p:cNvPr id="133132" name="Text Box 12"/>
            <p:cNvSpPr txBox="1">
              <a:spLocks noChangeArrowheads="1"/>
            </p:cNvSpPr>
            <p:nvPr/>
          </p:nvSpPr>
          <p:spPr bwMode="auto">
            <a:xfrm>
              <a:off x="2448" y="3369"/>
              <a:ext cx="136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a:t>Impactos</a:t>
              </a:r>
              <a:endParaRPr lang="es-ES" altLang="es-PE"/>
            </a:p>
          </p:txBody>
        </p:sp>
      </p:grpSp>
      <p:sp>
        <p:nvSpPr>
          <p:cNvPr id="133161" name="Text Box 41"/>
          <p:cNvSpPr txBox="1">
            <a:spLocks noChangeArrowheads="1"/>
          </p:cNvSpPr>
          <p:nvPr/>
        </p:nvSpPr>
        <p:spPr bwMode="auto">
          <a:xfrm>
            <a:off x="3886200" y="1905000"/>
            <a:ext cx="216058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a:t>Impactos</a:t>
            </a:r>
            <a:endParaRPr lang="es-ES" altLang="es-PE"/>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 name="Marcador de número de diapositiva 3"/>
          <p:cNvSpPr>
            <a:spLocks noGrp="1"/>
          </p:cNvSpPr>
          <p:nvPr>
            <p:ph type="sldNum" sz="quarter" idx="12"/>
          </p:nvPr>
        </p:nvSpPr>
        <p:spPr/>
        <p:txBody>
          <a:bodyPr/>
          <a:lstStyle/>
          <a:p>
            <a:fld id="{EDF6572E-2DCC-44FA-A88F-5F051AB7EB86}" type="slidenum">
              <a:rPr lang="es-ES" altLang="es-PE"/>
              <a:pPr/>
              <a:t>48</a:t>
            </a:fld>
            <a:endParaRPr lang="es-ES" altLang="es-PE"/>
          </a:p>
        </p:txBody>
      </p:sp>
      <p:sp>
        <p:nvSpPr>
          <p:cNvPr id="131094" name="Rectangle 22"/>
          <p:cNvSpPr>
            <a:spLocks noChangeArrowheads="1"/>
          </p:cNvSpPr>
          <p:nvPr/>
        </p:nvSpPr>
        <p:spPr bwMode="auto">
          <a:xfrm>
            <a:off x="304800" y="14288"/>
            <a:ext cx="8532813" cy="900112"/>
          </a:xfrm>
          <a:prstGeom prst="rect">
            <a:avLst/>
          </a:prstGeom>
          <a:solidFill>
            <a:srgbClr val="4D4D4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131074" name="Rectangle 2"/>
          <p:cNvSpPr>
            <a:spLocks noChangeArrowheads="1"/>
          </p:cNvSpPr>
          <p:nvPr/>
        </p:nvSpPr>
        <p:spPr bwMode="auto">
          <a:xfrm>
            <a:off x="395288" y="1916113"/>
            <a:ext cx="8497887" cy="4249737"/>
          </a:xfrm>
          <a:prstGeom prst="rect">
            <a:avLst/>
          </a:prstGeom>
          <a:solidFill>
            <a:schemeClr val="bg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s-PE"/>
          </a:p>
        </p:txBody>
      </p:sp>
      <p:sp>
        <p:nvSpPr>
          <p:cNvPr id="131075" name="Text Box 3"/>
          <p:cNvSpPr txBox="1">
            <a:spLocks noChangeArrowheads="1"/>
          </p:cNvSpPr>
          <p:nvPr/>
        </p:nvSpPr>
        <p:spPr bwMode="auto">
          <a:xfrm>
            <a:off x="457200" y="115888"/>
            <a:ext cx="8280400"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FF9900"/>
                </a:solidFill>
                <a:miter lim="800000"/>
                <a:headEnd/>
                <a:tailEnd/>
              </a14:hiddenLine>
            </a:ext>
          </a:extLst>
        </p:spPr>
        <p:txBody>
          <a:bodyPr>
            <a:spAutoFit/>
          </a:bodyPr>
          <a:lstStyle/>
          <a:p>
            <a:pPr algn="ctr"/>
            <a:r>
              <a:rPr lang="es-ES_tradnl" altLang="es-PE" sz="2800">
                <a:solidFill>
                  <a:srgbClr val="FF9900"/>
                </a:solidFill>
                <a:effectLst>
                  <a:outerShdw blurRad="38100" dist="38100" dir="2700000" algn="tl">
                    <a:srgbClr val="000000"/>
                  </a:outerShdw>
                </a:effectLst>
              </a:rPr>
              <a:t>Funciones Ecológicas: Cuencas Hidrográficas</a:t>
            </a:r>
            <a:endParaRPr lang="es-ES" altLang="es-PE" sz="2800">
              <a:solidFill>
                <a:srgbClr val="FF9900"/>
              </a:solidFill>
              <a:effectLst>
                <a:outerShdw blurRad="38100" dist="38100" dir="2700000" algn="tl">
                  <a:srgbClr val="000000"/>
                </a:outerShdw>
              </a:effectLst>
            </a:endParaRPr>
          </a:p>
        </p:txBody>
      </p:sp>
      <p:sp>
        <p:nvSpPr>
          <p:cNvPr id="131076" name="Oval 4"/>
          <p:cNvSpPr>
            <a:spLocks noChangeArrowheads="1"/>
          </p:cNvSpPr>
          <p:nvPr/>
        </p:nvSpPr>
        <p:spPr bwMode="auto">
          <a:xfrm>
            <a:off x="323850" y="2133600"/>
            <a:ext cx="2808288" cy="3167063"/>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s-PE"/>
          </a:p>
        </p:txBody>
      </p:sp>
      <p:grpSp>
        <p:nvGrpSpPr>
          <p:cNvPr id="131077" name="Group 5"/>
          <p:cNvGrpSpPr>
            <a:grpSpLocks/>
          </p:cNvGrpSpPr>
          <p:nvPr/>
        </p:nvGrpSpPr>
        <p:grpSpPr bwMode="auto">
          <a:xfrm>
            <a:off x="755650" y="2278063"/>
            <a:ext cx="2232025" cy="2879725"/>
            <a:chOff x="431" y="1616"/>
            <a:chExt cx="1406" cy="1814"/>
          </a:xfrm>
        </p:grpSpPr>
        <p:sp>
          <p:nvSpPr>
            <p:cNvPr id="131078" name="Rectangle 6"/>
            <p:cNvSpPr>
              <a:spLocks noChangeArrowheads="1"/>
            </p:cNvSpPr>
            <p:nvPr/>
          </p:nvSpPr>
          <p:spPr bwMode="auto">
            <a:xfrm>
              <a:off x="431" y="1616"/>
              <a:ext cx="1406" cy="1814"/>
            </a:xfrm>
            <a:prstGeom prst="rect">
              <a:avLst/>
            </a:prstGeom>
            <a:solidFill>
              <a:schemeClr val="bg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s-PE"/>
            </a:p>
          </p:txBody>
        </p:sp>
        <p:sp>
          <p:nvSpPr>
            <p:cNvPr id="131079" name="Text Box 7"/>
            <p:cNvSpPr txBox="1">
              <a:spLocks noChangeArrowheads="1"/>
            </p:cNvSpPr>
            <p:nvPr/>
          </p:nvSpPr>
          <p:spPr bwMode="auto">
            <a:xfrm>
              <a:off x="431" y="1838"/>
              <a:ext cx="140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a:t>Fuentes puntuales</a:t>
              </a:r>
              <a:endParaRPr lang="es-ES" altLang="es-PE"/>
            </a:p>
          </p:txBody>
        </p:sp>
        <p:sp>
          <p:nvSpPr>
            <p:cNvPr id="131080" name="Text Box 8"/>
            <p:cNvSpPr txBox="1">
              <a:spLocks noChangeArrowheads="1"/>
            </p:cNvSpPr>
            <p:nvPr/>
          </p:nvSpPr>
          <p:spPr bwMode="auto">
            <a:xfrm>
              <a:off x="431" y="2844"/>
              <a:ext cx="1406" cy="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i="1">
                  <a:solidFill>
                    <a:srgbClr val="003300"/>
                  </a:solidFill>
                </a:rPr>
                <a:t>Pérdida nutrientes,    de materiales finos y MO</a:t>
              </a:r>
              <a:endParaRPr lang="es-ES" altLang="es-PE" i="1">
                <a:solidFill>
                  <a:srgbClr val="003300"/>
                </a:solidFill>
              </a:endParaRPr>
            </a:p>
          </p:txBody>
        </p:sp>
      </p:grpSp>
      <p:grpSp>
        <p:nvGrpSpPr>
          <p:cNvPr id="131081" name="Group 9"/>
          <p:cNvGrpSpPr>
            <a:grpSpLocks/>
          </p:cNvGrpSpPr>
          <p:nvPr/>
        </p:nvGrpSpPr>
        <p:grpSpPr bwMode="auto">
          <a:xfrm>
            <a:off x="3492500" y="2278063"/>
            <a:ext cx="2232025" cy="2879725"/>
            <a:chOff x="2245" y="1616"/>
            <a:chExt cx="1406" cy="1814"/>
          </a:xfrm>
        </p:grpSpPr>
        <p:sp>
          <p:nvSpPr>
            <p:cNvPr id="131082" name="Rectangle 10"/>
            <p:cNvSpPr>
              <a:spLocks noChangeArrowheads="1"/>
            </p:cNvSpPr>
            <p:nvPr/>
          </p:nvSpPr>
          <p:spPr bwMode="auto">
            <a:xfrm>
              <a:off x="2245" y="1616"/>
              <a:ext cx="1406" cy="1814"/>
            </a:xfrm>
            <a:prstGeom prst="rect">
              <a:avLst/>
            </a:prstGeom>
            <a:solidFill>
              <a:schemeClr val="bg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s-PE"/>
            </a:p>
          </p:txBody>
        </p:sp>
        <p:sp>
          <p:nvSpPr>
            <p:cNvPr id="131083" name="Text Box 11"/>
            <p:cNvSpPr txBox="1">
              <a:spLocks noChangeArrowheads="1"/>
            </p:cNvSpPr>
            <p:nvPr/>
          </p:nvSpPr>
          <p:spPr bwMode="auto">
            <a:xfrm>
              <a:off x="2245" y="1838"/>
              <a:ext cx="136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a:t>Áreas intermedias</a:t>
              </a:r>
              <a:endParaRPr lang="es-ES" altLang="es-PE"/>
            </a:p>
          </p:txBody>
        </p:sp>
        <p:sp>
          <p:nvSpPr>
            <p:cNvPr id="131084" name="Text Box 12"/>
            <p:cNvSpPr txBox="1">
              <a:spLocks noChangeArrowheads="1"/>
            </p:cNvSpPr>
            <p:nvPr/>
          </p:nvSpPr>
          <p:spPr bwMode="auto">
            <a:xfrm>
              <a:off x="2245" y="2840"/>
              <a:ext cx="1406" cy="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i="1">
                  <a:solidFill>
                    <a:srgbClr val="003300"/>
                  </a:solidFill>
                </a:rPr>
                <a:t>Enriquecimiento de nutrientes y sedimentación</a:t>
              </a:r>
              <a:endParaRPr lang="es-ES" altLang="es-PE" i="1">
                <a:solidFill>
                  <a:srgbClr val="003300"/>
                </a:solidFill>
              </a:endParaRPr>
            </a:p>
          </p:txBody>
        </p:sp>
      </p:grpSp>
      <p:grpSp>
        <p:nvGrpSpPr>
          <p:cNvPr id="131085" name="Group 13"/>
          <p:cNvGrpSpPr>
            <a:grpSpLocks/>
          </p:cNvGrpSpPr>
          <p:nvPr/>
        </p:nvGrpSpPr>
        <p:grpSpPr bwMode="auto">
          <a:xfrm>
            <a:off x="6227763" y="2276475"/>
            <a:ext cx="2232025" cy="2879725"/>
            <a:chOff x="4014" y="1615"/>
            <a:chExt cx="1406" cy="1814"/>
          </a:xfrm>
        </p:grpSpPr>
        <p:sp>
          <p:nvSpPr>
            <p:cNvPr id="131086" name="Rectangle 14"/>
            <p:cNvSpPr>
              <a:spLocks noChangeArrowheads="1"/>
            </p:cNvSpPr>
            <p:nvPr/>
          </p:nvSpPr>
          <p:spPr bwMode="auto">
            <a:xfrm>
              <a:off x="4014" y="1615"/>
              <a:ext cx="1406" cy="1814"/>
            </a:xfrm>
            <a:prstGeom prst="rect">
              <a:avLst/>
            </a:prstGeom>
            <a:solidFill>
              <a:schemeClr val="bg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s-PE"/>
            </a:p>
          </p:txBody>
        </p:sp>
        <p:sp>
          <p:nvSpPr>
            <p:cNvPr id="131087" name="Text Box 15"/>
            <p:cNvSpPr txBox="1">
              <a:spLocks noChangeArrowheads="1"/>
            </p:cNvSpPr>
            <p:nvPr/>
          </p:nvSpPr>
          <p:spPr bwMode="auto">
            <a:xfrm>
              <a:off x="4014" y="2840"/>
              <a:ext cx="1361"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i="1">
                  <a:solidFill>
                    <a:srgbClr val="003300"/>
                  </a:solidFill>
                </a:rPr>
                <a:t>Reciclado; denitrificación. </a:t>
              </a:r>
              <a:endParaRPr lang="es-ES" altLang="es-PE" i="1">
                <a:solidFill>
                  <a:srgbClr val="003300"/>
                </a:solidFill>
              </a:endParaRPr>
            </a:p>
          </p:txBody>
        </p:sp>
        <p:sp>
          <p:nvSpPr>
            <p:cNvPr id="131088" name="Text Box 16"/>
            <p:cNvSpPr txBox="1">
              <a:spLocks noChangeArrowheads="1"/>
            </p:cNvSpPr>
            <p:nvPr/>
          </p:nvSpPr>
          <p:spPr bwMode="auto">
            <a:xfrm>
              <a:off x="4014" y="1842"/>
              <a:ext cx="136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a:t>Cuerpo receptor</a:t>
              </a:r>
              <a:endParaRPr lang="es-ES" altLang="es-PE"/>
            </a:p>
          </p:txBody>
        </p:sp>
      </p:grpSp>
      <p:sp>
        <p:nvSpPr>
          <p:cNvPr id="131089" name="AutoShape 17"/>
          <p:cNvSpPr>
            <a:spLocks noChangeArrowheads="1"/>
          </p:cNvSpPr>
          <p:nvPr/>
        </p:nvSpPr>
        <p:spPr bwMode="auto">
          <a:xfrm>
            <a:off x="2627313" y="3286125"/>
            <a:ext cx="1296987" cy="5746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gradFill rotWithShape="1">
            <a:gsLst>
              <a:gs pos="0">
                <a:srgbClr val="FF9900">
                  <a:gamma/>
                  <a:shade val="46275"/>
                  <a:invGamma/>
                </a:srgbClr>
              </a:gs>
              <a:gs pos="100000">
                <a:srgbClr val="FF9900"/>
              </a:gs>
            </a:gsLst>
            <a:lin ang="0" scaled="1"/>
          </a:gradFill>
          <a:ln w="6350">
            <a:solidFill>
              <a:srgbClr val="FF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131090" name="AutoShape 18"/>
          <p:cNvSpPr>
            <a:spLocks noChangeArrowheads="1"/>
          </p:cNvSpPr>
          <p:nvPr/>
        </p:nvSpPr>
        <p:spPr bwMode="auto">
          <a:xfrm>
            <a:off x="5364163" y="3284538"/>
            <a:ext cx="1296987" cy="5746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gradFill rotWithShape="1">
            <a:gsLst>
              <a:gs pos="0">
                <a:srgbClr val="FF9900">
                  <a:gamma/>
                  <a:shade val="46275"/>
                  <a:invGamma/>
                </a:srgbClr>
              </a:gs>
              <a:gs pos="100000">
                <a:srgbClr val="FF9900"/>
              </a:gs>
            </a:gsLst>
            <a:lin ang="0" scaled="1"/>
          </a:gradFill>
          <a:ln w="6350">
            <a:solidFill>
              <a:srgbClr val="FF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131091" name="Rectangle 19"/>
          <p:cNvSpPr>
            <a:spLocks noChangeArrowheads="1"/>
          </p:cNvSpPr>
          <p:nvPr/>
        </p:nvSpPr>
        <p:spPr bwMode="auto">
          <a:xfrm>
            <a:off x="323850" y="2349500"/>
            <a:ext cx="8280400" cy="3816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s-PE"/>
          </a:p>
        </p:txBody>
      </p:sp>
      <p:sp>
        <p:nvSpPr>
          <p:cNvPr id="131092" name="Text Box 20"/>
          <p:cNvSpPr txBox="1">
            <a:spLocks noChangeArrowheads="1"/>
          </p:cNvSpPr>
          <p:nvPr/>
        </p:nvSpPr>
        <p:spPr bwMode="auto">
          <a:xfrm>
            <a:off x="1763713" y="5516563"/>
            <a:ext cx="55451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a:defRPr>
                <a:solidFill>
                  <a:schemeClr val="tx1"/>
                </a:solidFill>
                <a:latin typeface="Arial" panose="020B0604020202020204" pitchFamily="34" charset="0"/>
                <a:cs typeface="Arial" panose="020B0604020202020204" pitchFamily="34" charset="0"/>
              </a:defRPr>
            </a:lvl1pPr>
            <a:lvl2pPr>
              <a:defRPr>
                <a:solidFill>
                  <a:schemeClr val="tx1"/>
                </a:solidFill>
                <a:latin typeface="Arial" panose="020B0604020202020204" pitchFamily="34" charset="0"/>
                <a:cs typeface="Arial" panose="020B0604020202020204" pitchFamily="34" charset="0"/>
              </a:defRPr>
            </a:lvl2pPr>
            <a:lvl3pPr>
              <a:defRPr>
                <a:solidFill>
                  <a:schemeClr val="tx1"/>
                </a:solidFill>
                <a:latin typeface="Arial" panose="020B0604020202020204" pitchFamily="34" charset="0"/>
                <a:cs typeface="Arial" panose="020B0604020202020204" pitchFamily="34" charset="0"/>
              </a:defRPr>
            </a:lvl3pPr>
            <a:lvl4pPr>
              <a:defRPr>
                <a:solidFill>
                  <a:schemeClr val="tx1"/>
                </a:solidFill>
                <a:latin typeface="Arial" panose="020B0604020202020204" pitchFamily="34" charset="0"/>
                <a:cs typeface="Arial" panose="020B0604020202020204" pitchFamily="34" charset="0"/>
              </a:defRPr>
            </a:lvl4pPr>
            <a:lvl5pPr>
              <a:defRPr>
                <a:solidFill>
                  <a:schemeClr val="tx1"/>
                </a:solidFill>
                <a:latin typeface="Arial" panose="020B0604020202020204" pitchFamily="34" charset="0"/>
                <a:cs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buFont typeface="Wingdings" panose="05000000000000000000" pitchFamily="2" charset="2"/>
              <a:buNone/>
            </a:pPr>
            <a:r>
              <a:rPr lang="es-ES_tradnl" altLang="es-PE" sz="2400"/>
              <a:t>Cuenca hidrográfica</a:t>
            </a:r>
            <a:endParaRPr lang="es-ES" altLang="es-PE" sz="2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31074"/>
                                        </p:tgtEl>
                                        <p:attrNameLst>
                                          <p:attrName>style.visibility</p:attrName>
                                        </p:attrNameLst>
                                      </p:cBhvr>
                                      <p:to>
                                        <p:strVal val="visible"/>
                                      </p:to>
                                    </p:set>
                                    <p:animEffect transition="in" filter="box(in)">
                                      <p:cBhvr>
                                        <p:cTn id="7" dur="500"/>
                                        <p:tgtEl>
                                          <p:spTgt spid="131074"/>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31092"/>
                                        </p:tgtEl>
                                        <p:attrNameLst>
                                          <p:attrName>style.visibility</p:attrName>
                                        </p:attrNameLst>
                                      </p:cBhvr>
                                      <p:to>
                                        <p:strVal val="visible"/>
                                      </p:to>
                                    </p:set>
                                    <p:animEffect transition="in" filter="box(in)">
                                      <p:cBhvr>
                                        <p:cTn id="10" dur="500"/>
                                        <p:tgtEl>
                                          <p:spTgt spid="13109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 presetClass="entr" presetSubtype="16" fill="hold" nodeType="clickEffect">
                                  <p:stCondLst>
                                    <p:cond delay="0"/>
                                  </p:stCondLst>
                                  <p:childTnLst>
                                    <p:set>
                                      <p:cBhvr>
                                        <p:cTn id="14" dur="1" fill="hold">
                                          <p:stCondLst>
                                            <p:cond delay="0"/>
                                          </p:stCondLst>
                                        </p:cTn>
                                        <p:tgtEl>
                                          <p:spTgt spid="131077"/>
                                        </p:tgtEl>
                                        <p:attrNameLst>
                                          <p:attrName>style.visibility</p:attrName>
                                        </p:attrNameLst>
                                      </p:cBhvr>
                                      <p:to>
                                        <p:strVal val="visible"/>
                                      </p:to>
                                    </p:set>
                                    <p:animEffect transition="in" filter="box(in)">
                                      <p:cBhvr>
                                        <p:cTn id="15" dur="500"/>
                                        <p:tgtEl>
                                          <p:spTgt spid="131077"/>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 presetClass="entr" presetSubtype="16" fill="hold" grpId="0" nodeType="clickEffect">
                                  <p:stCondLst>
                                    <p:cond delay="0"/>
                                  </p:stCondLst>
                                  <p:childTnLst>
                                    <p:set>
                                      <p:cBhvr>
                                        <p:cTn id="19" dur="1" fill="hold">
                                          <p:stCondLst>
                                            <p:cond delay="0"/>
                                          </p:stCondLst>
                                        </p:cTn>
                                        <p:tgtEl>
                                          <p:spTgt spid="131089"/>
                                        </p:tgtEl>
                                        <p:attrNameLst>
                                          <p:attrName>style.visibility</p:attrName>
                                        </p:attrNameLst>
                                      </p:cBhvr>
                                      <p:to>
                                        <p:strVal val="visible"/>
                                      </p:to>
                                    </p:set>
                                    <p:animEffect transition="in" filter="box(in)">
                                      <p:cBhvr>
                                        <p:cTn id="20" dur="500"/>
                                        <p:tgtEl>
                                          <p:spTgt spid="131089"/>
                                        </p:tgtEl>
                                      </p:cBhvr>
                                    </p:animEffect>
                                  </p:childTnLst>
                                </p:cTn>
                              </p:par>
                              <p:par>
                                <p:cTn id="21" presetID="4" presetClass="entr" presetSubtype="16" fill="hold" nodeType="withEffect">
                                  <p:stCondLst>
                                    <p:cond delay="0"/>
                                  </p:stCondLst>
                                  <p:childTnLst>
                                    <p:set>
                                      <p:cBhvr>
                                        <p:cTn id="22" dur="1" fill="hold">
                                          <p:stCondLst>
                                            <p:cond delay="0"/>
                                          </p:stCondLst>
                                        </p:cTn>
                                        <p:tgtEl>
                                          <p:spTgt spid="131081"/>
                                        </p:tgtEl>
                                        <p:attrNameLst>
                                          <p:attrName>style.visibility</p:attrName>
                                        </p:attrNameLst>
                                      </p:cBhvr>
                                      <p:to>
                                        <p:strVal val="visible"/>
                                      </p:to>
                                    </p:set>
                                    <p:animEffect transition="in" filter="box(in)">
                                      <p:cBhvr>
                                        <p:cTn id="23" dur="500"/>
                                        <p:tgtEl>
                                          <p:spTgt spid="131081"/>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4" presetClass="entr" presetSubtype="16" fill="hold" grpId="0" nodeType="clickEffect">
                                  <p:stCondLst>
                                    <p:cond delay="0"/>
                                  </p:stCondLst>
                                  <p:childTnLst>
                                    <p:set>
                                      <p:cBhvr>
                                        <p:cTn id="27" dur="1" fill="hold">
                                          <p:stCondLst>
                                            <p:cond delay="0"/>
                                          </p:stCondLst>
                                        </p:cTn>
                                        <p:tgtEl>
                                          <p:spTgt spid="131090"/>
                                        </p:tgtEl>
                                        <p:attrNameLst>
                                          <p:attrName>style.visibility</p:attrName>
                                        </p:attrNameLst>
                                      </p:cBhvr>
                                      <p:to>
                                        <p:strVal val="visible"/>
                                      </p:to>
                                    </p:set>
                                    <p:animEffect transition="in" filter="box(in)">
                                      <p:cBhvr>
                                        <p:cTn id="28" dur="500"/>
                                        <p:tgtEl>
                                          <p:spTgt spid="131090"/>
                                        </p:tgtEl>
                                      </p:cBhvr>
                                    </p:animEffect>
                                  </p:childTnLst>
                                </p:cTn>
                              </p:par>
                              <p:par>
                                <p:cTn id="29" presetID="4" presetClass="entr" presetSubtype="16" fill="hold" nodeType="withEffect">
                                  <p:stCondLst>
                                    <p:cond delay="0"/>
                                  </p:stCondLst>
                                  <p:childTnLst>
                                    <p:set>
                                      <p:cBhvr>
                                        <p:cTn id="30" dur="1" fill="hold">
                                          <p:stCondLst>
                                            <p:cond delay="0"/>
                                          </p:stCondLst>
                                        </p:cTn>
                                        <p:tgtEl>
                                          <p:spTgt spid="131085"/>
                                        </p:tgtEl>
                                        <p:attrNameLst>
                                          <p:attrName>style.visibility</p:attrName>
                                        </p:attrNameLst>
                                      </p:cBhvr>
                                      <p:to>
                                        <p:strVal val="visible"/>
                                      </p:to>
                                    </p:set>
                                    <p:animEffect transition="in" filter="box(in)">
                                      <p:cBhvr>
                                        <p:cTn id="31" dur="500"/>
                                        <p:tgtEl>
                                          <p:spTgt spid="1310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074" grpId="0" animBg="1"/>
      <p:bldP spid="131089" grpId="0" animBg="1"/>
      <p:bldP spid="131090" grpId="0" animBg="1"/>
      <p:bldP spid="131092" grpId="0"/>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Marcador de número de diapositiva 3"/>
          <p:cNvSpPr>
            <a:spLocks noGrp="1"/>
          </p:cNvSpPr>
          <p:nvPr>
            <p:ph type="sldNum" sz="quarter" idx="12"/>
          </p:nvPr>
        </p:nvSpPr>
        <p:spPr/>
        <p:txBody>
          <a:bodyPr/>
          <a:lstStyle/>
          <a:p>
            <a:fld id="{9BA7B914-A97D-4DBE-928A-B815319A3ADB}" type="slidenum">
              <a:rPr lang="es-ES" altLang="es-PE"/>
              <a:pPr/>
              <a:t>49</a:t>
            </a:fld>
            <a:endParaRPr lang="es-ES" altLang="es-PE"/>
          </a:p>
        </p:txBody>
      </p:sp>
      <p:sp>
        <p:nvSpPr>
          <p:cNvPr id="559109" name="Text Box 5"/>
          <p:cNvSpPr txBox="1">
            <a:spLocks noChangeArrowheads="1"/>
          </p:cNvSpPr>
          <p:nvPr/>
        </p:nvSpPr>
        <p:spPr bwMode="auto">
          <a:xfrm>
            <a:off x="1042988" y="188913"/>
            <a:ext cx="7777162"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559110" name="Text Box 6"/>
          <p:cNvSpPr txBox="1">
            <a:spLocks noChangeArrowheads="1"/>
          </p:cNvSpPr>
          <p:nvPr/>
        </p:nvSpPr>
        <p:spPr bwMode="auto">
          <a:xfrm>
            <a:off x="685800" y="1219200"/>
            <a:ext cx="8458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spcAft>
                <a:spcPct val="100000"/>
              </a:spcAft>
              <a:buFont typeface="Wingdings" panose="05000000000000000000" pitchFamily="2" charset="2"/>
              <a:buNone/>
            </a:pPr>
            <a:r>
              <a:rPr lang="es-ES_tradnl" altLang="es-PE" sz="2400">
                <a:effectLst>
                  <a:outerShdw blurRad="38100" dist="38100" dir="2700000" algn="tl">
                    <a:srgbClr val="FFFFFF"/>
                  </a:outerShdw>
                </a:effectLst>
              </a:rPr>
              <a:t>¿Cómo surge el concepto de Desarrollo Sustentable?</a:t>
            </a:r>
            <a:endParaRPr lang="es-AR" altLang="es-PE" sz="2400">
              <a:effectLst>
                <a:outerShdw blurRad="38100" dist="38100" dir="2700000" algn="tl">
                  <a:srgbClr val="FFFFFF"/>
                </a:outerShdw>
              </a:effectLst>
            </a:endParaRPr>
          </a:p>
        </p:txBody>
      </p:sp>
      <p:sp>
        <p:nvSpPr>
          <p:cNvPr id="559121" name="Text Box 17"/>
          <p:cNvSpPr txBox="1">
            <a:spLocks noChangeArrowheads="1"/>
          </p:cNvSpPr>
          <p:nvPr/>
        </p:nvSpPr>
        <p:spPr bwMode="auto">
          <a:xfrm>
            <a:off x="1295400" y="2057400"/>
            <a:ext cx="7315200" cy="3597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buFont typeface="Wingdings" panose="05000000000000000000" pitchFamily="2" charset="2"/>
              <a:buChar char="Ø"/>
            </a:pPr>
            <a:r>
              <a:rPr lang="es-AR" altLang="es-PE"/>
              <a:t> </a:t>
            </a:r>
            <a:r>
              <a:rPr lang="es-AR" altLang="es-PE" sz="2000"/>
              <a:t>Con posterioridad a la 2</a:t>
            </a:r>
            <a:r>
              <a:rPr lang="es-AR" altLang="es-PE" sz="2000" baseline="30000"/>
              <a:t>da </a:t>
            </a:r>
            <a:r>
              <a:rPr lang="es-AR" altLang="es-PE" sz="2000"/>
              <a:t>Guerra Mundial se aceleró el crecimiento económico -principalmente en los países desarrollados-, sin demasiadas preocupaciones por sus consecuencias sobre los recursos naturales y el ambiente.  </a:t>
            </a:r>
          </a:p>
          <a:p>
            <a:pPr algn="just">
              <a:spcBef>
                <a:spcPct val="50000"/>
              </a:spcBef>
              <a:buFont typeface="Wingdings" panose="05000000000000000000" pitchFamily="2" charset="2"/>
              <a:buChar char="Ø"/>
            </a:pPr>
            <a:r>
              <a:rPr lang="es-AR" altLang="es-PE" sz="2000"/>
              <a:t> El deterioro de los recursos naturales renovables y la contaminación del aire y de las aguas se aceleró fuertemente. </a:t>
            </a:r>
          </a:p>
          <a:p>
            <a:pPr algn="just">
              <a:spcBef>
                <a:spcPct val="50000"/>
              </a:spcBef>
              <a:buFont typeface="Wingdings" panose="05000000000000000000" pitchFamily="2" charset="2"/>
              <a:buChar char="Ø"/>
            </a:pPr>
            <a:r>
              <a:rPr lang="es-AR" altLang="es-PE" sz="2000"/>
              <a:t> A finales de los años 60 distintas voces de alerta motivaron un periodo de cambio la visión del crecimiento. </a:t>
            </a:r>
          </a:p>
          <a:p>
            <a:pPr algn="just">
              <a:spcBef>
                <a:spcPct val="50000"/>
              </a:spcBef>
              <a:buFont typeface="Wingdings" panose="05000000000000000000" pitchFamily="2" charset="2"/>
              <a:buChar char="Ø"/>
            </a:pPr>
            <a:r>
              <a:rPr lang="es-AR" altLang="es-PE" sz="2000"/>
              <a:t> La crítica al modelo de crecimiento fue acompañada por la primera crisis energética (años 70). </a:t>
            </a:r>
          </a:p>
        </p:txBody>
      </p:sp>
      <p:grpSp>
        <p:nvGrpSpPr>
          <p:cNvPr id="559122" name="Group 18"/>
          <p:cNvGrpSpPr>
            <a:grpSpLocks/>
          </p:cNvGrpSpPr>
          <p:nvPr/>
        </p:nvGrpSpPr>
        <p:grpSpPr bwMode="auto">
          <a:xfrm>
            <a:off x="0" y="569913"/>
            <a:ext cx="9144000" cy="6105525"/>
            <a:chOff x="0" y="359"/>
            <a:chExt cx="5760" cy="3846"/>
          </a:xfrm>
        </p:grpSpPr>
        <p:sp>
          <p:nvSpPr>
            <p:cNvPr id="559123" name="Line 19"/>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59124" name="Picture 20"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59125" name="AutoShape 21"/>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59126" name="Line 22"/>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59127" name="Text Box 23"/>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59121">
                                            <p:txEl>
                                              <p:pRg st="0" end="0"/>
                                            </p:txEl>
                                          </p:spTgt>
                                        </p:tgtEl>
                                        <p:attrNameLst>
                                          <p:attrName>style.visibility</p:attrName>
                                        </p:attrNameLst>
                                      </p:cBhvr>
                                      <p:to>
                                        <p:strVal val="visible"/>
                                      </p:to>
                                    </p:set>
                                    <p:animEffect transition="in" filter="box(in)">
                                      <p:cBhvr>
                                        <p:cTn id="7" dur="500"/>
                                        <p:tgtEl>
                                          <p:spTgt spid="55912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559121">
                                            <p:txEl>
                                              <p:pRg st="1" end="1"/>
                                            </p:txEl>
                                          </p:spTgt>
                                        </p:tgtEl>
                                        <p:attrNameLst>
                                          <p:attrName>style.visibility</p:attrName>
                                        </p:attrNameLst>
                                      </p:cBhvr>
                                      <p:to>
                                        <p:strVal val="visible"/>
                                      </p:to>
                                    </p:set>
                                    <p:animEffect transition="in" filter="box(in)">
                                      <p:cBhvr>
                                        <p:cTn id="12" dur="500"/>
                                        <p:tgtEl>
                                          <p:spTgt spid="55912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559121">
                                            <p:txEl>
                                              <p:pRg st="2" end="2"/>
                                            </p:txEl>
                                          </p:spTgt>
                                        </p:tgtEl>
                                        <p:attrNameLst>
                                          <p:attrName>style.visibility</p:attrName>
                                        </p:attrNameLst>
                                      </p:cBhvr>
                                      <p:to>
                                        <p:strVal val="visible"/>
                                      </p:to>
                                    </p:set>
                                    <p:animEffect transition="in" filter="box(in)">
                                      <p:cBhvr>
                                        <p:cTn id="17" dur="500"/>
                                        <p:tgtEl>
                                          <p:spTgt spid="55912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559121">
                                            <p:txEl>
                                              <p:pRg st="3" end="3"/>
                                            </p:txEl>
                                          </p:spTgt>
                                        </p:tgtEl>
                                        <p:attrNameLst>
                                          <p:attrName>style.visibility</p:attrName>
                                        </p:attrNameLst>
                                      </p:cBhvr>
                                      <p:to>
                                        <p:strVal val="visible"/>
                                      </p:to>
                                    </p:set>
                                    <p:animEffect transition="in" filter="box(in)">
                                      <p:cBhvr>
                                        <p:cTn id="22" dur="500"/>
                                        <p:tgtEl>
                                          <p:spTgt spid="55912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86CA7F43-B2CC-4E26-8E55-7737ABE10B3F}" type="slidenum">
              <a:rPr lang="es-ES" altLang="es-PE"/>
              <a:pPr/>
              <a:t>50</a:t>
            </a:fld>
            <a:endParaRPr lang="es-ES" altLang="es-PE"/>
          </a:p>
        </p:txBody>
      </p:sp>
      <p:sp>
        <p:nvSpPr>
          <p:cNvPr id="604165" name="Rectangle 5"/>
          <p:cNvSpPr>
            <a:spLocks noChangeArrowheads="1"/>
          </p:cNvSpPr>
          <p:nvPr/>
        </p:nvSpPr>
        <p:spPr bwMode="auto">
          <a:xfrm>
            <a:off x="1692275" y="2276475"/>
            <a:ext cx="6624638" cy="403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04166" name="Text Box 6"/>
          <p:cNvSpPr txBox="1">
            <a:spLocks noChangeArrowheads="1"/>
          </p:cNvSpPr>
          <p:nvPr/>
        </p:nvSpPr>
        <p:spPr bwMode="auto">
          <a:xfrm>
            <a:off x="1187450" y="2286000"/>
            <a:ext cx="7416800" cy="2271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spcAft>
                <a:spcPct val="55000"/>
              </a:spcAft>
              <a:buFont typeface="Wingdings" panose="05000000000000000000" pitchFamily="2" charset="2"/>
              <a:buChar char="Ø"/>
            </a:pPr>
            <a:r>
              <a:rPr lang="es-ES_tradnl" altLang="es-PE" sz="2000"/>
              <a:t> </a:t>
            </a:r>
            <a:r>
              <a:rPr lang="es-ES_tradnl" altLang="es-PE" sz="2000" b="1" i="1"/>
              <a:t>Conferencia de la Biósfera</a:t>
            </a:r>
            <a:r>
              <a:rPr lang="es-ES_tradnl" altLang="es-PE" sz="2000" i="1"/>
              <a:t> (París, 1968)</a:t>
            </a:r>
          </a:p>
          <a:p>
            <a:pPr lvl="1" algn="just">
              <a:spcBef>
                <a:spcPct val="60000"/>
              </a:spcBef>
              <a:spcAft>
                <a:spcPct val="55000"/>
              </a:spcAft>
              <a:buFont typeface="Wingdings" panose="05000000000000000000" pitchFamily="2" charset="2"/>
              <a:buChar char="ü"/>
            </a:pPr>
            <a:r>
              <a:rPr lang="es-ES_tradnl" altLang="es-PE" sz="2000"/>
              <a:t> </a:t>
            </a:r>
            <a:r>
              <a:rPr lang="es-ES_tradnl" altLang="es-PE" sz="2000" i="1"/>
              <a:t>“</a:t>
            </a:r>
            <a:r>
              <a:rPr lang="es-ES_tradnl" altLang="es-PE" sz="2000"/>
              <a:t>El hombre actualmente tiene la capacidad y responsabilidad de determinar y guiar el futuro del medio ambiente, como iniciar las acciones correctivas a nivel nacional o internacional que correspondan. El pasado deberá ser dejado de largo sería y decididamente…” </a:t>
            </a:r>
            <a:endParaRPr lang="es-ES" altLang="es-PE" sz="2000" i="1"/>
          </a:p>
        </p:txBody>
      </p:sp>
      <p:sp>
        <p:nvSpPr>
          <p:cNvPr id="604167" name="Text Box 7"/>
          <p:cNvSpPr txBox="1">
            <a:spLocks noChangeArrowheads="1"/>
          </p:cNvSpPr>
          <p:nvPr/>
        </p:nvSpPr>
        <p:spPr bwMode="auto">
          <a:xfrm>
            <a:off x="971550" y="188913"/>
            <a:ext cx="7777163"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604178" name="Text Box 18"/>
          <p:cNvSpPr txBox="1">
            <a:spLocks noChangeArrowheads="1"/>
          </p:cNvSpPr>
          <p:nvPr/>
        </p:nvSpPr>
        <p:spPr bwMode="auto">
          <a:xfrm>
            <a:off x="1295400" y="1143000"/>
            <a:ext cx="7086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Wingdings" panose="05000000000000000000" pitchFamily="2" charset="2"/>
              <a:buNone/>
            </a:pPr>
            <a:r>
              <a:rPr lang="es-ES_tradnl" altLang="es-PE" sz="2400">
                <a:effectLst>
                  <a:outerShdw blurRad="38100" dist="38100" dir="2700000" algn="tl">
                    <a:srgbClr val="FFFFFF"/>
                  </a:outerShdw>
                </a:effectLst>
              </a:rPr>
              <a:t>Evolución del concepto de desarrollo sustentable</a:t>
            </a:r>
            <a:r>
              <a:rPr lang="es-ES_tradnl" altLang="es-PE" sz="2400"/>
              <a:t> </a:t>
            </a:r>
            <a:endParaRPr lang="es-AR" altLang="es-PE" sz="2400">
              <a:effectLst>
                <a:outerShdw blurRad="38100" dist="38100" dir="2700000" algn="tl">
                  <a:srgbClr val="FFFFFF"/>
                </a:outerShdw>
              </a:effectLst>
            </a:endParaRPr>
          </a:p>
        </p:txBody>
      </p:sp>
      <p:grpSp>
        <p:nvGrpSpPr>
          <p:cNvPr id="604179" name="Group 19"/>
          <p:cNvGrpSpPr>
            <a:grpSpLocks/>
          </p:cNvGrpSpPr>
          <p:nvPr/>
        </p:nvGrpSpPr>
        <p:grpSpPr bwMode="auto">
          <a:xfrm>
            <a:off x="0" y="569913"/>
            <a:ext cx="9144000" cy="6105525"/>
            <a:chOff x="0" y="359"/>
            <a:chExt cx="5760" cy="3846"/>
          </a:xfrm>
        </p:grpSpPr>
        <p:sp>
          <p:nvSpPr>
            <p:cNvPr id="604180" name="Line 20"/>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604181" name="Picture 21"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604182" name="AutoShape 22"/>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04183" name="Line 23"/>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604184" name="Text Box 24"/>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04166"/>
                                        </p:tgtEl>
                                        <p:attrNameLst>
                                          <p:attrName>style.visibility</p:attrName>
                                        </p:attrNameLst>
                                      </p:cBhvr>
                                      <p:to>
                                        <p:strVal val="visible"/>
                                      </p:to>
                                    </p:set>
                                    <p:animEffect transition="in" filter="box(in)">
                                      <p:cBhvr>
                                        <p:cTn id="7" dur="500"/>
                                        <p:tgtEl>
                                          <p:spTgt spid="6041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66" grpId="0"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558A3798-A580-4ABE-8FDA-283C4978D85A}" type="slidenum">
              <a:rPr lang="es-ES" altLang="es-PE"/>
              <a:pPr/>
              <a:t>51</a:t>
            </a:fld>
            <a:endParaRPr lang="es-ES" altLang="es-PE"/>
          </a:p>
        </p:txBody>
      </p:sp>
      <p:sp>
        <p:nvSpPr>
          <p:cNvPr id="563205" name="Rectangle 5"/>
          <p:cNvSpPr>
            <a:spLocks noChangeArrowheads="1"/>
          </p:cNvSpPr>
          <p:nvPr/>
        </p:nvSpPr>
        <p:spPr bwMode="auto">
          <a:xfrm>
            <a:off x="1692275" y="2276475"/>
            <a:ext cx="6624638" cy="403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63206" name="Text Box 6"/>
          <p:cNvSpPr txBox="1">
            <a:spLocks noChangeArrowheads="1"/>
          </p:cNvSpPr>
          <p:nvPr/>
        </p:nvSpPr>
        <p:spPr bwMode="auto">
          <a:xfrm>
            <a:off x="1187450" y="2362200"/>
            <a:ext cx="7416800" cy="374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buFont typeface="Wingdings" panose="05000000000000000000" pitchFamily="2" charset="2"/>
              <a:buChar char="Ø"/>
            </a:pPr>
            <a:r>
              <a:rPr lang="es-ES_tradnl" altLang="es-PE" sz="2000"/>
              <a:t> </a:t>
            </a:r>
            <a:r>
              <a:rPr lang="es-ES_tradnl" altLang="es-PE" sz="2000" b="1" i="1"/>
              <a:t>Conferencia de UN en Estocolmo</a:t>
            </a:r>
            <a:r>
              <a:rPr lang="es-ES_tradnl" altLang="es-PE" sz="2000" i="1"/>
              <a:t> (1972): Declaración sobre el medio humano: </a:t>
            </a:r>
          </a:p>
          <a:p>
            <a:pPr>
              <a:buFont typeface="Wingdings" panose="05000000000000000000" pitchFamily="2" charset="2"/>
              <a:buChar char="Ø"/>
            </a:pPr>
            <a:endParaRPr lang="es-ES_tradnl" altLang="es-PE" sz="2000" i="1"/>
          </a:p>
          <a:p>
            <a:pPr lvl="1" algn="just">
              <a:buFont typeface="Wingdings" panose="05000000000000000000" pitchFamily="2" charset="2"/>
              <a:buChar char="ü"/>
            </a:pPr>
            <a:r>
              <a:rPr lang="es-ES_tradnl" altLang="es-PE" sz="2000" i="1"/>
              <a:t>…</a:t>
            </a:r>
            <a:r>
              <a:rPr lang="es-ES_tradnl" altLang="es-PE" sz="2000"/>
              <a:t>el hombre es obra y artífice del medio que lo rodea el cual le da el sustento material y le brinda la oportunidad de desarrollarse intelectual, moral, social y espiritualmente</a:t>
            </a:r>
            <a:r>
              <a:rPr lang="es-ES_tradnl" altLang="es-PE" sz="2000" i="1"/>
              <a:t>…</a:t>
            </a:r>
            <a:r>
              <a:rPr lang="es-ES_tradnl" altLang="es-PE" sz="2000"/>
              <a:t> </a:t>
            </a:r>
          </a:p>
          <a:p>
            <a:pPr lvl="1" algn="just">
              <a:buFont typeface="Wingdings" panose="05000000000000000000" pitchFamily="2" charset="2"/>
              <a:buChar char="ü"/>
            </a:pPr>
            <a:endParaRPr lang="es-ES_tradnl" altLang="es-PE" sz="2000"/>
          </a:p>
          <a:p>
            <a:pPr lvl="1" algn="just">
              <a:buFont typeface="Wingdings" panose="05000000000000000000" pitchFamily="2" charset="2"/>
              <a:buChar char="ü"/>
            </a:pPr>
            <a:r>
              <a:rPr lang="es-ES_tradnl" altLang="es-PE" sz="2000"/>
              <a:t> El ambiente es considerado abarcando el ambiente natural y la relación humana con el mismo.   </a:t>
            </a:r>
          </a:p>
          <a:p>
            <a:pPr lvl="1" algn="just">
              <a:buFont typeface="Wingdings" panose="05000000000000000000" pitchFamily="2" charset="2"/>
              <a:buChar char="ü"/>
            </a:pPr>
            <a:endParaRPr lang="es-ES_tradnl" altLang="es-PE" sz="2000"/>
          </a:p>
          <a:p>
            <a:pPr lvl="1" algn="just">
              <a:buFont typeface="Wingdings" panose="05000000000000000000" pitchFamily="2" charset="2"/>
              <a:buChar char="ü"/>
            </a:pPr>
            <a:r>
              <a:rPr lang="es-ES_tradnl" altLang="es-PE" sz="2000"/>
              <a:t>Se planteo la antítesis del desarrollo vs. la preservación ambiental” y se propuso la necesidad del </a:t>
            </a:r>
            <a:r>
              <a:rPr lang="es-ES_tradnl" altLang="es-PE" sz="2000" i="1"/>
              <a:t>“Ecodesarrollo”</a:t>
            </a:r>
            <a:r>
              <a:rPr lang="es-ES_tradnl" altLang="es-PE" sz="2000"/>
              <a:t>.</a:t>
            </a:r>
          </a:p>
        </p:txBody>
      </p:sp>
      <p:sp>
        <p:nvSpPr>
          <p:cNvPr id="563207" name="Text Box 7"/>
          <p:cNvSpPr txBox="1">
            <a:spLocks noChangeArrowheads="1"/>
          </p:cNvSpPr>
          <p:nvPr/>
        </p:nvSpPr>
        <p:spPr bwMode="auto">
          <a:xfrm>
            <a:off x="971550" y="188913"/>
            <a:ext cx="7777163"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563218" name="Text Box 18"/>
          <p:cNvSpPr txBox="1">
            <a:spLocks noChangeArrowheads="1"/>
          </p:cNvSpPr>
          <p:nvPr/>
        </p:nvSpPr>
        <p:spPr bwMode="auto">
          <a:xfrm>
            <a:off x="1295400" y="1143000"/>
            <a:ext cx="7086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Wingdings" panose="05000000000000000000" pitchFamily="2" charset="2"/>
              <a:buNone/>
            </a:pPr>
            <a:r>
              <a:rPr lang="es-ES_tradnl" altLang="es-PE" sz="2400">
                <a:effectLst>
                  <a:outerShdw blurRad="38100" dist="38100" dir="2700000" algn="tl">
                    <a:srgbClr val="FFFFFF"/>
                  </a:outerShdw>
                </a:effectLst>
              </a:rPr>
              <a:t>Evolución del concepto de desarrollo sustentable</a:t>
            </a:r>
            <a:r>
              <a:rPr lang="es-ES_tradnl" altLang="es-PE" sz="2400"/>
              <a:t> </a:t>
            </a:r>
            <a:endParaRPr lang="es-AR" altLang="es-PE" sz="2400">
              <a:effectLst>
                <a:outerShdw blurRad="38100" dist="38100" dir="2700000" algn="tl">
                  <a:srgbClr val="FFFFFF"/>
                </a:outerShdw>
              </a:effectLst>
            </a:endParaRPr>
          </a:p>
        </p:txBody>
      </p:sp>
      <p:grpSp>
        <p:nvGrpSpPr>
          <p:cNvPr id="563219" name="Group 19"/>
          <p:cNvGrpSpPr>
            <a:grpSpLocks/>
          </p:cNvGrpSpPr>
          <p:nvPr/>
        </p:nvGrpSpPr>
        <p:grpSpPr bwMode="auto">
          <a:xfrm>
            <a:off x="0" y="569913"/>
            <a:ext cx="9144000" cy="6105525"/>
            <a:chOff x="0" y="359"/>
            <a:chExt cx="5760" cy="3846"/>
          </a:xfrm>
        </p:grpSpPr>
        <p:sp>
          <p:nvSpPr>
            <p:cNvPr id="563220" name="Line 20"/>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63221" name="Picture 21"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63222" name="AutoShape 22"/>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63223" name="Line 23"/>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63224" name="Text Box 24"/>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29582146-A749-4921-B515-E103CBF6B51D}" type="slidenum">
              <a:rPr lang="es-ES" altLang="es-PE"/>
              <a:pPr/>
              <a:t>52</a:t>
            </a:fld>
            <a:endParaRPr lang="es-ES" altLang="es-PE"/>
          </a:p>
        </p:txBody>
      </p:sp>
      <p:sp>
        <p:nvSpPr>
          <p:cNvPr id="610309" name="Rectangle 5"/>
          <p:cNvSpPr>
            <a:spLocks noChangeArrowheads="1"/>
          </p:cNvSpPr>
          <p:nvPr/>
        </p:nvSpPr>
        <p:spPr bwMode="auto">
          <a:xfrm>
            <a:off x="1692275" y="2276475"/>
            <a:ext cx="6624638" cy="403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10310" name="Text Box 6"/>
          <p:cNvSpPr txBox="1">
            <a:spLocks noChangeArrowheads="1"/>
          </p:cNvSpPr>
          <p:nvPr/>
        </p:nvSpPr>
        <p:spPr bwMode="auto">
          <a:xfrm>
            <a:off x="1187450" y="2286000"/>
            <a:ext cx="7416800" cy="283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buFont typeface="Wingdings" panose="05000000000000000000" pitchFamily="2" charset="2"/>
              <a:buChar char="Ø"/>
            </a:pPr>
            <a:r>
              <a:rPr lang="es-ES_tradnl" altLang="es-PE" sz="2000"/>
              <a:t> Consecuencias de la </a:t>
            </a:r>
            <a:r>
              <a:rPr lang="es-ES_tradnl" altLang="es-PE" sz="2000" b="1" i="1"/>
              <a:t>Conferencia de Estocolmo</a:t>
            </a:r>
            <a:r>
              <a:rPr lang="es-ES_tradnl" altLang="es-PE" sz="2000" b="1"/>
              <a:t>:</a:t>
            </a:r>
            <a:endParaRPr lang="es-ES_tradnl" altLang="es-PE" sz="2000" i="1"/>
          </a:p>
          <a:p>
            <a:pPr algn="just">
              <a:buFont typeface="Wingdings" panose="05000000000000000000" pitchFamily="2" charset="2"/>
              <a:buChar char="Ø"/>
            </a:pPr>
            <a:endParaRPr lang="es-ES_tradnl" altLang="es-PE" sz="2000" i="1"/>
          </a:p>
          <a:p>
            <a:pPr lvl="1" algn="just">
              <a:buFont typeface="Wingdings" panose="05000000000000000000" pitchFamily="2" charset="2"/>
              <a:buChar char="ü"/>
            </a:pPr>
            <a:r>
              <a:rPr lang="es-ES_tradnl" altLang="es-PE" sz="2000"/>
              <a:t> Las cuestiones ambientales fueron incluidas en las agendas nacionales e internacionales. </a:t>
            </a:r>
          </a:p>
          <a:p>
            <a:pPr lvl="1" algn="just">
              <a:buFont typeface="Wingdings" panose="05000000000000000000" pitchFamily="2" charset="2"/>
              <a:buChar char="ü"/>
            </a:pPr>
            <a:endParaRPr lang="es-ES_tradnl" altLang="es-PE" sz="2000"/>
          </a:p>
          <a:p>
            <a:pPr lvl="1" algn="just">
              <a:buFont typeface="Wingdings" panose="05000000000000000000" pitchFamily="2" charset="2"/>
              <a:buChar char="ü"/>
            </a:pPr>
            <a:r>
              <a:rPr lang="es-ES_tradnl" altLang="es-PE" sz="2000"/>
              <a:t> Se creó en PNUMA. </a:t>
            </a:r>
          </a:p>
          <a:p>
            <a:pPr lvl="1" algn="just">
              <a:buFont typeface="Wingdings" panose="05000000000000000000" pitchFamily="2" charset="2"/>
              <a:buChar char="ü"/>
            </a:pPr>
            <a:endParaRPr lang="es-ES_tradnl" altLang="es-PE" sz="2000"/>
          </a:p>
          <a:p>
            <a:pPr lvl="1" algn="just">
              <a:buFont typeface="Wingdings" panose="05000000000000000000" pitchFamily="2" charset="2"/>
              <a:buChar char="ü"/>
            </a:pPr>
            <a:r>
              <a:rPr lang="es-ES_tradnl" altLang="es-PE" sz="2000"/>
              <a:t> Se crearon, principalmente en los países desarrollados, organismos ambientales de alto rango.   </a:t>
            </a:r>
          </a:p>
        </p:txBody>
      </p:sp>
      <p:sp>
        <p:nvSpPr>
          <p:cNvPr id="610311" name="Text Box 7"/>
          <p:cNvSpPr txBox="1">
            <a:spLocks noChangeArrowheads="1"/>
          </p:cNvSpPr>
          <p:nvPr/>
        </p:nvSpPr>
        <p:spPr bwMode="auto">
          <a:xfrm>
            <a:off x="971550" y="188913"/>
            <a:ext cx="7777163"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610322" name="Text Box 18"/>
          <p:cNvSpPr txBox="1">
            <a:spLocks noChangeArrowheads="1"/>
          </p:cNvSpPr>
          <p:nvPr/>
        </p:nvSpPr>
        <p:spPr bwMode="auto">
          <a:xfrm>
            <a:off x="1295400" y="1143000"/>
            <a:ext cx="7086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Wingdings" panose="05000000000000000000" pitchFamily="2" charset="2"/>
              <a:buNone/>
            </a:pPr>
            <a:r>
              <a:rPr lang="es-ES_tradnl" altLang="es-PE" sz="2400">
                <a:effectLst>
                  <a:outerShdw blurRad="38100" dist="38100" dir="2700000" algn="tl">
                    <a:srgbClr val="FFFFFF"/>
                  </a:outerShdw>
                </a:effectLst>
              </a:rPr>
              <a:t>Evolución del concepto de desarrollo sustentable</a:t>
            </a:r>
            <a:r>
              <a:rPr lang="es-ES_tradnl" altLang="es-PE" sz="2400"/>
              <a:t> </a:t>
            </a:r>
            <a:endParaRPr lang="es-AR" altLang="es-PE" sz="2400">
              <a:effectLst>
                <a:outerShdw blurRad="38100" dist="38100" dir="2700000" algn="tl">
                  <a:srgbClr val="FFFFFF"/>
                </a:outerShdw>
              </a:effectLst>
            </a:endParaRPr>
          </a:p>
        </p:txBody>
      </p:sp>
      <p:grpSp>
        <p:nvGrpSpPr>
          <p:cNvPr id="610323" name="Group 19"/>
          <p:cNvGrpSpPr>
            <a:grpSpLocks/>
          </p:cNvGrpSpPr>
          <p:nvPr/>
        </p:nvGrpSpPr>
        <p:grpSpPr bwMode="auto">
          <a:xfrm>
            <a:off x="0" y="569913"/>
            <a:ext cx="9144000" cy="6105525"/>
            <a:chOff x="0" y="359"/>
            <a:chExt cx="5760" cy="3846"/>
          </a:xfrm>
        </p:grpSpPr>
        <p:sp>
          <p:nvSpPr>
            <p:cNvPr id="610324" name="Line 20"/>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610325" name="Picture 21"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610326" name="AutoShape 22"/>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10327" name="Line 23"/>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610328" name="Text Box 24"/>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309EF336-9EA1-47D1-A752-5E3F5D851013}" type="slidenum">
              <a:rPr lang="es-ES" altLang="es-PE"/>
              <a:pPr/>
              <a:t>53</a:t>
            </a:fld>
            <a:endParaRPr lang="es-ES" altLang="es-PE"/>
          </a:p>
        </p:txBody>
      </p:sp>
      <p:sp>
        <p:nvSpPr>
          <p:cNvPr id="612357" name="Rectangle 5"/>
          <p:cNvSpPr>
            <a:spLocks noChangeArrowheads="1"/>
          </p:cNvSpPr>
          <p:nvPr/>
        </p:nvSpPr>
        <p:spPr bwMode="auto">
          <a:xfrm>
            <a:off x="1692275" y="2276475"/>
            <a:ext cx="6624638" cy="403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12358" name="Text Box 6"/>
          <p:cNvSpPr txBox="1">
            <a:spLocks noChangeArrowheads="1"/>
          </p:cNvSpPr>
          <p:nvPr/>
        </p:nvSpPr>
        <p:spPr bwMode="auto">
          <a:xfrm>
            <a:off x="1187450" y="2209800"/>
            <a:ext cx="7416800" cy="374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buFont typeface="Wingdings" panose="05000000000000000000" pitchFamily="2" charset="2"/>
              <a:buChar char="Ø"/>
            </a:pPr>
            <a:r>
              <a:rPr lang="es-ES_tradnl" altLang="es-PE" sz="2000"/>
              <a:t> Repercusión, en la Argentina, de la </a:t>
            </a:r>
            <a:r>
              <a:rPr lang="es-ES_tradnl" altLang="es-PE" sz="2000" b="1" i="1"/>
              <a:t>Conferencia de Estocolmo</a:t>
            </a:r>
            <a:r>
              <a:rPr lang="es-ES_tradnl" altLang="es-PE" sz="2000" b="1"/>
              <a:t>:</a:t>
            </a:r>
            <a:endParaRPr lang="es-ES_tradnl" altLang="es-PE" sz="2000" i="1"/>
          </a:p>
          <a:p>
            <a:pPr algn="just">
              <a:buFont typeface="Wingdings" panose="05000000000000000000" pitchFamily="2" charset="2"/>
              <a:buChar char="Ø"/>
            </a:pPr>
            <a:endParaRPr lang="es-ES_tradnl" altLang="es-PE" sz="2000" i="1"/>
          </a:p>
          <a:p>
            <a:pPr lvl="1" algn="just">
              <a:buFont typeface="Wingdings" panose="05000000000000000000" pitchFamily="2" charset="2"/>
              <a:buChar char="ü"/>
            </a:pPr>
            <a:r>
              <a:rPr lang="es-ES_tradnl" altLang="es-PE" sz="2000"/>
              <a:t> Se creó, en 1974, La Secretaría de Recursos Naturales y Ambiente Humano en el ámbito del Ministerio de Economía con ingerencias en: el desarrollo humano, los recursos renovables, los recursos hídricos y la minería. </a:t>
            </a:r>
          </a:p>
          <a:p>
            <a:pPr lvl="1" algn="just">
              <a:buFont typeface="Wingdings" panose="05000000000000000000" pitchFamily="2" charset="2"/>
              <a:buChar char="ü"/>
            </a:pPr>
            <a:endParaRPr lang="es-ES_tradnl" altLang="es-PE" sz="2000"/>
          </a:p>
          <a:p>
            <a:pPr lvl="1" algn="just">
              <a:buFont typeface="Wingdings" panose="05000000000000000000" pitchFamily="2" charset="2"/>
              <a:buChar char="ü"/>
            </a:pPr>
            <a:r>
              <a:rPr lang="es-ES_tradnl" altLang="es-PE" sz="2000"/>
              <a:t> Como hito importante para la política ambiental de esos años en la Argentina, el General Perón envió a la Conferencia de Estocolmo (1972) el Mensaje a los Pueblos y Gobiernos del mundo.  </a:t>
            </a:r>
          </a:p>
        </p:txBody>
      </p:sp>
      <p:sp>
        <p:nvSpPr>
          <p:cNvPr id="612359" name="Text Box 7"/>
          <p:cNvSpPr txBox="1">
            <a:spLocks noChangeArrowheads="1"/>
          </p:cNvSpPr>
          <p:nvPr/>
        </p:nvSpPr>
        <p:spPr bwMode="auto">
          <a:xfrm>
            <a:off x="971550" y="188913"/>
            <a:ext cx="7777163"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612370" name="Text Box 18"/>
          <p:cNvSpPr txBox="1">
            <a:spLocks noChangeArrowheads="1"/>
          </p:cNvSpPr>
          <p:nvPr/>
        </p:nvSpPr>
        <p:spPr bwMode="auto">
          <a:xfrm>
            <a:off x="1295400" y="1143000"/>
            <a:ext cx="7086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Wingdings" panose="05000000000000000000" pitchFamily="2" charset="2"/>
              <a:buNone/>
            </a:pPr>
            <a:r>
              <a:rPr lang="es-ES_tradnl" altLang="es-PE" sz="2400">
                <a:effectLst>
                  <a:outerShdw blurRad="38100" dist="38100" dir="2700000" algn="tl">
                    <a:srgbClr val="FFFFFF"/>
                  </a:outerShdw>
                </a:effectLst>
              </a:rPr>
              <a:t>Evolución del concepto de desarrollo sustentable</a:t>
            </a:r>
            <a:r>
              <a:rPr lang="es-ES_tradnl" altLang="es-PE" sz="2400"/>
              <a:t> </a:t>
            </a:r>
            <a:endParaRPr lang="es-AR" altLang="es-PE" sz="2400">
              <a:effectLst>
                <a:outerShdw blurRad="38100" dist="38100" dir="2700000" algn="tl">
                  <a:srgbClr val="FFFFFF"/>
                </a:outerShdw>
              </a:effectLst>
            </a:endParaRPr>
          </a:p>
        </p:txBody>
      </p:sp>
      <p:grpSp>
        <p:nvGrpSpPr>
          <p:cNvPr id="612371" name="Group 19"/>
          <p:cNvGrpSpPr>
            <a:grpSpLocks/>
          </p:cNvGrpSpPr>
          <p:nvPr/>
        </p:nvGrpSpPr>
        <p:grpSpPr bwMode="auto">
          <a:xfrm>
            <a:off x="0" y="569913"/>
            <a:ext cx="9144000" cy="6105525"/>
            <a:chOff x="0" y="359"/>
            <a:chExt cx="5760" cy="3846"/>
          </a:xfrm>
        </p:grpSpPr>
        <p:sp>
          <p:nvSpPr>
            <p:cNvPr id="612372" name="Line 20"/>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612373" name="Picture 21"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612374" name="AutoShape 22"/>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12375" name="Line 23"/>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612376" name="Text Box 24"/>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0BE7DDD6-E111-4075-9B6A-1E02DF57DEFC}" type="slidenum">
              <a:rPr lang="es-ES" altLang="es-PE"/>
              <a:pPr/>
              <a:t>54</a:t>
            </a:fld>
            <a:endParaRPr lang="es-ES" altLang="es-PE"/>
          </a:p>
        </p:txBody>
      </p:sp>
      <p:sp>
        <p:nvSpPr>
          <p:cNvPr id="569349" name="Rectangle 5"/>
          <p:cNvSpPr>
            <a:spLocks noChangeArrowheads="1"/>
          </p:cNvSpPr>
          <p:nvPr/>
        </p:nvSpPr>
        <p:spPr bwMode="auto">
          <a:xfrm>
            <a:off x="1692275" y="2276475"/>
            <a:ext cx="6624638" cy="403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69350" name="Text Box 6"/>
          <p:cNvSpPr txBox="1">
            <a:spLocks noChangeArrowheads="1"/>
          </p:cNvSpPr>
          <p:nvPr/>
        </p:nvSpPr>
        <p:spPr bwMode="auto">
          <a:xfrm>
            <a:off x="1187450" y="2362200"/>
            <a:ext cx="7416800" cy="283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buFont typeface="Wingdings" panose="05000000000000000000" pitchFamily="2" charset="2"/>
              <a:buChar char="Ø"/>
            </a:pPr>
            <a:r>
              <a:rPr lang="es-ES_tradnl" altLang="es-PE" sz="2000" b="1" i="1"/>
              <a:t> La Estrategia Mundial de la Conservación</a:t>
            </a:r>
            <a:r>
              <a:rPr lang="es-ES_tradnl" altLang="es-PE" sz="2000" i="1"/>
              <a:t>  (IUCN, PNUMA y WWF; 1980)</a:t>
            </a:r>
            <a:r>
              <a:rPr lang="es-ES_tradnl" altLang="es-PE" sz="2000"/>
              <a:t> pone el acento en la interdependencia del desarrollo y la conservación de los recursos biológicos, y en la necesidad de una nueva ética en cuanto las relaciones de los seres humanos entre sí y entre estos y la naturaleza. </a:t>
            </a:r>
          </a:p>
          <a:p>
            <a:pPr algn="just">
              <a:buFont typeface="Wingdings" panose="05000000000000000000" pitchFamily="2" charset="2"/>
              <a:buChar char="Ø"/>
            </a:pPr>
            <a:endParaRPr lang="es-ES_tradnl" altLang="es-PE" sz="2000"/>
          </a:p>
          <a:p>
            <a:pPr algn="just">
              <a:buFont typeface="Wingdings" panose="05000000000000000000" pitchFamily="2" charset="2"/>
              <a:buChar char="Ø"/>
            </a:pPr>
            <a:r>
              <a:rPr lang="es-ES_tradnl" altLang="es-PE" sz="2000" b="1" i="1"/>
              <a:t> La Carta Mundial de la Naturaleza</a:t>
            </a:r>
            <a:r>
              <a:rPr lang="es-ES_tradnl" altLang="es-PE" sz="2000"/>
              <a:t> (NU, 1982)</a:t>
            </a:r>
            <a:r>
              <a:rPr lang="es-ES_tradnl" altLang="es-PE" sz="2000" i="1"/>
              <a:t> </a:t>
            </a:r>
            <a:r>
              <a:rPr lang="es-ES_tradnl" altLang="es-PE" sz="2000"/>
              <a:t>se refiere, sin nombrarlo en forma explícita, al concepto de desarrollo sustentable. </a:t>
            </a:r>
          </a:p>
        </p:txBody>
      </p:sp>
      <p:sp>
        <p:nvSpPr>
          <p:cNvPr id="569351" name="Text Box 7"/>
          <p:cNvSpPr txBox="1">
            <a:spLocks noChangeArrowheads="1"/>
          </p:cNvSpPr>
          <p:nvPr/>
        </p:nvSpPr>
        <p:spPr bwMode="auto">
          <a:xfrm>
            <a:off x="971550" y="188913"/>
            <a:ext cx="7777163"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569362" name="Text Box 18"/>
          <p:cNvSpPr txBox="1">
            <a:spLocks noChangeArrowheads="1"/>
          </p:cNvSpPr>
          <p:nvPr/>
        </p:nvSpPr>
        <p:spPr bwMode="auto">
          <a:xfrm>
            <a:off x="1295400" y="1143000"/>
            <a:ext cx="7086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Wingdings" panose="05000000000000000000" pitchFamily="2" charset="2"/>
              <a:buNone/>
            </a:pPr>
            <a:r>
              <a:rPr lang="es-ES_tradnl" altLang="es-PE" sz="2400">
                <a:effectLst>
                  <a:outerShdw blurRad="38100" dist="38100" dir="2700000" algn="tl">
                    <a:srgbClr val="FFFFFF"/>
                  </a:outerShdw>
                </a:effectLst>
              </a:rPr>
              <a:t>Evolución del concepto de desarrollo sustentable</a:t>
            </a:r>
            <a:r>
              <a:rPr lang="es-ES_tradnl" altLang="es-PE" sz="2400"/>
              <a:t> </a:t>
            </a:r>
            <a:endParaRPr lang="es-AR" altLang="es-PE" sz="2400">
              <a:effectLst>
                <a:outerShdw blurRad="38100" dist="38100" dir="2700000" algn="tl">
                  <a:srgbClr val="FFFFFF"/>
                </a:outerShdw>
              </a:effectLst>
            </a:endParaRPr>
          </a:p>
        </p:txBody>
      </p:sp>
      <p:grpSp>
        <p:nvGrpSpPr>
          <p:cNvPr id="569363" name="Group 19"/>
          <p:cNvGrpSpPr>
            <a:grpSpLocks/>
          </p:cNvGrpSpPr>
          <p:nvPr/>
        </p:nvGrpSpPr>
        <p:grpSpPr bwMode="auto">
          <a:xfrm>
            <a:off x="0" y="569913"/>
            <a:ext cx="9144000" cy="6105525"/>
            <a:chOff x="0" y="359"/>
            <a:chExt cx="5760" cy="3846"/>
          </a:xfrm>
        </p:grpSpPr>
        <p:sp>
          <p:nvSpPr>
            <p:cNvPr id="569364" name="Line 20"/>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69365" name="Picture 21"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69366" name="AutoShape 22"/>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69367" name="Line 23"/>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69368" name="Text Box 24"/>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69350">
                                            <p:txEl>
                                              <p:pRg st="2" end="2"/>
                                            </p:txEl>
                                          </p:spTgt>
                                        </p:tgtEl>
                                        <p:attrNameLst>
                                          <p:attrName>style.visibility</p:attrName>
                                        </p:attrNameLst>
                                      </p:cBhvr>
                                      <p:to>
                                        <p:strVal val="visible"/>
                                      </p:to>
                                    </p:set>
                                    <p:animEffect transition="in" filter="box(in)">
                                      <p:cBhvr>
                                        <p:cTn id="7" dur="500"/>
                                        <p:tgtEl>
                                          <p:spTgt spid="56935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Marcador de número de diapositiva 3"/>
          <p:cNvSpPr>
            <a:spLocks noGrp="1"/>
          </p:cNvSpPr>
          <p:nvPr>
            <p:ph type="sldNum" sz="quarter" idx="12"/>
          </p:nvPr>
        </p:nvSpPr>
        <p:spPr/>
        <p:txBody>
          <a:bodyPr/>
          <a:lstStyle/>
          <a:p>
            <a:fld id="{732F6C59-878C-4064-A80F-A32C3E1BF260}" type="slidenum">
              <a:rPr lang="es-ES" altLang="es-PE"/>
              <a:pPr/>
              <a:t>55</a:t>
            </a:fld>
            <a:endParaRPr lang="es-ES" altLang="es-PE"/>
          </a:p>
        </p:txBody>
      </p:sp>
      <p:sp>
        <p:nvSpPr>
          <p:cNvPr id="602117" name="Text Box 5"/>
          <p:cNvSpPr txBox="1">
            <a:spLocks noChangeArrowheads="1"/>
          </p:cNvSpPr>
          <p:nvPr/>
        </p:nvSpPr>
        <p:spPr bwMode="auto">
          <a:xfrm>
            <a:off x="1187450" y="2543175"/>
            <a:ext cx="7416800" cy="347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buFont typeface="Wingdings" panose="05000000000000000000" pitchFamily="2" charset="2"/>
              <a:buChar char="Ø"/>
            </a:pPr>
            <a:r>
              <a:rPr lang="es-ES_tradnl" altLang="es-PE" sz="2000" b="1" i="1"/>
              <a:t> El Informe Brundtland  “Nuestro Futuro Común”</a:t>
            </a:r>
            <a:r>
              <a:rPr lang="es-ES_tradnl" altLang="es-PE" sz="2000" i="1"/>
              <a:t>  (1987), e</a:t>
            </a:r>
            <a:r>
              <a:rPr lang="es-ES_tradnl" altLang="es-PE" sz="2000"/>
              <a:t>xpresa: </a:t>
            </a:r>
          </a:p>
          <a:p>
            <a:pPr lvl="1" algn="just">
              <a:spcAft>
                <a:spcPct val="55000"/>
              </a:spcAft>
              <a:buFont typeface="Wingdings" panose="05000000000000000000" pitchFamily="2" charset="2"/>
              <a:buChar char="ü"/>
            </a:pPr>
            <a:r>
              <a:rPr lang="es-ES_tradnl" altLang="es-PE" sz="2000"/>
              <a:t> Los límites del desarrollo dependen del nivel tecnológico, de organización social y de la capacidad de carga de la biosfera. </a:t>
            </a:r>
          </a:p>
          <a:p>
            <a:pPr lvl="1" algn="just">
              <a:spcAft>
                <a:spcPct val="55000"/>
              </a:spcAft>
              <a:buFont typeface="Wingdings" panose="05000000000000000000" pitchFamily="2" charset="2"/>
              <a:buChar char="ü"/>
            </a:pPr>
            <a:r>
              <a:rPr lang="es-ES_tradnl" altLang="es-PE" sz="2000"/>
              <a:t> Es necesario reencaminar las cuestiones críticas del medio ambiente y el desarrollo y formular propuestas realistas para encararlas. </a:t>
            </a:r>
          </a:p>
          <a:p>
            <a:pPr lvl="1" algn="just">
              <a:spcAft>
                <a:spcPct val="55000"/>
              </a:spcAft>
              <a:buFont typeface="Wingdings" panose="05000000000000000000" pitchFamily="2" charset="2"/>
              <a:buChar char="ü"/>
            </a:pPr>
            <a:r>
              <a:rPr lang="es-ES_tradnl" altLang="es-PE" sz="2000"/>
              <a:t> Deben olvidarse “las viejas nociones de mundos separados en este planeta único”.</a:t>
            </a:r>
          </a:p>
        </p:txBody>
      </p:sp>
      <p:sp>
        <p:nvSpPr>
          <p:cNvPr id="602118" name="Text Box 6"/>
          <p:cNvSpPr txBox="1">
            <a:spLocks noChangeArrowheads="1"/>
          </p:cNvSpPr>
          <p:nvPr/>
        </p:nvSpPr>
        <p:spPr bwMode="auto">
          <a:xfrm>
            <a:off x="990600" y="152400"/>
            <a:ext cx="7777163" cy="519113"/>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07763" dir="8100000" algn="ctr" rotWithShape="0">
                    <a:schemeClr val="bg2">
                      <a:alpha val="50000"/>
                    </a:schemeClr>
                  </a:outerShdw>
                </a:effectLst>
              </a14:hiddenEffects>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602129" name="Text Box 17"/>
          <p:cNvSpPr txBox="1">
            <a:spLocks noChangeArrowheads="1"/>
          </p:cNvSpPr>
          <p:nvPr/>
        </p:nvSpPr>
        <p:spPr bwMode="auto">
          <a:xfrm>
            <a:off x="1295400" y="1143000"/>
            <a:ext cx="7086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Wingdings" panose="05000000000000000000" pitchFamily="2" charset="2"/>
              <a:buNone/>
            </a:pPr>
            <a:r>
              <a:rPr lang="es-ES_tradnl" altLang="es-PE" sz="2400">
                <a:effectLst>
                  <a:outerShdw blurRad="38100" dist="38100" dir="2700000" algn="tl">
                    <a:srgbClr val="FFFFFF"/>
                  </a:outerShdw>
                </a:effectLst>
              </a:rPr>
              <a:t>Evolución del concepto de desarrollo sustentable</a:t>
            </a:r>
            <a:r>
              <a:rPr lang="es-ES_tradnl" altLang="es-PE" sz="2400"/>
              <a:t> </a:t>
            </a:r>
            <a:endParaRPr lang="es-AR" altLang="es-PE" sz="2400">
              <a:effectLst>
                <a:outerShdw blurRad="38100" dist="38100" dir="2700000" algn="tl">
                  <a:srgbClr val="FFFFFF"/>
                </a:outerShdw>
              </a:effectLst>
            </a:endParaRPr>
          </a:p>
        </p:txBody>
      </p:sp>
      <p:grpSp>
        <p:nvGrpSpPr>
          <p:cNvPr id="602130" name="Group 18"/>
          <p:cNvGrpSpPr>
            <a:grpSpLocks/>
          </p:cNvGrpSpPr>
          <p:nvPr/>
        </p:nvGrpSpPr>
        <p:grpSpPr bwMode="auto">
          <a:xfrm>
            <a:off x="0" y="569913"/>
            <a:ext cx="9144000" cy="6105525"/>
            <a:chOff x="0" y="359"/>
            <a:chExt cx="5760" cy="3846"/>
          </a:xfrm>
        </p:grpSpPr>
        <p:sp>
          <p:nvSpPr>
            <p:cNvPr id="602131" name="Line 19"/>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602132" name="Picture 20"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602133" name="AutoShape 21"/>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02134" name="Line 22"/>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602135" name="Text Box 23"/>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02117"/>
                                        </p:tgtEl>
                                        <p:attrNameLst>
                                          <p:attrName>style.visibility</p:attrName>
                                        </p:attrNameLst>
                                      </p:cBhvr>
                                      <p:to>
                                        <p:strVal val="visible"/>
                                      </p:to>
                                    </p:set>
                                    <p:animEffect transition="in" filter="box(in)">
                                      <p:cBhvr>
                                        <p:cTn id="7" dur="500"/>
                                        <p:tgtEl>
                                          <p:spTgt spid="6021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2117" grpId="0" autoUpdateAnimBg="0"/>
    </p:bld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Marcador de número de diapositiva 3"/>
          <p:cNvSpPr>
            <a:spLocks noGrp="1"/>
          </p:cNvSpPr>
          <p:nvPr>
            <p:ph type="sldNum" sz="quarter" idx="12"/>
          </p:nvPr>
        </p:nvSpPr>
        <p:spPr/>
        <p:txBody>
          <a:bodyPr/>
          <a:lstStyle/>
          <a:p>
            <a:fld id="{7C4EA255-2221-43AD-B936-9BF5DB2E00F9}" type="slidenum">
              <a:rPr lang="es-ES" altLang="es-PE"/>
              <a:pPr/>
              <a:t>56</a:t>
            </a:fld>
            <a:endParaRPr lang="es-ES" altLang="es-PE"/>
          </a:p>
        </p:txBody>
      </p:sp>
      <p:sp>
        <p:nvSpPr>
          <p:cNvPr id="573445" name="Text Box 5"/>
          <p:cNvSpPr txBox="1">
            <a:spLocks noChangeArrowheads="1"/>
          </p:cNvSpPr>
          <p:nvPr/>
        </p:nvSpPr>
        <p:spPr bwMode="auto">
          <a:xfrm>
            <a:off x="1187450" y="2559050"/>
            <a:ext cx="7416800" cy="3613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buFont typeface="Wingdings" panose="05000000000000000000" pitchFamily="2" charset="2"/>
              <a:buChar char="Ø"/>
            </a:pPr>
            <a:r>
              <a:rPr lang="es-ES_tradnl" altLang="es-PE" sz="2000" b="1" i="1"/>
              <a:t> </a:t>
            </a:r>
            <a:r>
              <a:rPr lang="es-ES_tradnl" altLang="es-PE" sz="2000"/>
              <a:t>Uno de los conceptos fundamentales</a:t>
            </a:r>
            <a:r>
              <a:rPr lang="es-ES_tradnl" altLang="es-PE" sz="2000" b="1" i="1"/>
              <a:t> </a:t>
            </a:r>
            <a:r>
              <a:rPr lang="es-ES_tradnl" altLang="es-PE" sz="2000"/>
              <a:t>del </a:t>
            </a:r>
            <a:r>
              <a:rPr lang="es-ES_tradnl" altLang="es-PE" sz="2000" b="1" i="1"/>
              <a:t>Informe Brundtland </a:t>
            </a:r>
            <a:r>
              <a:rPr lang="es-ES_tradnl" altLang="es-PE" sz="2000"/>
              <a:t>es el siguiente:</a:t>
            </a:r>
            <a:r>
              <a:rPr lang="es-ES_tradnl" altLang="es-PE" sz="2000" b="1" i="1"/>
              <a:t> </a:t>
            </a:r>
          </a:p>
          <a:p>
            <a:pPr algn="just">
              <a:buFont typeface="Wingdings" panose="05000000000000000000" pitchFamily="2" charset="2"/>
              <a:buChar char="Ø"/>
            </a:pPr>
            <a:endParaRPr lang="es-ES_tradnl" altLang="es-PE" sz="2000" b="1" i="1"/>
          </a:p>
          <a:p>
            <a:pPr lvl="1" algn="just">
              <a:buFont typeface="Wingdings" panose="05000000000000000000" pitchFamily="2" charset="2"/>
              <a:buChar char="ü"/>
            </a:pPr>
            <a:r>
              <a:rPr lang="es-ES_tradnl" altLang="es-PE" sz="2000"/>
              <a:t> La población, el suministro de alimentos, la extinción de especies y de los recursos genéticos, la cuestión de la energía, de la industria y de los asentamientos humanos, son factores interrelacionados y no pueden ser tratados aislados unos de los otros.</a:t>
            </a:r>
          </a:p>
          <a:p>
            <a:pPr algn="ctr">
              <a:buFont typeface="Wingdings" panose="05000000000000000000" pitchFamily="2" charset="2"/>
              <a:buNone/>
            </a:pPr>
            <a:endParaRPr lang="es-ES_tradnl" altLang="es-PE" sz="2000"/>
          </a:p>
          <a:p>
            <a:pPr lvl="1" algn="just">
              <a:spcAft>
                <a:spcPct val="55000"/>
              </a:spcAft>
              <a:buFont typeface="Wingdings" panose="05000000000000000000" pitchFamily="2" charset="2"/>
              <a:buChar char="ü"/>
            </a:pPr>
            <a:endParaRPr lang="es-ES_tradnl" altLang="es-PE" sz="2000"/>
          </a:p>
          <a:p>
            <a:pPr algn="just">
              <a:spcAft>
                <a:spcPct val="55000"/>
              </a:spcAft>
              <a:buFont typeface="Wingdings" panose="05000000000000000000" pitchFamily="2" charset="2"/>
              <a:buChar char="Ø"/>
            </a:pPr>
            <a:endParaRPr lang="es-ES_tradnl" altLang="es-PE" sz="2000"/>
          </a:p>
        </p:txBody>
      </p:sp>
      <p:sp>
        <p:nvSpPr>
          <p:cNvPr id="573446" name="Text Box 6"/>
          <p:cNvSpPr txBox="1">
            <a:spLocks noChangeArrowheads="1"/>
          </p:cNvSpPr>
          <p:nvPr/>
        </p:nvSpPr>
        <p:spPr bwMode="auto">
          <a:xfrm>
            <a:off x="971550" y="188913"/>
            <a:ext cx="7777163"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573457" name="Text Box 17"/>
          <p:cNvSpPr txBox="1">
            <a:spLocks noChangeArrowheads="1"/>
          </p:cNvSpPr>
          <p:nvPr/>
        </p:nvSpPr>
        <p:spPr bwMode="auto">
          <a:xfrm>
            <a:off x="1295400" y="1143000"/>
            <a:ext cx="7086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Wingdings" panose="05000000000000000000" pitchFamily="2" charset="2"/>
              <a:buNone/>
            </a:pPr>
            <a:r>
              <a:rPr lang="es-ES_tradnl" altLang="es-PE" sz="2400">
                <a:effectLst>
                  <a:outerShdw blurRad="38100" dist="38100" dir="2700000" algn="tl">
                    <a:srgbClr val="FFFFFF"/>
                  </a:outerShdw>
                </a:effectLst>
              </a:rPr>
              <a:t>Evolución del concepto de desarrollo sustentable</a:t>
            </a:r>
            <a:r>
              <a:rPr lang="es-ES_tradnl" altLang="es-PE" sz="2400"/>
              <a:t> </a:t>
            </a:r>
            <a:endParaRPr lang="es-AR" altLang="es-PE" sz="2400">
              <a:effectLst>
                <a:outerShdw blurRad="38100" dist="38100" dir="2700000" algn="tl">
                  <a:srgbClr val="FFFFFF"/>
                </a:outerShdw>
              </a:effectLst>
            </a:endParaRPr>
          </a:p>
        </p:txBody>
      </p:sp>
      <p:grpSp>
        <p:nvGrpSpPr>
          <p:cNvPr id="573458" name="Group 18"/>
          <p:cNvGrpSpPr>
            <a:grpSpLocks/>
          </p:cNvGrpSpPr>
          <p:nvPr/>
        </p:nvGrpSpPr>
        <p:grpSpPr bwMode="auto">
          <a:xfrm>
            <a:off x="0" y="569913"/>
            <a:ext cx="9144000" cy="6105525"/>
            <a:chOff x="0" y="359"/>
            <a:chExt cx="5760" cy="3846"/>
          </a:xfrm>
        </p:grpSpPr>
        <p:sp>
          <p:nvSpPr>
            <p:cNvPr id="573459" name="Line 19"/>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73460" name="Picture 20"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73461" name="AutoShape 21"/>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73462" name="Line 22"/>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73463" name="Text Box 23"/>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7" name="Marcador de número de diapositiva 3"/>
          <p:cNvSpPr>
            <a:spLocks noGrp="1"/>
          </p:cNvSpPr>
          <p:nvPr>
            <p:ph type="sldNum" sz="quarter" idx="12"/>
          </p:nvPr>
        </p:nvSpPr>
        <p:spPr/>
        <p:txBody>
          <a:bodyPr/>
          <a:lstStyle/>
          <a:p>
            <a:fld id="{F6DCC536-D969-47DF-A782-74DBEEB803D8}" type="slidenum">
              <a:rPr lang="es-ES" altLang="es-PE"/>
              <a:pPr/>
              <a:t>57</a:t>
            </a:fld>
            <a:endParaRPr lang="es-ES" altLang="es-PE"/>
          </a:p>
        </p:txBody>
      </p:sp>
      <p:sp>
        <p:nvSpPr>
          <p:cNvPr id="606214" name="Text Box 6"/>
          <p:cNvSpPr txBox="1">
            <a:spLocks noChangeArrowheads="1"/>
          </p:cNvSpPr>
          <p:nvPr/>
        </p:nvSpPr>
        <p:spPr bwMode="auto">
          <a:xfrm>
            <a:off x="971550" y="188913"/>
            <a:ext cx="7777163"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606225" name="Text Box 17"/>
          <p:cNvSpPr txBox="1">
            <a:spLocks noChangeArrowheads="1"/>
          </p:cNvSpPr>
          <p:nvPr/>
        </p:nvSpPr>
        <p:spPr bwMode="auto">
          <a:xfrm>
            <a:off x="1295400" y="1143000"/>
            <a:ext cx="7086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Wingdings" panose="05000000000000000000" pitchFamily="2" charset="2"/>
              <a:buNone/>
            </a:pPr>
            <a:r>
              <a:rPr lang="es-ES_tradnl" altLang="es-PE" sz="2400">
                <a:effectLst>
                  <a:outerShdw blurRad="38100" dist="38100" dir="2700000" algn="tl">
                    <a:srgbClr val="FFFFFF"/>
                  </a:outerShdw>
                </a:effectLst>
              </a:rPr>
              <a:t>A manera de síntesis</a:t>
            </a:r>
            <a:endParaRPr lang="es-AR" altLang="es-PE" sz="2400">
              <a:effectLst>
                <a:outerShdw blurRad="38100" dist="38100" dir="2700000" algn="tl">
                  <a:srgbClr val="FFFFFF"/>
                </a:outerShdw>
              </a:effectLst>
            </a:endParaRPr>
          </a:p>
        </p:txBody>
      </p:sp>
      <p:sp>
        <p:nvSpPr>
          <p:cNvPr id="606238" name="Text Box 30"/>
          <p:cNvSpPr txBox="1">
            <a:spLocks noChangeArrowheads="1"/>
          </p:cNvSpPr>
          <p:nvPr/>
        </p:nvSpPr>
        <p:spPr bwMode="auto">
          <a:xfrm>
            <a:off x="9737725" y="2474913"/>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s-AR" altLang="es-PE">
              <a:effectLst>
                <a:outerShdw blurRad="38100" dist="38100" dir="2700000" algn="tl">
                  <a:srgbClr val="FFFFFF"/>
                </a:outerShdw>
              </a:effectLst>
            </a:endParaRPr>
          </a:p>
        </p:txBody>
      </p:sp>
      <p:sp>
        <p:nvSpPr>
          <p:cNvPr id="606239" name="Rectangle 31"/>
          <p:cNvSpPr>
            <a:spLocks noChangeArrowheads="1"/>
          </p:cNvSpPr>
          <p:nvPr/>
        </p:nvSpPr>
        <p:spPr bwMode="auto">
          <a:xfrm>
            <a:off x="1295400" y="1600200"/>
            <a:ext cx="7239000" cy="3962400"/>
          </a:xfrm>
          <a:prstGeom prst="rect">
            <a:avLst/>
          </a:prstGeom>
          <a:solidFill>
            <a:srgbClr val="C0C0C0"/>
          </a:soli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06234" name="Oval 26"/>
          <p:cNvSpPr>
            <a:spLocks noChangeArrowheads="1"/>
          </p:cNvSpPr>
          <p:nvPr/>
        </p:nvSpPr>
        <p:spPr bwMode="auto">
          <a:xfrm>
            <a:off x="5029200" y="4343400"/>
            <a:ext cx="3200400" cy="914400"/>
          </a:xfrm>
          <a:prstGeom prst="ellipse">
            <a:avLst/>
          </a:prstGeom>
          <a:solidFill>
            <a:schemeClr val="bg1"/>
          </a:solidFill>
          <a:ln w="9525">
            <a:solidFill>
              <a:srgbClr val="CC99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06230" name="Oval 22"/>
          <p:cNvSpPr>
            <a:spLocks noChangeArrowheads="1"/>
          </p:cNvSpPr>
          <p:nvPr/>
        </p:nvSpPr>
        <p:spPr bwMode="auto">
          <a:xfrm>
            <a:off x="5029200" y="3124200"/>
            <a:ext cx="3200400" cy="914400"/>
          </a:xfrm>
          <a:prstGeom prst="ellipse">
            <a:avLst/>
          </a:prstGeom>
          <a:solidFill>
            <a:schemeClr val="bg1"/>
          </a:solidFill>
          <a:ln w="9525">
            <a:solidFill>
              <a:srgbClr val="CC99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06229" name="Oval 21"/>
          <p:cNvSpPr>
            <a:spLocks noChangeArrowheads="1"/>
          </p:cNvSpPr>
          <p:nvPr/>
        </p:nvSpPr>
        <p:spPr bwMode="auto">
          <a:xfrm>
            <a:off x="5029200" y="1905000"/>
            <a:ext cx="3200400" cy="914400"/>
          </a:xfrm>
          <a:prstGeom prst="ellipse">
            <a:avLst/>
          </a:prstGeom>
          <a:solidFill>
            <a:schemeClr val="bg1"/>
          </a:solidFill>
          <a:ln w="9525">
            <a:solidFill>
              <a:srgbClr val="CC99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06227" name="Text Box 19"/>
          <p:cNvSpPr txBox="1">
            <a:spLocks noChangeArrowheads="1"/>
          </p:cNvSpPr>
          <p:nvPr/>
        </p:nvSpPr>
        <p:spPr bwMode="auto">
          <a:xfrm>
            <a:off x="5454650" y="2133600"/>
            <a:ext cx="23177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Wingdings" panose="05000000000000000000" pitchFamily="2" charset="2"/>
              <a:buNone/>
            </a:pPr>
            <a:r>
              <a:rPr lang="es-ES_tradnl" altLang="es-PE" sz="2000" b="1" i="1"/>
              <a:t>Una Tierra</a:t>
            </a:r>
            <a:endParaRPr lang="es-ES_tradnl" altLang="es-PE" sz="2000"/>
          </a:p>
        </p:txBody>
      </p:sp>
      <p:sp>
        <p:nvSpPr>
          <p:cNvPr id="606213" name="Text Box 5"/>
          <p:cNvSpPr txBox="1">
            <a:spLocks noChangeArrowheads="1"/>
          </p:cNvSpPr>
          <p:nvPr/>
        </p:nvSpPr>
        <p:spPr bwMode="auto">
          <a:xfrm>
            <a:off x="1568450" y="2133600"/>
            <a:ext cx="2317750" cy="400050"/>
          </a:xfrm>
          <a:prstGeom prst="rect">
            <a:avLst/>
          </a:prstGeom>
          <a:solidFill>
            <a:schemeClr val="bg1"/>
          </a:solidFill>
          <a:ln w="31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Wingdings" panose="05000000000000000000" pitchFamily="2" charset="2"/>
              <a:buNone/>
            </a:pPr>
            <a:r>
              <a:rPr lang="es-ES_tradnl" altLang="es-PE" sz="2000" b="1" i="1"/>
              <a:t>Estocolmo 1972</a:t>
            </a:r>
            <a:endParaRPr lang="es-ES_tradnl" altLang="es-PE" sz="2000"/>
          </a:p>
        </p:txBody>
      </p:sp>
      <p:sp>
        <p:nvSpPr>
          <p:cNvPr id="606228" name="Text Box 20"/>
          <p:cNvSpPr txBox="1">
            <a:spLocks noChangeArrowheads="1"/>
          </p:cNvSpPr>
          <p:nvPr/>
        </p:nvSpPr>
        <p:spPr bwMode="auto">
          <a:xfrm>
            <a:off x="1568450" y="3352800"/>
            <a:ext cx="2317750" cy="4064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Wingdings" panose="05000000000000000000" pitchFamily="2" charset="2"/>
              <a:buNone/>
            </a:pPr>
            <a:r>
              <a:rPr lang="es-ES_tradnl" altLang="es-PE" sz="2000" b="1" i="1"/>
              <a:t>Inf. Brudland</a:t>
            </a:r>
          </a:p>
        </p:txBody>
      </p:sp>
      <p:sp>
        <p:nvSpPr>
          <p:cNvPr id="606231" name="Text Box 23"/>
          <p:cNvSpPr txBox="1">
            <a:spLocks noChangeArrowheads="1"/>
          </p:cNvSpPr>
          <p:nvPr/>
        </p:nvSpPr>
        <p:spPr bwMode="auto">
          <a:xfrm>
            <a:off x="5486400" y="3276600"/>
            <a:ext cx="23177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Wingdings" panose="05000000000000000000" pitchFamily="2" charset="2"/>
              <a:buNone/>
            </a:pPr>
            <a:r>
              <a:rPr lang="es-ES_tradnl" altLang="es-PE" sz="2000" b="1" i="1"/>
              <a:t>De una Tierra a un Mundo</a:t>
            </a:r>
          </a:p>
        </p:txBody>
      </p:sp>
      <p:sp>
        <p:nvSpPr>
          <p:cNvPr id="606232" name="Text Box 24"/>
          <p:cNvSpPr txBox="1">
            <a:spLocks noChangeArrowheads="1"/>
          </p:cNvSpPr>
          <p:nvPr/>
        </p:nvSpPr>
        <p:spPr bwMode="auto">
          <a:xfrm>
            <a:off x="5486400" y="4572000"/>
            <a:ext cx="23177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Wingdings" panose="05000000000000000000" pitchFamily="2" charset="2"/>
              <a:buNone/>
            </a:pPr>
            <a:r>
              <a:rPr lang="es-ES_tradnl" altLang="es-PE" sz="2000" b="1" i="1"/>
              <a:t>Un Mundo</a:t>
            </a:r>
            <a:endParaRPr lang="es-ES_tradnl" altLang="es-PE" sz="2000"/>
          </a:p>
        </p:txBody>
      </p:sp>
      <p:sp>
        <p:nvSpPr>
          <p:cNvPr id="606233" name="Text Box 25"/>
          <p:cNvSpPr txBox="1">
            <a:spLocks noChangeArrowheads="1"/>
          </p:cNvSpPr>
          <p:nvPr/>
        </p:nvSpPr>
        <p:spPr bwMode="auto">
          <a:xfrm>
            <a:off x="1568450" y="4546600"/>
            <a:ext cx="2317750" cy="4064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Wingdings" panose="05000000000000000000" pitchFamily="2" charset="2"/>
              <a:buNone/>
            </a:pPr>
            <a:r>
              <a:rPr lang="es-ES_tradnl" altLang="es-PE" sz="2000" b="1" i="1"/>
              <a:t>Eco´ 92</a:t>
            </a:r>
          </a:p>
        </p:txBody>
      </p:sp>
      <p:sp>
        <p:nvSpPr>
          <p:cNvPr id="606235" name="AutoShape 27"/>
          <p:cNvSpPr>
            <a:spLocks noChangeArrowheads="1"/>
          </p:cNvSpPr>
          <p:nvPr/>
        </p:nvSpPr>
        <p:spPr bwMode="auto">
          <a:xfrm>
            <a:off x="4114800" y="2209800"/>
            <a:ext cx="685800" cy="3048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gradFill rotWithShape="0">
            <a:gsLst>
              <a:gs pos="0">
                <a:srgbClr val="CC9900"/>
              </a:gs>
              <a:gs pos="100000">
                <a:srgbClr val="CC9900">
                  <a:gamma/>
                  <a:shade val="0"/>
                  <a:invGamma/>
                </a:srgbClr>
              </a:gs>
            </a:gsLst>
            <a:lin ang="0" scaled="1"/>
          </a:gra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06236" name="AutoShape 28"/>
          <p:cNvSpPr>
            <a:spLocks noChangeArrowheads="1"/>
          </p:cNvSpPr>
          <p:nvPr/>
        </p:nvSpPr>
        <p:spPr bwMode="auto">
          <a:xfrm>
            <a:off x="4114800" y="3429000"/>
            <a:ext cx="685800" cy="3048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gradFill rotWithShape="0">
            <a:gsLst>
              <a:gs pos="0">
                <a:srgbClr val="CC9900"/>
              </a:gs>
              <a:gs pos="100000">
                <a:srgbClr val="CC9900">
                  <a:gamma/>
                  <a:shade val="0"/>
                  <a:invGamma/>
                </a:srgbClr>
              </a:gs>
            </a:gsLst>
            <a:lin ang="0" scaled="1"/>
          </a:gra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06237" name="AutoShape 29"/>
          <p:cNvSpPr>
            <a:spLocks noChangeArrowheads="1"/>
          </p:cNvSpPr>
          <p:nvPr/>
        </p:nvSpPr>
        <p:spPr bwMode="auto">
          <a:xfrm>
            <a:off x="4114800" y="4572000"/>
            <a:ext cx="685800" cy="3048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gradFill rotWithShape="0">
            <a:gsLst>
              <a:gs pos="0">
                <a:srgbClr val="CC9900"/>
              </a:gs>
              <a:gs pos="100000">
                <a:srgbClr val="CC9900">
                  <a:gamma/>
                  <a:shade val="0"/>
                  <a:invGamma/>
                </a:srgbClr>
              </a:gs>
            </a:gsLst>
            <a:lin ang="0" scaled="1"/>
          </a:gra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06241" name="Text Box 33"/>
          <p:cNvSpPr txBox="1">
            <a:spLocks noChangeArrowheads="1"/>
          </p:cNvSpPr>
          <p:nvPr/>
        </p:nvSpPr>
        <p:spPr bwMode="auto">
          <a:xfrm>
            <a:off x="1295400" y="5943600"/>
            <a:ext cx="7239000" cy="711200"/>
          </a:xfrm>
          <a:prstGeom prst="rect">
            <a:avLst/>
          </a:prstGeom>
          <a:solidFill>
            <a:srgbClr val="C0C0C0"/>
          </a:soli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sz="2000"/>
              <a:t>El mundo es la Tierra, más la Humanidad , más los cambios realizados por la Humanidad (Caldwell, 1984).</a:t>
            </a:r>
            <a:endParaRPr lang="es-ES" altLang="es-PE" sz="2000"/>
          </a:p>
        </p:txBody>
      </p:sp>
      <p:sp>
        <p:nvSpPr>
          <p:cNvPr id="606246" name="AutoShape 38"/>
          <p:cNvSpPr>
            <a:spLocks noChangeArrowheads="1"/>
          </p:cNvSpPr>
          <p:nvPr/>
        </p:nvSpPr>
        <p:spPr bwMode="auto">
          <a:xfrm>
            <a:off x="8077200" y="2667000"/>
            <a:ext cx="304800" cy="685800"/>
          </a:xfrm>
          <a:prstGeom prst="curvedLeftArrow">
            <a:avLst>
              <a:gd name="adj1" fmla="val 45000"/>
              <a:gd name="adj2" fmla="val 90000"/>
              <a:gd name="adj3" fmla="val 33333"/>
            </a:avLst>
          </a:prstGeom>
          <a:gradFill rotWithShape="0">
            <a:gsLst>
              <a:gs pos="0">
                <a:srgbClr val="CC9900"/>
              </a:gs>
              <a:gs pos="100000">
                <a:srgbClr val="CC9900">
                  <a:gamma/>
                  <a:shade val="0"/>
                  <a:invGamma/>
                </a:srgbClr>
              </a:gs>
            </a:gsLst>
            <a:path path="rect">
              <a:fillToRect l="50000" t="50000" r="50000" b="50000"/>
            </a:path>
          </a:gradFill>
          <a:ln w="9525">
            <a:solidFill>
              <a:srgbClr val="CC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06249" name="AutoShape 41"/>
          <p:cNvSpPr>
            <a:spLocks noChangeArrowheads="1"/>
          </p:cNvSpPr>
          <p:nvPr/>
        </p:nvSpPr>
        <p:spPr bwMode="auto">
          <a:xfrm flipH="1">
            <a:off x="4800600" y="3810000"/>
            <a:ext cx="304800" cy="685800"/>
          </a:xfrm>
          <a:prstGeom prst="curvedLeftArrow">
            <a:avLst>
              <a:gd name="adj1" fmla="val 45000"/>
              <a:gd name="adj2" fmla="val 90000"/>
              <a:gd name="adj3" fmla="val 33333"/>
            </a:avLst>
          </a:prstGeom>
          <a:gradFill rotWithShape="0">
            <a:gsLst>
              <a:gs pos="0">
                <a:srgbClr val="CC9900"/>
              </a:gs>
              <a:gs pos="100000">
                <a:srgbClr val="CC9900">
                  <a:gamma/>
                  <a:shade val="0"/>
                  <a:invGamma/>
                </a:srgbClr>
              </a:gs>
            </a:gsLst>
            <a:path path="rect">
              <a:fillToRect l="50000" t="50000" r="50000" b="50000"/>
            </a:path>
          </a:gradFill>
          <a:ln w="9525">
            <a:solidFill>
              <a:srgbClr val="CC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grpSp>
        <p:nvGrpSpPr>
          <p:cNvPr id="606251" name="Group 43"/>
          <p:cNvGrpSpPr>
            <a:grpSpLocks/>
          </p:cNvGrpSpPr>
          <p:nvPr/>
        </p:nvGrpSpPr>
        <p:grpSpPr bwMode="auto">
          <a:xfrm>
            <a:off x="0" y="569913"/>
            <a:ext cx="9144000" cy="6105525"/>
            <a:chOff x="0" y="359"/>
            <a:chExt cx="5760" cy="3846"/>
          </a:xfrm>
        </p:grpSpPr>
        <p:sp>
          <p:nvSpPr>
            <p:cNvPr id="606252" name="Line 44"/>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606253" name="Picture 45"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606254" name="AutoShape 46"/>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06255" name="Line 47"/>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606256" name="Text Box 48"/>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06239"/>
                                        </p:tgtEl>
                                        <p:attrNameLst>
                                          <p:attrName>style.visibility</p:attrName>
                                        </p:attrNameLst>
                                      </p:cBhvr>
                                      <p:to>
                                        <p:strVal val="visible"/>
                                      </p:to>
                                    </p:set>
                                    <p:animEffect transition="in" filter="box(in)">
                                      <p:cBhvr>
                                        <p:cTn id="7" dur="500"/>
                                        <p:tgtEl>
                                          <p:spTgt spid="60623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606213"/>
                                        </p:tgtEl>
                                        <p:attrNameLst>
                                          <p:attrName>style.visibility</p:attrName>
                                        </p:attrNameLst>
                                      </p:cBhvr>
                                      <p:to>
                                        <p:strVal val="visible"/>
                                      </p:to>
                                    </p:set>
                                    <p:animEffect transition="in" filter="box(in)">
                                      <p:cBhvr>
                                        <p:cTn id="12" dur="500"/>
                                        <p:tgtEl>
                                          <p:spTgt spid="606213"/>
                                        </p:tgtEl>
                                      </p:cBhvr>
                                    </p:animEffect>
                                  </p:childTnLst>
                                </p:cTn>
                              </p:par>
                              <p:par>
                                <p:cTn id="13" presetID="4" presetClass="entr" presetSubtype="16" fill="hold" grpId="0" nodeType="withEffect">
                                  <p:stCondLst>
                                    <p:cond delay="0"/>
                                  </p:stCondLst>
                                  <p:childTnLst>
                                    <p:set>
                                      <p:cBhvr>
                                        <p:cTn id="14" dur="1" fill="hold">
                                          <p:stCondLst>
                                            <p:cond delay="0"/>
                                          </p:stCondLst>
                                        </p:cTn>
                                        <p:tgtEl>
                                          <p:spTgt spid="606235"/>
                                        </p:tgtEl>
                                        <p:attrNameLst>
                                          <p:attrName>style.visibility</p:attrName>
                                        </p:attrNameLst>
                                      </p:cBhvr>
                                      <p:to>
                                        <p:strVal val="visible"/>
                                      </p:to>
                                    </p:set>
                                    <p:animEffect transition="in" filter="box(in)">
                                      <p:cBhvr>
                                        <p:cTn id="15" dur="500"/>
                                        <p:tgtEl>
                                          <p:spTgt spid="606235"/>
                                        </p:tgtEl>
                                      </p:cBhvr>
                                    </p:animEffect>
                                  </p:childTnLst>
                                </p:cTn>
                              </p:par>
                              <p:par>
                                <p:cTn id="16" presetID="4" presetClass="entr" presetSubtype="16" fill="hold" grpId="0" nodeType="withEffect">
                                  <p:stCondLst>
                                    <p:cond delay="0"/>
                                  </p:stCondLst>
                                  <p:childTnLst>
                                    <p:set>
                                      <p:cBhvr>
                                        <p:cTn id="17" dur="1" fill="hold">
                                          <p:stCondLst>
                                            <p:cond delay="0"/>
                                          </p:stCondLst>
                                        </p:cTn>
                                        <p:tgtEl>
                                          <p:spTgt spid="606229"/>
                                        </p:tgtEl>
                                        <p:attrNameLst>
                                          <p:attrName>style.visibility</p:attrName>
                                        </p:attrNameLst>
                                      </p:cBhvr>
                                      <p:to>
                                        <p:strVal val="visible"/>
                                      </p:to>
                                    </p:set>
                                    <p:animEffect transition="in" filter="box(in)">
                                      <p:cBhvr>
                                        <p:cTn id="18" dur="500"/>
                                        <p:tgtEl>
                                          <p:spTgt spid="606229"/>
                                        </p:tgtEl>
                                      </p:cBhvr>
                                    </p:animEffect>
                                  </p:childTnLst>
                                </p:cTn>
                              </p:par>
                              <p:par>
                                <p:cTn id="19" presetID="4" presetClass="entr" presetSubtype="16" fill="hold" grpId="0" nodeType="withEffect">
                                  <p:stCondLst>
                                    <p:cond delay="0"/>
                                  </p:stCondLst>
                                  <p:childTnLst>
                                    <p:set>
                                      <p:cBhvr>
                                        <p:cTn id="20" dur="1" fill="hold">
                                          <p:stCondLst>
                                            <p:cond delay="0"/>
                                          </p:stCondLst>
                                        </p:cTn>
                                        <p:tgtEl>
                                          <p:spTgt spid="606227"/>
                                        </p:tgtEl>
                                        <p:attrNameLst>
                                          <p:attrName>style.visibility</p:attrName>
                                        </p:attrNameLst>
                                      </p:cBhvr>
                                      <p:to>
                                        <p:strVal val="visible"/>
                                      </p:to>
                                    </p:set>
                                    <p:animEffect transition="in" filter="box(in)">
                                      <p:cBhvr>
                                        <p:cTn id="21" dur="500"/>
                                        <p:tgtEl>
                                          <p:spTgt spid="606227"/>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606228"/>
                                        </p:tgtEl>
                                        <p:attrNameLst>
                                          <p:attrName>style.visibility</p:attrName>
                                        </p:attrNameLst>
                                      </p:cBhvr>
                                      <p:to>
                                        <p:strVal val="visible"/>
                                      </p:to>
                                    </p:set>
                                    <p:animEffect transition="in" filter="box(in)">
                                      <p:cBhvr>
                                        <p:cTn id="26" dur="500"/>
                                        <p:tgtEl>
                                          <p:spTgt spid="606228"/>
                                        </p:tgtEl>
                                      </p:cBhvr>
                                    </p:animEffect>
                                  </p:childTnLst>
                                </p:cTn>
                              </p:par>
                              <p:par>
                                <p:cTn id="27" presetID="4" presetClass="entr" presetSubtype="16" fill="hold" grpId="0" nodeType="withEffect">
                                  <p:stCondLst>
                                    <p:cond delay="0"/>
                                  </p:stCondLst>
                                  <p:childTnLst>
                                    <p:set>
                                      <p:cBhvr>
                                        <p:cTn id="28" dur="1" fill="hold">
                                          <p:stCondLst>
                                            <p:cond delay="0"/>
                                          </p:stCondLst>
                                        </p:cTn>
                                        <p:tgtEl>
                                          <p:spTgt spid="606236"/>
                                        </p:tgtEl>
                                        <p:attrNameLst>
                                          <p:attrName>style.visibility</p:attrName>
                                        </p:attrNameLst>
                                      </p:cBhvr>
                                      <p:to>
                                        <p:strVal val="visible"/>
                                      </p:to>
                                    </p:set>
                                    <p:animEffect transition="in" filter="box(in)">
                                      <p:cBhvr>
                                        <p:cTn id="29" dur="500"/>
                                        <p:tgtEl>
                                          <p:spTgt spid="606236"/>
                                        </p:tgtEl>
                                      </p:cBhvr>
                                    </p:animEffect>
                                  </p:childTnLst>
                                </p:cTn>
                              </p:par>
                              <p:par>
                                <p:cTn id="30" presetID="4" presetClass="entr" presetSubtype="16" fill="hold" grpId="0" nodeType="withEffect">
                                  <p:stCondLst>
                                    <p:cond delay="0"/>
                                  </p:stCondLst>
                                  <p:childTnLst>
                                    <p:set>
                                      <p:cBhvr>
                                        <p:cTn id="31" dur="1" fill="hold">
                                          <p:stCondLst>
                                            <p:cond delay="0"/>
                                          </p:stCondLst>
                                        </p:cTn>
                                        <p:tgtEl>
                                          <p:spTgt spid="606231"/>
                                        </p:tgtEl>
                                        <p:attrNameLst>
                                          <p:attrName>style.visibility</p:attrName>
                                        </p:attrNameLst>
                                      </p:cBhvr>
                                      <p:to>
                                        <p:strVal val="visible"/>
                                      </p:to>
                                    </p:set>
                                    <p:animEffect transition="in" filter="box(in)">
                                      <p:cBhvr>
                                        <p:cTn id="32" dur="500"/>
                                        <p:tgtEl>
                                          <p:spTgt spid="606231"/>
                                        </p:tgtEl>
                                      </p:cBhvr>
                                    </p:animEffect>
                                  </p:childTnLst>
                                </p:cTn>
                              </p:par>
                              <p:par>
                                <p:cTn id="33" presetID="4" presetClass="entr" presetSubtype="16" fill="hold" grpId="0" nodeType="withEffect">
                                  <p:stCondLst>
                                    <p:cond delay="0"/>
                                  </p:stCondLst>
                                  <p:childTnLst>
                                    <p:set>
                                      <p:cBhvr>
                                        <p:cTn id="34" dur="1" fill="hold">
                                          <p:stCondLst>
                                            <p:cond delay="0"/>
                                          </p:stCondLst>
                                        </p:cTn>
                                        <p:tgtEl>
                                          <p:spTgt spid="606230"/>
                                        </p:tgtEl>
                                        <p:attrNameLst>
                                          <p:attrName>style.visibility</p:attrName>
                                        </p:attrNameLst>
                                      </p:cBhvr>
                                      <p:to>
                                        <p:strVal val="visible"/>
                                      </p:to>
                                    </p:set>
                                    <p:animEffect transition="in" filter="box(in)">
                                      <p:cBhvr>
                                        <p:cTn id="35" dur="500"/>
                                        <p:tgtEl>
                                          <p:spTgt spid="606230"/>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4" presetClass="entr" presetSubtype="16" fill="hold" grpId="0" nodeType="clickEffect">
                                  <p:stCondLst>
                                    <p:cond delay="0"/>
                                  </p:stCondLst>
                                  <p:childTnLst>
                                    <p:set>
                                      <p:cBhvr>
                                        <p:cTn id="39" dur="1" fill="hold">
                                          <p:stCondLst>
                                            <p:cond delay="0"/>
                                          </p:stCondLst>
                                        </p:cTn>
                                        <p:tgtEl>
                                          <p:spTgt spid="606233"/>
                                        </p:tgtEl>
                                        <p:attrNameLst>
                                          <p:attrName>style.visibility</p:attrName>
                                        </p:attrNameLst>
                                      </p:cBhvr>
                                      <p:to>
                                        <p:strVal val="visible"/>
                                      </p:to>
                                    </p:set>
                                    <p:animEffect transition="in" filter="box(in)">
                                      <p:cBhvr>
                                        <p:cTn id="40" dur="500"/>
                                        <p:tgtEl>
                                          <p:spTgt spid="606233"/>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606237"/>
                                        </p:tgtEl>
                                        <p:attrNameLst>
                                          <p:attrName>style.visibility</p:attrName>
                                        </p:attrNameLst>
                                      </p:cBhvr>
                                      <p:to>
                                        <p:strVal val="visible"/>
                                      </p:to>
                                    </p:set>
                                    <p:animEffect transition="in" filter="box(in)">
                                      <p:cBhvr>
                                        <p:cTn id="43" dur="500"/>
                                        <p:tgtEl>
                                          <p:spTgt spid="606237"/>
                                        </p:tgtEl>
                                      </p:cBhvr>
                                    </p:animEffect>
                                  </p:childTnLst>
                                </p:cTn>
                              </p:par>
                              <p:par>
                                <p:cTn id="44" presetID="4" presetClass="entr" presetSubtype="16" fill="hold" grpId="0" nodeType="withEffect">
                                  <p:stCondLst>
                                    <p:cond delay="0"/>
                                  </p:stCondLst>
                                  <p:childTnLst>
                                    <p:set>
                                      <p:cBhvr>
                                        <p:cTn id="45" dur="1" fill="hold">
                                          <p:stCondLst>
                                            <p:cond delay="0"/>
                                          </p:stCondLst>
                                        </p:cTn>
                                        <p:tgtEl>
                                          <p:spTgt spid="606234"/>
                                        </p:tgtEl>
                                        <p:attrNameLst>
                                          <p:attrName>style.visibility</p:attrName>
                                        </p:attrNameLst>
                                      </p:cBhvr>
                                      <p:to>
                                        <p:strVal val="visible"/>
                                      </p:to>
                                    </p:set>
                                    <p:animEffect transition="in" filter="box(in)">
                                      <p:cBhvr>
                                        <p:cTn id="46" dur="500"/>
                                        <p:tgtEl>
                                          <p:spTgt spid="606234"/>
                                        </p:tgtEl>
                                      </p:cBhvr>
                                    </p:animEffect>
                                  </p:childTnLst>
                                </p:cTn>
                              </p:par>
                              <p:par>
                                <p:cTn id="47" presetID="4" presetClass="entr" presetSubtype="16" fill="hold" grpId="0" nodeType="withEffect">
                                  <p:stCondLst>
                                    <p:cond delay="0"/>
                                  </p:stCondLst>
                                  <p:childTnLst>
                                    <p:set>
                                      <p:cBhvr>
                                        <p:cTn id="48" dur="1" fill="hold">
                                          <p:stCondLst>
                                            <p:cond delay="0"/>
                                          </p:stCondLst>
                                        </p:cTn>
                                        <p:tgtEl>
                                          <p:spTgt spid="606232"/>
                                        </p:tgtEl>
                                        <p:attrNameLst>
                                          <p:attrName>style.visibility</p:attrName>
                                        </p:attrNameLst>
                                      </p:cBhvr>
                                      <p:to>
                                        <p:strVal val="visible"/>
                                      </p:to>
                                    </p:set>
                                    <p:animEffect transition="in" filter="box(in)">
                                      <p:cBhvr>
                                        <p:cTn id="49" dur="500"/>
                                        <p:tgtEl>
                                          <p:spTgt spid="606232"/>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4" presetClass="entr" presetSubtype="16" fill="hold" grpId="0" nodeType="clickEffect">
                                  <p:stCondLst>
                                    <p:cond delay="0"/>
                                  </p:stCondLst>
                                  <p:childTnLst>
                                    <p:set>
                                      <p:cBhvr>
                                        <p:cTn id="53" dur="1" fill="hold">
                                          <p:stCondLst>
                                            <p:cond delay="0"/>
                                          </p:stCondLst>
                                        </p:cTn>
                                        <p:tgtEl>
                                          <p:spTgt spid="606246"/>
                                        </p:tgtEl>
                                        <p:attrNameLst>
                                          <p:attrName>style.visibility</p:attrName>
                                        </p:attrNameLst>
                                      </p:cBhvr>
                                      <p:to>
                                        <p:strVal val="visible"/>
                                      </p:to>
                                    </p:set>
                                    <p:animEffect transition="in" filter="box(in)">
                                      <p:cBhvr>
                                        <p:cTn id="54" dur="500"/>
                                        <p:tgtEl>
                                          <p:spTgt spid="606246"/>
                                        </p:tgtEl>
                                      </p:cBhvr>
                                    </p:animEffect>
                                  </p:childTnLst>
                                </p:cTn>
                              </p:par>
                              <p:par>
                                <p:cTn id="55" presetID="4" presetClass="entr" presetSubtype="16" fill="hold" grpId="0" nodeType="withEffect">
                                  <p:stCondLst>
                                    <p:cond delay="0"/>
                                  </p:stCondLst>
                                  <p:childTnLst>
                                    <p:set>
                                      <p:cBhvr>
                                        <p:cTn id="56" dur="1" fill="hold">
                                          <p:stCondLst>
                                            <p:cond delay="0"/>
                                          </p:stCondLst>
                                        </p:cTn>
                                        <p:tgtEl>
                                          <p:spTgt spid="606249"/>
                                        </p:tgtEl>
                                        <p:attrNameLst>
                                          <p:attrName>style.visibility</p:attrName>
                                        </p:attrNameLst>
                                      </p:cBhvr>
                                      <p:to>
                                        <p:strVal val="visible"/>
                                      </p:to>
                                    </p:set>
                                    <p:animEffect transition="in" filter="box(in)">
                                      <p:cBhvr>
                                        <p:cTn id="57" dur="500"/>
                                        <p:tgtEl>
                                          <p:spTgt spid="606249"/>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4" presetClass="entr" presetSubtype="16" fill="hold" grpId="0" nodeType="clickEffect">
                                  <p:stCondLst>
                                    <p:cond delay="0"/>
                                  </p:stCondLst>
                                  <p:childTnLst>
                                    <p:set>
                                      <p:cBhvr>
                                        <p:cTn id="61" dur="1" fill="hold">
                                          <p:stCondLst>
                                            <p:cond delay="0"/>
                                          </p:stCondLst>
                                        </p:cTn>
                                        <p:tgtEl>
                                          <p:spTgt spid="606241"/>
                                        </p:tgtEl>
                                        <p:attrNameLst>
                                          <p:attrName>style.visibility</p:attrName>
                                        </p:attrNameLst>
                                      </p:cBhvr>
                                      <p:to>
                                        <p:strVal val="visible"/>
                                      </p:to>
                                    </p:set>
                                    <p:animEffect transition="in" filter="box(in)">
                                      <p:cBhvr>
                                        <p:cTn id="62" dur="500"/>
                                        <p:tgtEl>
                                          <p:spTgt spid="6062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6239" grpId="0" animBg="1"/>
      <p:bldP spid="606234" grpId="0" animBg="1"/>
      <p:bldP spid="606230" grpId="0" animBg="1"/>
      <p:bldP spid="606229" grpId="0" animBg="1"/>
      <p:bldP spid="606227" grpId="0"/>
      <p:bldP spid="606213" grpId="0" animBg="1"/>
      <p:bldP spid="606228" grpId="0" animBg="1"/>
      <p:bldP spid="606231" grpId="0"/>
      <p:bldP spid="606232" grpId="0"/>
      <p:bldP spid="606233" grpId="0" animBg="1"/>
      <p:bldP spid="606235" grpId="0" animBg="1"/>
      <p:bldP spid="606236" grpId="0" animBg="1"/>
      <p:bldP spid="606237" grpId="0" animBg="1"/>
      <p:bldP spid="606241" grpId="0" animBg="1"/>
      <p:bldP spid="606246" grpId="0" animBg="1"/>
      <p:bldP spid="606249" grpId="0" animBg="1"/>
    </p:bldLst>
  </p:timing>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7C415A03-D54E-47B0-99D7-6EEE588ADE05}" type="slidenum">
              <a:rPr lang="es-ES" altLang="es-PE"/>
              <a:pPr/>
              <a:t>58</a:t>
            </a:fld>
            <a:endParaRPr lang="es-ES" altLang="es-PE"/>
          </a:p>
        </p:txBody>
      </p:sp>
      <p:sp>
        <p:nvSpPr>
          <p:cNvPr id="575493" name="Rectangle 5"/>
          <p:cNvSpPr>
            <a:spLocks noChangeArrowheads="1"/>
          </p:cNvSpPr>
          <p:nvPr/>
        </p:nvSpPr>
        <p:spPr bwMode="auto">
          <a:xfrm>
            <a:off x="1692275" y="2276475"/>
            <a:ext cx="6624638" cy="403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75494" name="Text Box 6"/>
          <p:cNvSpPr txBox="1">
            <a:spLocks noChangeArrowheads="1"/>
          </p:cNvSpPr>
          <p:nvPr/>
        </p:nvSpPr>
        <p:spPr bwMode="auto">
          <a:xfrm>
            <a:off x="1143000" y="1143000"/>
            <a:ext cx="738505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Wingdings" panose="05000000000000000000" pitchFamily="2" charset="2"/>
              <a:buNone/>
            </a:pPr>
            <a:r>
              <a:rPr lang="es-ES_tradnl" altLang="es-PE" sz="2400">
                <a:effectLst>
                  <a:outerShdw blurRad="38100" dist="38100" dir="2700000" algn="tl">
                    <a:srgbClr val="FFFFFF"/>
                  </a:outerShdw>
                </a:effectLst>
              </a:rPr>
              <a:t>Evolución del concepto de desarrollo sustentable</a:t>
            </a:r>
          </a:p>
          <a:p>
            <a:pPr algn="ctr">
              <a:buFont typeface="Wingdings" panose="05000000000000000000" pitchFamily="2" charset="2"/>
              <a:buNone/>
            </a:pPr>
            <a:endParaRPr lang="es-ES_tradnl" altLang="es-PE" sz="2400">
              <a:effectLst>
                <a:outerShdw blurRad="38100" dist="38100" dir="2700000" algn="tl">
                  <a:srgbClr val="FFFFFF"/>
                </a:outerShdw>
              </a:effectLst>
            </a:endParaRPr>
          </a:p>
          <a:p>
            <a:pPr algn="ctr">
              <a:buFont typeface="Wingdings" panose="05000000000000000000" pitchFamily="2" charset="2"/>
              <a:buNone/>
            </a:pPr>
            <a:r>
              <a:rPr lang="es-ES_tradnl" altLang="es-PE" sz="2400"/>
              <a:t>¿Cuál fue la definición dada por el Informe Brundtland?</a:t>
            </a:r>
          </a:p>
        </p:txBody>
      </p:sp>
      <p:sp>
        <p:nvSpPr>
          <p:cNvPr id="575495" name="Text Box 7"/>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575506" name="Rectangle 18"/>
          <p:cNvSpPr>
            <a:spLocks noChangeArrowheads="1"/>
          </p:cNvSpPr>
          <p:nvPr/>
        </p:nvSpPr>
        <p:spPr bwMode="auto">
          <a:xfrm>
            <a:off x="1536700" y="3736975"/>
            <a:ext cx="6769100" cy="2282825"/>
          </a:xfrm>
          <a:prstGeom prst="rect">
            <a:avLst/>
          </a:prstGeom>
          <a:solidFill>
            <a:srgbClr val="C0C0C0"/>
          </a:solidFill>
          <a:ln>
            <a:noFill/>
          </a:ln>
          <a:effectLst>
            <a:outerShdw dist="107763" dir="8100000" algn="ctr" rotWithShape="0">
              <a:schemeClr val="bg2">
                <a:alpha val="50000"/>
              </a:schemeClr>
            </a:outerShdw>
          </a:effectLst>
          <a:extLst>
            <a:ext uri="{91240B29-F687-4F45-9708-019B960494DF}">
              <a14:hiddenLine xmlns:a14="http://schemas.microsoft.com/office/drawing/2010/main" w="57150" cmpd="thinThick">
                <a:solidFill>
                  <a:srgbClr val="FFFF00"/>
                </a:solidFill>
                <a:miter lim="800000"/>
                <a:headEnd/>
                <a:tailEnd/>
              </a14:hiddenLine>
            </a:ext>
          </a:extLst>
        </p:spPr>
        <p:txBody>
          <a:bodyPr>
            <a:spAutoFit/>
          </a:bodyPr>
          <a:lstStyle/>
          <a:p>
            <a:pPr algn="ctr"/>
            <a:r>
              <a:rPr lang="es-ES_tradnl" altLang="es-PE" sz="2400" b="1">
                <a:solidFill>
                  <a:schemeClr val="tx2"/>
                </a:solidFill>
              </a:rPr>
              <a:t>Desarrollo Sustentable</a:t>
            </a:r>
          </a:p>
          <a:p>
            <a:pPr algn="ctr"/>
            <a:endParaRPr lang="es-ES_tradnl" altLang="es-PE" sz="2400">
              <a:solidFill>
                <a:schemeClr val="tx2"/>
              </a:solidFill>
            </a:endParaRPr>
          </a:p>
          <a:p>
            <a:pPr algn="just"/>
            <a:r>
              <a:rPr lang="es-ES_tradnl" altLang="es-PE" sz="2400">
                <a:solidFill>
                  <a:schemeClr val="tx2"/>
                </a:solidFill>
              </a:rPr>
              <a:t>Es el desarrollo en el que se cubren las necesidades de la generación presente sin comprometer las necesidades de las generaciones futuras.</a:t>
            </a:r>
            <a:endParaRPr kumimoji="1" lang="es-ES_tradnl" altLang="es-PE" sz="2400">
              <a:solidFill>
                <a:schemeClr val="tx2"/>
              </a:solidFill>
              <a:latin typeface="Times New Roman" panose="02020603050405020304" pitchFamily="18" charset="0"/>
            </a:endParaRPr>
          </a:p>
        </p:txBody>
      </p:sp>
      <p:grpSp>
        <p:nvGrpSpPr>
          <p:cNvPr id="575507" name="Group 19"/>
          <p:cNvGrpSpPr>
            <a:grpSpLocks/>
          </p:cNvGrpSpPr>
          <p:nvPr/>
        </p:nvGrpSpPr>
        <p:grpSpPr bwMode="auto">
          <a:xfrm>
            <a:off x="0" y="569913"/>
            <a:ext cx="9144000" cy="6105525"/>
            <a:chOff x="0" y="359"/>
            <a:chExt cx="5760" cy="3846"/>
          </a:xfrm>
        </p:grpSpPr>
        <p:sp>
          <p:nvSpPr>
            <p:cNvPr id="575508" name="Line 20"/>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75509" name="Picture 21"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75510" name="AutoShape 22"/>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75511" name="Line 23"/>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75512" name="Text Box 24"/>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75506"/>
                                        </p:tgtEl>
                                        <p:attrNameLst>
                                          <p:attrName>style.visibility</p:attrName>
                                        </p:attrNameLst>
                                      </p:cBhvr>
                                      <p:to>
                                        <p:strVal val="visible"/>
                                      </p:to>
                                    </p:set>
                                    <p:animEffect transition="in" filter="checkerboard(across)">
                                      <p:cBhvr>
                                        <p:cTn id="7" dur="500"/>
                                        <p:tgtEl>
                                          <p:spTgt spid="575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5506" grpId="0" animBg="1" autoUpdateAnimBg="0"/>
    </p:bld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Marcador de número de diapositiva 3"/>
          <p:cNvSpPr>
            <a:spLocks noGrp="1"/>
          </p:cNvSpPr>
          <p:nvPr>
            <p:ph type="sldNum" sz="quarter" idx="12"/>
          </p:nvPr>
        </p:nvSpPr>
        <p:spPr/>
        <p:txBody>
          <a:bodyPr/>
          <a:lstStyle/>
          <a:p>
            <a:fld id="{A2574B0D-A3E9-4524-9400-60B38604D377}" type="slidenum">
              <a:rPr lang="es-ES" altLang="es-PE"/>
              <a:pPr/>
              <a:t>59</a:t>
            </a:fld>
            <a:endParaRPr lang="es-ES" altLang="es-PE"/>
          </a:p>
        </p:txBody>
      </p:sp>
      <p:sp>
        <p:nvSpPr>
          <p:cNvPr id="577542" name="Text Box 6"/>
          <p:cNvSpPr txBox="1">
            <a:spLocks noChangeArrowheads="1"/>
          </p:cNvSpPr>
          <p:nvPr/>
        </p:nvSpPr>
        <p:spPr bwMode="auto">
          <a:xfrm>
            <a:off x="1042988" y="188913"/>
            <a:ext cx="7777162"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577543" name="Text Box 7"/>
          <p:cNvSpPr txBox="1">
            <a:spLocks noChangeArrowheads="1"/>
          </p:cNvSpPr>
          <p:nvPr/>
        </p:nvSpPr>
        <p:spPr bwMode="auto">
          <a:xfrm>
            <a:off x="1187450" y="188913"/>
            <a:ext cx="6840538"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577544" name="Rectangle 8"/>
          <p:cNvSpPr>
            <a:spLocks noChangeArrowheads="1"/>
          </p:cNvSpPr>
          <p:nvPr/>
        </p:nvSpPr>
        <p:spPr bwMode="auto">
          <a:xfrm>
            <a:off x="1692275" y="2276475"/>
            <a:ext cx="6624638" cy="403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77545" name="Text Box 9"/>
          <p:cNvSpPr txBox="1">
            <a:spLocks noChangeArrowheads="1"/>
          </p:cNvSpPr>
          <p:nvPr/>
        </p:nvSpPr>
        <p:spPr bwMode="auto">
          <a:xfrm>
            <a:off x="1189038" y="2133600"/>
            <a:ext cx="7497762" cy="435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71475" indent="-371475">
              <a:defRPr>
                <a:solidFill>
                  <a:schemeClr val="tx1"/>
                </a:solidFill>
                <a:latin typeface="Arial" panose="020B0604020202020204" pitchFamily="34" charset="0"/>
                <a:cs typeface="Arial" panose="020B0604020202020204" pitchFamily="34" charset="0"/>
              </a:defRPr>
            </a:lvl1pPr>
            <a:lvl2pPr marL="828675" indent="-371475">
              <a:defRPr>
                <a:solidFill>
                  <a:schemeClr val="tx1"/>
                </a:solidFill>
                <a:latin typeface="Arial" panose="020B0604020202020204" pitchFamily="34" charset="0"/>
                <a:cs typeface="Arial" panose="020B0604020202020204" pitchFamily="34" charset="0"/>
              </a:defRPr>
            </a:lvl2pPr>
            <a:lvl3pPr marL="1285875" indent="-371475">
              <a:defRPr>
                <a:solidFill>
                  <a:schemeClr val="tx1"/>
                </a:solidFill>
                <a:latin typeface="Arial" panose="020B0604020202020204" pitchFamily="34" charset="0"/>
                <a:cs typeface="Arial" panose="020B0604020202020204" pitchFamily="34" charset="0"/>
              </a:defRPr>
            </a:lvl3pPr>
            <a:lvl4pPr marL="1743075" indent="-371475">
              <a:defRPr>
                <a:solidFill>
                  <a:schemeClr val="tx1"/>
                </a:solidFill>
                <a:latin typeface="Arial" panose="020B0604020202020204" pitchFamily="34" charset="0"/>
                <a:cs typeface="Arial" panose="020B0604020202020204" pitchFamily="34" charset="0"/>
              </a:defRPr>
            </a:lvl4pPr>
            <a:lvl5pPr marL="2200275" indent="-371475">
              <a:defRPr>
                <a:solidFill>
                  <a:schemeClr val="tx1"/>
                </a:solidFill>
                <a:latin typeface="Arial" panose="020B0604020202020204" pitchFamily="34" charset="0"/>
                <a:cs typeface="Arial" panose="020B0604020202020204" pitchFamily="34" charset="0"/>
              </a:defRPr>
            </a:lvl5pPr>
            <a:lvl6pPr marL="2657475" indent="-371475"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3114675" indent="-371475"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571875" indent="-371475"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4029075" indent="-371475"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a:buFont typeface="Wingdings" panose="05000000000000000000" pitchFamily="2" charset="2"/>
              <a:buAutoNum type="arabicPeriod"/>
            </a:pPr>
            <a:r>
              <a:rPr lang="es-ES_tradnl" altLang="es-PE" sz="2000"/>
              <a:t>Esta cuestión se planteo en la </a:t>
            </a:r>
            <a:r>
              <a:rPr lang="es-ES_tradnl" altLang="es-PE" sz="2000" b="1" i="1"/>
              <a:t>Reunión Regional de la UICN</a:t>
            </a:r>
            <a:r>
              <a:rPr lang="es-ES_tradnl" altLang="es-PE" sz="2000"/>
              <a:t> (Quito, 1990) donde se rechazó el empleo del término Sostenible “cuyas acepciones se refieren a otras materias (Cano, 1993). </a:t>
            </a:r>
          </a:p>
          <a:p>
            <a:pPr algn="just">
              <a:buFont typeface="Wingdings" panose="05000000000000000000" pitchFamily="2" charset="2"/>
              <a:buAutoNum type="arabicPeriod"/>
            </a:pPr>
            <a:endParaRPr lang="es-ES_tradnl" altLang="es-PE" sz="2000">
              <a:effectLst>
                <a:outerShdw blurRad="38100" dist="38100" dir="2700000" algn="tl">
                  <a:srgbClr val="FFFFFF"/>
                </a:outerShdw>
              </a:effectLst>
            </a:endParaRPr>
          </a:p>
          <a:p>
            <a:pPr>
              <a:buFont typeface="Wingdings" panose="05000000000000000000" pitchFamily="2" charset="2"/>
              <a:buAutoNum type="arabicPeriod"/>
            </a:pPr>
            <a:r>
              <a:rPr lang="es-ES_tradnl" altLang="es-PE" sz="2000"/>
              <a:t>Veamos esté tema con mayor detalle</a:t>
            </a:r>
          </a:p>
          <a:p>
            <a:pPr lvl="1">
              <a:buFont typeface="Wingdings" panose="05000000000000000000" pitchFamily="2" charset="2"/>
              <a:buAutoNum type="romanLcPeriod"/>
            </a:pPr>
            <a:r>
              <a:rPr lang="es-ES_tradnl" altLang="es-PE" sz="2000"/>
              <a:t>¿Cómo define la Real Academia al Desarrollo?</a:t>
            </a:r>
            <a:endParaRPr lang="es-ES_tradnl" altLang="es-PE" sz="2000" u="sng"/>
          </a:p>
          <a:p>
            <a:pPr lvl="2">
              <a:buFont typeface="Wingdings" panose="05000000000000000000" pitchFamily="2" charset="2"/>
              <a:buNone/>
            </a:pPr>
            <a:r>
              <a:rPr lang="es-ES_tradnl" altLang="es-PE" sz="2000"/>
              <a:t> </a:t>
            </a:r>
          </a:p>
          <a:p>
            <a:pPr lvl="2">
              <a:buFont typeface="Wingdings" panose="05000000000000000000" pitchFamily="2" charset="2"/>
              <a:buChar char="ü"/>
            </a:pPr>
            <a:r>
              <a:rPr lang="es-ES_tradnl" altLang="es-PE" sz="2000"/>
              <a:t>Desarrollar: </a:t>
            </a:r>
          </a:p>
          <a:p>
            <a:pPr lvl="3">
              <a:buFontTx/>
              <a:buChar char="•"/>
            </a:pPr>
            <a:r>
              <a:rPr lang="es-ES_tradnl" altLang="es-PE" sz="2000"/>
              <a:t> Acrecentar, dar incremento a una cosa del orden físico, intelectual o moral. </a:t>
            </a:r>
          </a:p>
          <a:p>
            <a:pPr lvl="3">
              <a:buFontTx/>
              <a:buChar char="•"/>
            </a:pPr>
            <a:endParaRPr lang="es-ES_tradnl" altLang="es-PE" sz="2000"/>
          </a:p>
          <a:p>
            <a:pPr lvl="3">
              <a:buFontTx/>
              <a:buChar char="•"/>
            </a:pPr>
            <a:r>
              <a:rPr lang="es-ES_tradnl" altLang="es-PE" sz="2000"/>
              <a:t> Evolución progresista de una economía hacia mejores niveles de vida. </a:t>
            </a:r>
            <a:endParaRPr lang="es-ES" altLang="es-PE" sz="2000"/>
          </a:p>
        </p:txBody>
      </p:sp>
      <p:sp>
        <p:nvSpPr>
          <p:cNvPr id="577556" name="Rectangle 20"/>
          <p:cNvSpPr>
            <a:spLocks noChangeArrowheads="1"/>
          </p:cNvSpPr>
          <p:nvPr/>
        </p:nvSpPr>
        <p:spPr bwMode="auto">
          <a:xfrm>
            <a:off x="762000" y="1146175"/>
            <a:ext cx="838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Wingdings" panose="05000000000000000000" pitchFamily="2" charset="2"/>
              <a:buNone/>
            </a:pPr>
            <a:r>
              <a:rPr lang="es-ES_tradnl" altLang="es-PE" sz="2400">
                <a:effectLst>
                  <a:outerShdw blurRad="38100" dist="38100" dir="2700000" algn="tl">
                    <a:srgbClr val="FFFFFF"/>
                  </a:outerShdw>
                </a:effectLst>
              </a:rPr>
              <a:t>¿ Desarrollo Sustentable o Desarrollo Sostenible?</a:t>
            </a:r>
          </a:p>
        </p:txBody>
      </p:sp>
      <p:grpSp>
        <p:nvGrpSpPr>
          <p:cNvPr id="577557" name="Group 21"/>
          <p:cNvGrpSpPr>
            <a:grpSpLocks/>
          </p:cNvGrpSpPr>
          <p:nvPr/>
        </p:nvGrpSpPr>
        <p:grpSpPr bwMode="auto">
          <a:xfrm>
            <a:off x="0" y="569913"/>
            <a:ext cx="9144000" cy="6105525"/>
            <a:chOff x="0" y="359"/>
            <a:chExt cx="5760" cy="3846"/>
          </a:xfrm>
        </p:grpSpPr>
        <p:sp>
          <p:nvSpPr>
            <p:cNvPr id="577558" name="Line 22"/>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77559" name="Picture 23"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77560" name="AutoShape 24"/>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77561" name="Line 25"/>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77562" name="Text Box 26"/>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77545">
                                            <p:txEl>
                                              <p:pRg st="0" end="0"/>
                                            </p:txEl>
                                          </p:spTgt>
                                        </p:tgtEl>
                                        <p:attrNameLst>
                                          <p:attrName>style.visibility</p:attrName>
                                        </p:attrNameLst>
                                      </p:cBhvr>
                                      <p:to>
                                        <p:strVal val="visible"/>
                                      </p:to>
                                    </p:set>
                                    <p:animEffect transition="in" filter="box(in)">
                                      <p:cBhvr>
                                        <p:cTn id="7" dur="500"/>
                                        <p:tgtEl>
                                          <p:spTgt spid="57754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577545">
                                            <p:txEl>
                                              <p:pRg st="2" end="2"/>
                                            </p:txEl>
                                          </p:spTgt>
                                        </p:tgtEl>
                                        <p:attrNameLst>
                                          <p:attrName>style.visibility</p:attrName>
                                        </p:attrNameLst>
                                      </p:cBhvr>
                                      <p:to>
                                        <p:strVal val="visible"/>
                                      </p:to>
                                    </p:set>
                                    <p:animEffect transition="in" filter="box(in)">
                                      <p:cBhvr>
                                        <p:cTn id="12" dur="500"/>
                                        <p:tgtEl>
                                          <p:spTgt spid="577545">
                                            <p:txEl>
                                              <p:pRg st="2" end="2"/>
                                            </p:txEl>
                                          </p:spTgt>
                                        </p:tgtEl>
                                      </p:cBhvr>
                                    </p:animEffect>
                                  </p:childTnLst>
                                </p:cTn>
                              </p:par>
                              <p:par>
                                <p:cTn id="13" presetID="4" presetClass="entr" presetSubtype="16" fill="hold" nodeType="withEffect">
                                  <p:stCondLst>
                                    <p:cond delay="0"/>
                                  </p:stCondLst>
                                  <p:childTnLst>
                                    <p:set>
                                      <p:cBhvr>
                                        <p:cTn id="14" dur="1" fill="hold">
                                          <p:stCondLst>
                                            <p:cond delay="0"/>
                                          </p:stCondLst>
                                        </p:cTn>
                                        <p:tgtEl>
                                          <p:spTgt spid="577545">
                                            <p:txEl>
                                              <p:pRg st="3" end="3"/>
                                            </p:txEl>
                                          </p:spTgt>
                                        </p:tgtEl>
                                        <p:attrNameLst>
                                          <p:attrName>style.visibility</p:attrName>
                                        </p:attrNameLst>
                                      </p:cBhvr>
                                      <p:to>
                                        <p:strVal val="visible"/>
                                      </p:to>
                                    </p:set>
                                    <p:animEffect transition="in" filter="box(in)">
                                      <p:cBhvr>
                                        <p:cTn id="15" dur="500"/>
                                        <p:tgtEl>
                                          <p:spTgt spid="577545">
                                            <p:txEl>
                                              <p:pRg st="3" end="3"/>
                                            </p:txEl>
                                          </p:spTgt>
                                        </p:tgtEl>
                                      </p:cBhvr>
                                    </p:animEffect>
                                  </p:childTnLst>
                                </p:cTn>
                              </p:par>
                              <p:par>
                                <p:cTn id="16" presetID="4" presetClass="entr" presetSubtype="16" fill="hold" nodeType="withEffect">
                                  <p:stCondLst>
                                    <p:cond delay="0"/>
                                  </p:stCondLst>
                                  <p:childTnLst>
                                    <p:set>
                                      <p:cBhvr>
                                        <p:cTn id="17" dur="1" fill="hold">
                                          <p:stCondLst>
                                            <p:cond delay="0"/>
                                          </p:stCondLst>
                                        </p:cTn>
                                        <p:tgtEl>
                                          <p:spTgt spid="577545">
                                            <p:txEl>
                                              <p:pRg st="4" end="4"/>
                                            </p:txEl>
                                          </p:spTgt>
                                        </p:tgtEl>
                                        <p:attrNameLst>
                                          <p:attrName>style.visibility</p:attrName>
                                        </p:attrNameLst>
                                      </p:cBhvr>
                                      <p:to>
                                        <p:strVal val="visible"/>
                                      </p:to>
                                    </p:set>
                                    <p:animEffect transition="in" filter="box(in)">
                                      <p:cBhvr>
                                        <p:cTn id="18" dur="500"/>
                                        <p:tgtEl>
                                          <p:spTgt spid="577545">
                                            <p:txEl>
                                              <p:pRg st="4" end="4"/>
                                            </p:txEl>
                                          </p:spTgt>
                                        </p:tgtEl>
                                      </p:cBhvr>
                                    </p:animEffect>
                                  </p:childTnLst>
                                </p:cTn>
                              </p:par>
                              <p:par>
                                <p:cTn id="19" presetID="4" presetClass="entr" presetSubtype="16" fill="hold" nodeType="withEffect">
                                  <p:stCondLst>
                                    <p:cond delay="0"/>
                                  </p:stCondLst>
                                  <p:childTnLst>
                                    <p:set>
                                      <p:cBhvr>
                                        <p:cTn id="20" dur="1" fill="hold">
                                          <p:stCondLst>
                                            <p:cond delay="0"/>
                                          </p:stCondLst>
                                        </p:cTn>
                                        <p:tgtEl>
                                          <p:spTgt spid="577545">
                                            <p:txEl>
                                              <p:pRg st="5" end="5"/>
                                            </p:txEl>
                                          </p:spTgt>
                                        </p:tgtEl>
                                        <p:attrNameLst>
                                          <p:attrName>style.visibility</p:attrName>
                                        </p:attrNameLst>
                                      </p:cBhvr>
                                      <p:to>
                                        <p:strVal val="visible"/>
                                      </p:to>
                                    </p:set>
                                    <p:animEffect transition="in" filter="box(in)">
                                      <p:cBhvr>
                                        <p:cTn id="21" dur="500"/>
                                        <p:tgtEl>
                                          <p:spTgt spid="577545">
                                            <p:txEl>
                                              <p:pRg st="5" end="5"/>
                                            </p:txEl>
                                          </p:spTgt>
                                        </p:tgtEl>
                                      </p:cBhvr>
                                    </p:animEffect>
                                  </p:childTnLst>
                                </p:cTn>
                              </p:par>
                              <p:par>
                                <p:cTn id="22" presetID="4" presetClass="entr" presetSubtype="16" fill="hold" nodeType="withEffect">
                                  <p:stCondLst>
                                    <p:cond delay="0"/>
                                  </p:stCondLst>
                                  <p:childTnLst>
                                    <p:set>
                                      <p:cBhvr>
                                        <p:cTn id="23" dur="1" fill="hold">
                                          <p:stCondLst>
                                            <p:cond delay="0"/>
                                          </p:stCondLst>
                                        </p:cTn>
                                        <p:tgtEl>
                                          <p:spTgt spid="577545">
                                            <p:txEl>
                                              <p:pRg st="6" end="6"/>
                                            </p:txEl>
                                          </p:spTgt>
                                        </p:tgtEl>
                                        <p:attrNameLst>
                                          <p:attrName>style.visibility</p:attrName>
                                        </p:attrNameLst>
                                      </p:cBhvr>
                                      <p:to>
                                        <p:strVal val="visible"/>
                                      </p:to>
                                    </p:set>
                                    <p:animEffect transition="in" filter="box(in)">
                                      <p:cBhvr>
                                        <p:cTn id="24" dur="500"/>
                                        <p:tgtEl>
                                          <p:spTgt spid="577545">
                                            <p:txEl>
                                              <p:pRg st="6" end="6"/>
                                            </p:txEl>
                                          </p:spTgt>
                                        </p:tgtEl>
                                      </p:cBhvr>
                                    </p:animEffect>
                                  </p:childTnLst>
                                </p:cTn>
                              </p:par>
                              <p:par>
                                <p:cTn id="25" presetID="4" presetClass="entr" presetSubtype="16" fill="hold" nodeType="withEffect">
                                  <p:stCondLst>
                                    <p:cond delay="0"/>
                                  </p:stCondLst>
                                  <p:childTnLst>
                                    <p:set>
                                      <p:cBhvr>
                                        <p:cTn id="26" dur="1" fill="hold">
                                          <p:stCondLst>
                                            <p:cond delay="0"/>
                                          </p:stCondLst>
                                        </p:cTn>
                                        <p:tgtEl>
                                          <p:spTgt spid="577545">
                                            <p:txEl>
                                              <p:pRg st="8" end="8"/>
                                            </p:txEl>
                                          </p:spTgt>
                                        </p:tgtEl>
                                        <p:attrNameLst>
                                          <p:attrName>style.visibility</p:attrName>
                                        </p:attrNameLst>
                                      </p:cBhvr>
                                      <p:to>
                                        <p:strVal val="visible"/>
                                      </p:to>
                                    </p:set>
                                    <p:animEffect transition="in" filter="box(in)">
                                      <p:cBhvr>
                                        <p:cTn id="27" dur="500"/>
                                        <p:tgtEl>
                                          <p:spTgt spid="57754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 name="Marcador de número de diapositiva 3"/>
          <p:cNvSpPr>
            <a:spLocks noGrp="1"/>
          </p:cNvSpPr>
          <p:nvPr>
            <p:ph type="sldNum" sz="quarter" idx="12"/>
          </p:nvPr>
        </p:nvSpPr>
        <p:spPr/>
        <p:txBody>
          <a:bodyPr/>
          <a:lstStyle/>
          <a:p>
            <a:fld id="{760C8F9B-6AB7-4B1B-B30E-F421BCD92FEF}" type="slidenum">
              <a:rPr lang="es-ES" altLang="es-PE"/>
              <a:pPr/>
              <a:t>60</a:t>
            </a:fld>
            <a:endParaRPr lang="es-ES" altLang="es-PE"/>
          </a:p>
        </p:txBody>
      </p:sp>
      <p:sp>
        <p:nvSpPr>
          <p:cNvPr id="579586" name="Oval 2"/>
          <p:cNvSpPr>
            <a:spLocks noChangeArrowheads="1"/>
          </p:cNvSpPr>
          <p:nvPr/>
        </p:nvSpPr>
        <p:spPr bwMode="auto">
          <a:xfrm>
            <a:off x="1905000" y="5375275"/>
            <a:ext cx="6777038" cy="358775"/>
          </a:xfrm>
          <a:prstGeom prst="ellipse">
            <a:avLst/>
          </a:prstGeom>
          <a:solidFill>
            <a:schemeClr val="bg1"/>
          </a:solidFill>
          <a:ln w="190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79590" name="Text Box 6"/>
          <p:cNvSpPr txBox="1">
            <a:spLocks noChangeArrowheads="1"/>
          </p:cNvSpPr>
          <p:nvPr/>
        </p:nvSpPr>
        <p:spPr bwMode="auto">
          <a:xfrm>
            <a:off x="1042988" y="188913"/>
            <a:ext cx="7777162"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579591" name="Rectangle 7"/>
          <p:cNvSpPr>
            <a:spLocks noChangeArrowheads="1"/>
          </p:cNvSpPr>
          <p:nvPr/>
        </p:nvSpPr>
        <p:spPr bwMode="auto">
          <a:xfrm>
            <a:off x="1692275" y="2276475"/>
            <a:ext cx="6624638" cy="403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79592" name="Text Box 8"/>
          <p:cNvSpPr txBox="1">
            <a:spLocks noChangeArrowheads="1"/>
          </p:cNvSpPr>
          <p:nvPr/>
        </p:nvSpPr>
        <p:spPr bwMode="auto">
          <a:xfrm>
            <a:off x="1036638" y="2070100"/>
            <a:ext cx="7573962" cy="455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71475" indent="-371475">
              <a:defRPr>
                <a:solidFill>
                  <a:schemeClr val="tx1"/>
                </a:solidFill>
                <a:latin typeface="Arial" panose="020B0604020202020204" pitchFamily="34" charset="0"/>
                <a:cs typeface="Arial" panose="020B0604020202020204" pitchFamily="34" charset="0"/>
              </a:defRPr>
            </a:lvl1pPr>
            <a:lvl2pPr marL="828675" indent="-371475">
              <a:defRPr>
                <a:solidFill>
                  <a:schemeClr val="tx1"/>
                </a:solidFill>
                <a:latin typeface="Arial" panose="020B0604020202020204" pitchFamily="34" charset="0"/>
                <a:cs typeface="Arial" panose="020B0604020202020204" pitchFamily="34" charset="0"/>
              </a:defRPr>
            </a:lvl2pPr>
            <a:lvl3pPr marL="1285875" indent="-371475">
              <a:defRPr>
                <a:solidFill>
                  <a:schemeClr val="tx1"/>
                </a:solidFill>
                <a:latin typeface="Arial" panose="020B0604020202020204" pitchFamily="34" charset="0"/>
                <a:cs typeface="Arial" panose="020B0604020202020204" pitchFamily="34" charset="0"/>
              </a:defRPr>
            </a:lvl3pPr>
            <a:lvl4pPr marL="1743075" indent="-371475">
              <a:defRPr>
                <a:solidFill>
                  <a:schemeClr val="tx1"/>
                </a:solidFill>
                <a:latin typeface="Arial" panose="020B0604020202020204" pitchFamily="34" charset="0"/>
                <a:cs typeface="Arial" panose="020B0604020202020204" pitchFamily="34" charset="0"/>
              </a:defRPr>
            </a:lvl4pPr>
            <a:lvl5pPr marL="2200275" indent="-371475">
              <a:defRPr>
                <a:solidFill>
                  <a:schemeClr val="tx1"/>
                </a:solidFill>
                <a:latin typeface="Arial" panose="020B0604020202020204" pitchFamily="34" charset="0"/>
                <a:cs typeface="Arial" panose="020B0604020202020204" pitchFamily="34" charset="0"/>
              </a:defRPr>
            </a:lvl5pPr>
            <a:lvl6pPr marL="2657475" indent="-371475"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3114675" indent="-371475"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571875" indent="-371475"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4029075" indent="-371475"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lvl="1" algn="just">
              <a:buFont typeface="Wingdings" panose="05000000000000000000" pitchFamily="2" charset="2"/>
              <a:buAutoNum type="romanLcPeriod" startAt="2"/>
            </a:pPr>
            <a:r>
              <a:rPr lang="es-ES_tradnl" altLang="es-PE" sz="2000"/>
              <a:t> ¿Cómo diferencia la Real Academia los términos sostener y sustentar?</a:t>
            </a:r>
            <a:endParaRPr lang="es-ES_tradnl" altLang="es-PE" sz="2000" u="sng"/>
          </a:p>
          <a:p>
            <a:pPr lvl="2">
              <a:spcAft>
                <a:spcPct val="55000"/>
              </a:spcAft>
              <a:buFont typeface="Wingdings" panose="05000000000000000000" pitchFamily="2" charset="2"/>
              <a:buChar char="ü"/>
            </a:pPr>
            <a:r>
              <a:rPr lang="es-ES_tradnl" altLang="es-PE" sz="2000"/>
              <a:t> </a:t>
            </a:r>
            <a:r>
              <a:rPr lang="es-ES_tradnl" altLang="es-PE" sz="2000" u="sng"/>
              <a:t>Sostener</a:t>
            </a:r>
            <a:r>
              <a:rPr lang="es-ES_tradnl" altLang="es-PE" sz="2000"/>
              <a:t>:</a:t>
            </a:r>
          </a:p>
          <a:p>
            <a:pPr lvl="3" algn="just">
              <a:buFontTx/>
              <a:buChar char="•"/>
            </a:pPr>
            <a:r>
              <a:rPr lang="es-ES_tradnl" altLang="es-PE" sz="2000"/>
              <a:t> sustentar, mantener firme una cosa; </a:t>
            </a:r>
          </a:p>
          <a:p>
            <a:pPr lvl="3" algn="just">
              <a:buFontTx/>
              <a:buChar char="•"/>
            </a:pPr>
            <a:r>
              <a:rPr lang="es-ES_tradnl" altLang="es-PE" sz="2000"/>
              <a:t> sustentar o defender una proposición; </a:t>
            </a:r>
          </a:p>
          <a:p>
            <a:pPr lvl="3" algn="just">
              <a:buFontTx/>
              <a:buChar char="•"/>
            </a:pPr>
            <a:r>
              <a:rPr lang="es-ES_tradnl" altLang="es-PE" sz="2000"/>
              <a:t> prestar apoyo, dar aliento o auxilio; </a:t>
            </a:r>
          </a:p>
          <a:p>
            <a:pPr lvl="3" algn="just">
              <a:spcAft>
                <a:spcPct val="55000"/>
              </a:spcAft>
              <a:buFontTx/>
              <a:buChar char="•"/>
            </a:pPr>
            <a:r>
              <a:rPr lang="es-ES_tradnl" altLang="es-PE" sz="2000"/>
              <a:t> dar a uno lo necesario para su manutención.</a:t>
            </a:r>
          </a:p>
          <a:p>
            <a:pPr lvl="2" algn="just">
              <a:spcAft>
                <a:spcPct val="55000"/>
              </a:spcAft>
              <a:buFont typeface="Wingdings" panose="05000000000000000000" pitchFamily="2" charset="2"/>
              <a:buChar char="ü"/>
            </a:pPr>
            <a:r>
              <a:rPr lang="es-ES_tradnl" altLang="es-PE" sz="2000"/>
              <a:t> </a:t>
            </a:r>
            <a:r>
              <a:rPr lang="es-ES_tradnl" altLang="es-PE" sz="2000" u="sng"/>
              <a:t>Sustentar</a:t>
            </a:r>
            <a:r>
              <a:rPr lang="es-ES_tradnl" altLang="es-PE" sz="2000"/>
              <a:t>: </a:t>
            </a:r>
          </a:p>
          <a:p>
            <a:pPr lvl="3" algn="just">
              <a:buFontTx/>
              <a:buChar char="•"/>
            </a:pPr>
            <a:r>
              <a:rPr lang="es-ES_tradnl" altLang="es-PE" sz="2000"/>
              <a:t> alimentar; </a:t>
            </a:r>
          </a:p>
          <a:p>
            <a:pPr lvl="3" algn="just">
              <a:buFontTx/>
              <a:buChar char="•"/>
            </a:pPr>
            <a:r>
              <a:rPr lang="es-ES_tradnl" altLang="es-PE" sz="2000"/>
              <a:t> conservar una cosa en su ser o en su estado;</a:t>
            </a:r>
          </a:p>
          <a:p>
            <a:pPr lvl="3" algn="just">
              <a:buFontTx/>
              <a:buChar char="•"/>
            </a:pPr>
            <a:r>
              <a:rPr lang="es-ES_tradnl" altLang="es-PE" sz="2000"/>
              <a:t> defender una determinada opinión; </a:t>
            </a:r>
          </a:p>
          <a:p>
            <a:pPr lvl="3" algn="just">
              <a:buFontTx/>
              <a:buChar char="•"/>
            </a:pPr>
            <a:r>
              <a:rPr lang="es-ES_tradnl" altLang="es-PE" sz="2000"/>
              <a:t> mantenerse un cuerpo en un medio, sin caer o haciéndolo muy lentamente. </a:t>
            </a:r>
            <a:endParaRPr lang="es-ES" altLang="es-PE" sz="2000"/>
          </a:p>
        </p:txBody>
      </p:sp>
      <p:sp>
        <p:nvSpPr>
          <p:cNvPr id="579593" name="Text Box 9"/>
          <p:cNvSpPr txBox="1">
            <a:spLocks noChangeArrowheads="1"/>
          </p:cNvSpPr>
          <p:nvPr/>
        </p:nvSpPr>
        <p:spPr bwMode="auto">
          <a:xfrm>
            <a:off x="1187450" y="188913"/>
            <a:ext cx="6840538"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579604" name="Rectangle 20"/>
          <p:cNvSpPr>
            <a:spLocks noChangeArrowheads="1"/>
          </p:cNvSpPr>
          <p:nvPr/>
        </p:nvSpPr>
        <p:spPr bwMode="auto">
          <a:xfrm>
            <a:off x="762000" y="1146175"/>
            <a:ext cx="838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Wingdings" panose="05000000000000000000" pitchFamily="2" charset="2"/>
              <a:buNone/>
            </a:pPr>
            <a:r>
              <a:rPr lang="es-ES_tradnl" altLang="es-PE" sz="2400">
                <a:effectLst>
                  <a:outerShdw blurRad="38100" dist="38100" dir="2700000" algn="tl">
                    <a:srgbClr val="FFFFFF"/>
                  </a:outerShdw>
                </a:effectLst>
              </a:rPr>
              <a:t>¿ Desarrollo Sustentable o Desarrollo Sostenible?</a:t>
            </a:r>
          </a:p>
        </p:txBody>
      </p:sp>
      <p:grpSp>
        <p:nvGrpSpPr>
          <p:cNvPr id="579605" name="Group 21"/>
          <p:cNvGrpSpPr>
            <a:grpSpLocks/>
          </p:cNvGrpSpPr>
          <p:nvPr/>
        </p:nvGrpSpPr>
        <p:grpSpPr bwMode="auto">
          <a:xfrm>
            <a:off x="0" y="569913"/>
            <a:ext cx="9144000" cy="6105525"/>
            <a:chOff x="0" y="359"/>
            <a:chExt cx="5760" cy="3846"/>
          </a:xfrm>
        </p:grpSpPr>
        <p:sp>
          <p:nvSpPr>
            <p:cNvPr id="579606" name="Line 22"/>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79607" name="Picture 23"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79608" name="AutoShape 24"/>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79609" name="Line 25"/>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79610" name="Text Box 26"/>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79586"/>
                                        </p:tgtEl>
                                        <p:attrNameLst>
                                          <p:attrName>style.visibility</p:attrName>
                                        </p:attrNameLst>
                                      </p:cBhvr>
                                      <p:to>
                                        <p:strVal val="visible"/>
                                      </p:to>
                                    </p:set>
                                    <p:animEffect transition="in" filter="box(in)">
                                      <p:cBhvr>
                                        <p:cTn id="7" dur="500"/>
                                        <p:tgtEl>
                                          <p:spTgt spid="5795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9586" grpId="0" animBg="1"/>
    </p:bldLst>
  </p:timing>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 name="Marcador de número de diapositiva 3"/>
          <p:cNvSpPr>
            <a:spLocks noGrp="1"/>
          </p:cNvSpPr>
          <p:nvPr>
            <p:ph type="sldNum" sz="quarter" idx="12"/>
          </p:nvPr>
        </p:nvSpPr>
        <p:spPr/>
        <p:txBody>
          <a:bodyPr/>
          <a:lstStyle/>
          <a:p>
            <a:fld id="{B25EF73C-4C07-460F-A8FC-ED82AC435438}" type="slidenum">
              <a:rPr lang="es-ES" altLang="es-PE"/>
              <a:pPr/>
              <a:t>61</a:t>
            </a:fld>
            <a:endParaRPr lang="es-ES" altLang="es-PE"/>
          </a:p>
        </p:txBody>
      </p:sp>
      <p:sp>
        <p:nvSpPr>
          <p:cNvPr id="581634" name="Oval 2"/>
          <p:cNvSpPr>
            <a:spLocks noChangeArrowheads="1"/>
          </p:cNvSpPr>
          <p:nvPr/>
        </p:nvSpPr>
        <p:spPr bwMode="auto">
          <a:xfrm>
            <a:off x="1187450" y="4508500"/>
            <a:ext cx="7885113" cy="1079500"/>
          </a:xfrm>
          <a:prstGeom prst="ellipse">
            <a:avLst/>
          </a:prstGeom>
          <a:solidFill>
            <a:schemeClr val="bg1"/>
          </a:solidFill>
          <a:ln w="190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81638" name="Text Box 6"/>
          <p:cNvSpPr txBox="1">
            <a:spLocks noChangeArrowheads="1"/>
          </p:cNvSpPr>
          <p:nvPr/>
        </p:nvSpPr>
        <p:spPr bwMode="auto">
          <a:xfrm>
            <a:off x="1042988" y="188913"/>
            <a:ext cx="7777162"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581639" name="Rectangle 7"/>
          <p:cNvSpPr>
            <a:spLocks noChangeArrowheads="1"/>
          </p:cNvSpPr>
          <p:nvPr/>
        </p:nvSpPr>
        <p:spPr bwMode="auto">
          <a:xfrm>
            <a:off x="1692275" y="2276475"/>
            <a:ext cx="6624638" cy="403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81640" name="Text Box 8"/>
          <p:cNvSpPr txBox="1">
            <a:spLocks noChangeArrowheads="1"/>
          </p:cNvSpPr>
          <p:nvPr/>
        </p:nvSpPr>
        <p:spPr bwMode="auto">
          <a:xfrm>
            <a:off x="1187450" y="188913"/>
            <a:ext cx="6840538"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581651" name="Text Box 19"/>
          <p:cNvSpPr txBox="1">
            <a:spLocks noChangeArrowheads="1"/>
          </p:cNvSpPr>
          <p:nvPr/>
        </p:nvSpPr>
        <p:spPr bwMode="auto">
          <a:xfrm>
            <a:off x="1119188" y="2270125"/>
            <a:ext cx="7491412" cy="314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71475" indent="-371475">
              <a:defRPr>
                <a:solidFill>
                  <a:schemeClr val="tx1"/>
                </a:solidFill>
                <a:latin typeface="Arial" panose="020B0604020202020204" pitchFamily="34" charset="0"/>
                <a:cs typeface="Arial" panose="020B0604020202020204" pitchFamily="34" charset="0"/>
              </a:defRPr>
            </a:lvl1pPr>
            <a:lvl2pPr marL="828675" indent="-371475">
              <a:defRPr>
                <a:solidFill>
                  <a:schemeClr val="tx1"/>
                </a:solidFill>
                <a:latin typeface="Arial" panose="020B0604020202020204" pitchFamily="34" charset="0"/>
                <a:cs typeface="Arial" panose="020B0604020202020204" pitchFamily="34" charset="0"/>
              </a:defRPr>
            </a:lvl2pPr>
            <a:lvl3pPr marL="1285875" indent="-371475">
              <a:defRPr>
                <a:solidFill>
                  <a:schemeClr val="tx1"/>
                </a:solidFill>
                <a:latin typeface="Arial" panose="020B0604020202020204" pitchFamily="34" charset="0"/>
                <a:cs typeface="Arial" panose="020B0604020202020204" pitchFamily="34" charset="0"/>
              </a:defRPr>
            </a:lvl3pPr>
            <a:lvl4pPr marL="1743075" indent="-371475">
              <a:defRPr>
                <a:solidFill>
                  <a:schemeClr val="tx1"/>
                </a:solidFill>
                <a:latin typeface="Arial" panose="020B0604020202020204" pitchFamily="34" charset="0"/>
                <a:cs typeface="Arial" panose="020B0604020202020204" pitchFamily="34" charset="0"/>
              </a:defRPr>
            </a:lvl4pPr>
            <a:lvl5pPr marL="2200275" indent="-371475">
              <a:defRPr>
                <a:solidFill>
                  <a:schemeClr val="tx1"/>
                </a:solidFill>
                <a:latin typeface="Arial" panose="020B0604020202020204" pitchFamily="34" charset="0"/>
                <a:cs typeface="Arial" panose="020B0604020202020204" pitchFamily="34" charset="0"/>
              </a:defRPr>
            </a:lvl5pPr>
            <a:lvl6pPr marL="2657475" indent="-371475"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3114675" indent="-371475"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571875" indent="-371475"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4029075" indent="-371475"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a:buFont typeface="Wingdings" panose="05000000000000000000" pitchFamily="2" charset="2"/>
              <a:buAutoNum type="romanLcPeriod" startAt="3"/>
            </a:pPr>
            <a:r>
              <a:rPr lang="es-ES_tradnl" altLang="es-PE" sz="2000"/>
              <a:t> El término </a:t>
            </a:r>
            <a:r>
              <a:rPr lang="es-ES_tradnl" altLang="es-PE" sz="2000" u="sng"/>
              <a:t>desarrollo</a:t>
            </a:r>
            <a:r>
              <a:rPr lang="es-ES_tradnl" altLang="es-PE" sz="2000"/>
              <a:t> aparece sin limitaciones, sin condicionamientos y puede ser asumido como sinónimo de </a:t>
            </a:r>
            <a:r>
              <a:rPr lang="es-ES_tradnl" altLang="es-PE" sz="2000" u="sng"/>
              <a:t>desarrollo económico</a:t>
            </a:r>
            <a:r>
              <a:rPr lang="es-ES_tradnl" altLang="es-PE" sz="2000"/>
              <a:t>. </a:t>
            </a:r>
          </a:p>
          <a:p>
            <a:pPr lvl="1" algn="just">
              <a:buFont typeface="Wingdings" panose="05000000000000000000" pitchFamily="2" charset="2"/>
              <a:buAutoNum type="romanLcPeriod" startAt="3"/>
            </a:pPr>
            <a:endParaRPr lang="es-ES_tradnl" altLang="es-PE" sz="2000"/>
          </a:p>
          <a:p>
            <a:pPr algn="just">
              <a:buFont typeface="Wingdings" panose="05000000000000000000" pitchFamily="2" charset="2"/>
              <a:buAutoNum type="romanLcPeriod" startAt="3"/>
            </a:pPr>
            <a:r>
              <a:rPr lang="es-ES_tradnl" altLang="es-PE" sz="2000"/>
              <a:t> El término sostener se refiere, principalmente, mantener, apoyar; sería algo así como un esfuerzo desde afuera hacia algo. </a:t>
            </a:r>
          </a:p>
          <a:p>
            <a:pPr lvl="1" algn="just">
              <a:buFont typeface="Wingdings" panose="05000000000000000000" pitchFamily="2" charset="2"/>
              <a:buAutoNum type="romanLcPeriod" startAt="3"/>
            </a:pPr>
            <a:endParaRPr lang="es-ES_tradnl" altLang="es-PE" sz="2000"/>
          </a:p>
          <a:p>
            <a:pPr algn="just">
              <a:buFont typeface="Wingdings" panose="05000000000000000000" pitchFamily="2" charset="2"/>
              <a:buAutoNum type="romanLcPeriod" startAt="3"/>
            </a:pPr>
            <a:r>
              <a:rPr lang="es-ES_tradnl" altLang="es-PE" sz="2000"/>
              <a:t> El término sustentar significa mantener el ser y estado de una cosa. </a:t>
            </a:r>
          </a:p>
        </p:txBody>
      </p:sp>
      <p:sp>
        <p:nvSpPr>
          <p:cNvPr id="581652" name="Rectangle 20"/>
          <p:cNvSpPr>
            <a:spLocks noChangeArrowheads="1"/>
          </p:cNvSpPr>
          <p:nvPr/>
        </p:nvSpPr>
        <p:spPr bwMode="auto">
          <a:xfrm>
            <a:off x="762000" y="1146175"/>
            <a:ext cx="838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Wingdings" panose="05000000000000000000" pitchFamily="2" charset="2"/>
              <a:buNone/>
            </a:pPr>
            <a:r>
              <a:rPr lang="es-ES_tradnl" altLang="es-PE" sz="2400">
                <a:effectLst>
                  <a:outerShdw blurRad="38100" dist="38100" dir="2700000" algn="tl">
                    <a:srgbClr val="FFFFFF"/>
                  </a:outerShdw>
                </a:effectLst>
              </a:rPr>
              <a:t>¿ Desarrollo Sustentable o Desarrollo Sostenible?</a:t>
            </a:r>
          </a:p>
        </p:txBody>
      </p:sp>
      <p:grpSp>
        <p:nvGrpSpPr>
          <p:cNvPr id="581653" name="Group 21"/>
          <p:cNvGrpSpPr>
            <a:grpSpLocks/>
          </p:cNvGrpSpPr>
          <p:nvPr/>
        </p:nvGrpSpPr>
        <p:grpSpPr bwMode="auto">
          <a:xfrm>
            <a:off x="0" y="569913"/>
            <a:ext cx="9144000" cy="6105525"/>
            <a:chOff x="0" y="359"/>
            <a:chExt cx="5760" cy="3846"/>
          </a:xfrm>
        </p:grpSpPr>
        <p:sp>
          <p:nvSpPr>
            <p:cNvPr id="581654" name="Line 22"/>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81655" name="Picture 23"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81656" name="AutoShape 24"/>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81657" name="Line 25"/>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81658" name="Text Box 26"/>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81651"/>
                                        </p:tgtEl>
                                        <p:attrNameLst>
                                          <p:attrName>style.visibility</p:attrName>
                                        </p:attrNameLst>
                                      </p:cBhvr>
                                      <p:to>
                                        <p:strVal val="visible"/>
                                      </p:to>
                                    </p:set>
                                    <p:animEffect transition="in" filter="box(in)">
                                      <p:cBhvr>
                                        <p:cTn id="7" dur="500"/>
                                        <p:tgtEl>
                                          <p:spTgt spid="58165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81634"/>
                                        </p:tgtEl>
                                        <p:attrNameLst>
                                          <p:attrName>style.visibility</p:attrName>
                                        </p:attrNameLst>
                                      </p:cBhvr>
                                      <p:to>
                                        <p:strVal val="visible"/>
                                      </p:to>
                                    </p:set>
                                    <p:animEffect transition="in" filter="box(in)">
                                      <p:cBhvr>
                                        <p:cTn id="12" dur="500"/>
                                        <p:tgtEl>
                                          <p:spTgt spid="5816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1634" grpId="0" animBg="1"/>
      <p:bldP spid="581651" grpId="0" autoUpdateAnimBg="0"/>
    </p:bldLst>
  </p:timing>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Marcador de número de diapositiva 3"/>
          <p:cNvSpPr>
            <a:spLocks noGrp="1"/>
          </p:cNvSpPr>
          <p:nvPr>
            <p:ph type="sldNum" sz="quarter" idx="12"/>
          </p:nvPr>
        </p:nvSpPr>
        <p:spPr/>
        <p:txBody>
          <a:bodyPr/>
          <a:lstStyle/>
          <a:p>
            <a:fld id="{2FF65184-43DC-43FF-A3EF-B35785457B15}" type="slidenum">
              <a:rPr lang="es-ES" altLang="es-PE"/>
              <a:pPr/>
              <a:t>62</a:t>
            </a:fld>
            <a:endParaRPr lang="es-ES" altLang="es-PE"/>
          </a:p>
        </p:txBody>
      </p:sp>
      <p:sp>
        <p:nvSpPr>
          <p:cNvPr id="632838" name="Text Box 6"/>
          <p:cNvSpPr txBox="1">
            <a:spLocks noChangeArrowheads="1"/>
          </p:cNvSpPr>
          <p:nvPr/>
        </p:nvSpPr>
        <p:spPr bwMode="auto">
          <a:xfrm>
            <a:off x="1042988" y="188913"/>
            <a:ext cx="7777162"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632839" name="Rectangle 7"/>
          <p:cNvSpPr>
            <a:spLocks noChangeArrowheads="1"/>
          </p:cNvSpPr>
          <p:nvPr/>
        </p:nvSpPr>
        <p:spPr bwMode="auto">
          <a:xfrm>
            <a:off x="1692275" y="2276475"/>
            <a:ext cx="6624638" cy="403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32840" name="Text Box 8"/>
          <p:cNvSpPr txBox="1">
            <a:spLocks noChangeArrowheads="1"/>
          </p:cNvSpPr>
          <p:nvPr/>
        </p:nvSpPr>
        <p:spPr bwMode="auto">
          <a:xfrm>
            <a:off x="1187450" y="188913"/>
            <a:ext cx="6840538"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632851" name="Text Box 19"/>
          <p:cNvSpPr txBox="1">
            <a:spLocks noChangeArrowheads="1"/>
          </p:cNvSpPr>
          <p:nvPr/>
        </p:nvSpPr>
        <p:spPr bwMode="auto">
          <a:xfrm>
            <a:off x="1119188" y="2209800"/>
            <a:ext cx="7491412" cy="374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71475" indent="-371475">
              <a:defRPr>
                <a:solidFill>
                  <a:schemeClr val="tx1"/>
                </a:solidFill>
                <a:latin typeface="Arial" panose="020B0604020202020204" pitchFamily="34" charset="0"/>
                <a:cs typeface="Arial" panose="020B0604020202020204" pitchFamily="34" charset="0"/>
              </a:defRPr>
            </a:lvl1pPr>
            <a:lvl2pPr marL="828675" indent="-371475">
              <a:defRPr>
                <a:solidFill>
                  <a:schemeClr val="tx1"/>
                </a:solidFill>
                <a:latin typeface="Arial" panose="020B0604020202020204" pitchFamily="34" charset="0"/>
                <a:cs typeface="Arial" panose="020B0604020202020204" pitchFamily="34" charset="0"/>
              </a:defRPr>
            </a:lvl2pPr>
            <a:lvl3pPr marL="1285875" indent="-371475">
              <a:defRPr>
                <a:solidFill>
                  <a:schemeClr val="tx1"/>
                </a:solidFill>
                <a:latin typeface="Arial" panose="020B0604020202020204" pitchFamily="34" charset="0"/>
                <a:cs typeface="Arial" panose="020B0604020202020204" pitchFamily="34" charset="0"/>
              </a:defRPr>
            </a:lvl3pPr>
            <a:lvl4pPr marL="1743075" indent="-371475">
              <a:defRPr>
                <a:solidFill>
                  <a:schemeClr val="tx1"/>
                </a:solidFill>
                <a:latin typeface="Arial" panose="020B0604020202020204" pitchFamily="34" charset="0"/>
                <a:cs typeface="Arial" panose="020B0604020202020204" pitchFamily="34" charset="0"/>
              </a:defRPr>
            </a:lvl4pPr>
            <a:lvl5pPr marL="2200275" indent="-371475">
              <a:defRPr>
                <a:solidFill>
                  <a:schemeClr val="tx1"/>
                </a:solidFill>
                <a:latin typeface="Arial" panose="020B0604020202020204" pitchFamily="34" charset="0"/>
                <a:cs typeface="Arial" panose="020B0604020202020204" pitchFamily="34" charset="0"/>
              </a:defRPr>
            </a:lvl5pPr>
            <a:lvl6pPr marL="2657475" indent="-371475"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3114675" indent="-371475"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571875" indent="-371475"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4029075" indent="-371475"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a:buFont typeface="Wingdings" panose="05000000000000000000" pitchFamily="2" charset="2"/>
              <a:buAutoNum type="romanLcPeriod" startAt="6"/>
            </a:pPr>
            <a:r>
              <a:rPr lang="es-ES_tradnl" altLang="es-PE" sz="2000"/>
              <a:t> El término ingles utilizado originalmente es “sustainability”; por tanto el diccionario de esa lengua puede ser de gran ayuda.  La traducción de una de las acepciones de “sustain” (sustentar) es: </a:t>
            </a:r>
          </a:p>
          <a:p>
            <a:pPr lvl="1" algn="just">
              <a:buFont typeface="Wingdings" panose="05000000000000000000" pitchFamily="2" charset="2"/>
              <a:buAutoNum type="romanLcPeriod" startAt="6"/>
            </a:pPr>
            <a:endParaRPr lang="es-ES_tradnl" altLang="es-PE" sz="2000"/>
          </a:p>
          <a:p>
            <a:pPr lvl="2" algn="just">
              <a:buFont typeface="Wingdings" panose="05000000000000000000" pitchFamily="2" charset="2"/>
              <a:buChar char="ü"/>
            </a:pPr>
            <a:r>
              <a:rPr lang="es-ES_tradnl" altLang="es-PE" sz="2000"/>
              <a:t> </a:t>
            </a:r>
            <a:r>
              <a:rPr lang="es-ES_tradnl" altLang="es-PE" sz="2000" i="1"/>
              <a:t>Causar que continúe (en existencia o en cierto estado o en  intensidad); mantener especialmente sin interrupción, disminución o debilitamiento </a:t>
            </a:r>
            <a:r>
              <a:rPr lang="es-ES_tradnl" altLang="es-PE" sz="2000"/>
              <a:t>(Diccionario Webster)</a:t>
            </a:r>
            <a:r>
              <a:rPr lang="es-ES_tradnl" altLang="es-PE" sz="2000" i="1"/>
              <a:t>. </a:t>
            </a:r>
          </a:p>
          <a:p>
            <a:pPr lvl="2" algn="just">
              <a:buFont typeface="Wingdings" panose="05000000000000000000" pitchFamily="2" charset="2"/>
              <a:buAutoNum type="romanLcPeriod" startAt="6"/>
            </a:pPr>
            <a:endParaRPr lang="es-ES_tradnl" altLang="es-PE" sz="2000" i="1"/>
          </a:p>
          <a:p>
            <a:pPr algn="just">
              <a:buFont typeface="Wingdings" panose="05000000000000000000" pitchFamily="2" charset="2"/>
              <a:buAutoNum type="romanLcPeriod" startAt="6"/>
            </a:pPr>
            <a:r>
              <a:rPr lang="es-ES_tradnl" altLang="es-PE" sz="2000"/>
              <a:t> Por consiguiente, en lo que aquí nos interesa, el término correcto es SUSTENTABLE. </a:t>
            </a:r>
            <a:endParaRPr lang="es-ES_tradnl" altLang="es-PE" sz="2000" i="1"/>
          </a:p>
        </p:txBody>
      </p:sp>
      <p:sp>
        <p:nvSpPr>
          <p:cNvPr id="632852" name="Rectangle 20"/>
          <p:cNvSpPr>
            <a:spLocks noChangeArrowheads="1"/>
          </p:cNvSpPr>
          <p:nvPr/>
        </p:nvSpPr>
        <p:spPr bwMode="auto">
          <a:xfrm>
            <a:off x="762000" y="1146175"/>
            <a:ext cx="838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Wingdings" panose="05000000000000000000" pitchFamily="2" charset="2"/>
              <a:buNone/>
            </a:pPr>
            <a:r>
              <a:rPr lang="es-ES_tradnl" altLang="es-PE" sz="2400">
                <a:effectLst>
                  <a:outerShdw blurRad="38100" dist="38100" dir="2700000" algn="tl">
                    <a:srgbClr val="FFFFFF"/>
                  </a:outerShdw>
                </a:effectLst>
              </a:rPr>
              <a:t>¿ Desarrollo Sustentable o Desarrollo Sostenible?</a:t>
            </a:r>
          </a:p>
        </p:txBody>
      </p:sp>
      <p:grpSp>
        <p:nvGrpSpPr>
          <p:cNvPr id="632853" name="Group 21"/>
          <p:cNvGrpSpPr>
            <a:grpSpLocks/>
          </p:cNvGrpSpPr>
          <p:nvPr/>
        </p:nvGrpSpPr>
        <p:grpSpPr bwMode="auto">
          <a:xfrm>
            <a:off x="0" y="569913"/>
            <a:ext cx="9144000" cy="6105525"/>
            <a:chOff x="0" y="359"/>
            <a:chExt cx="5760" cy="3846"/>
          </a:xfrm>
        </p:grpSpPr>
        <p:sp>
          <p:nvSpPr>
            <p:cNvPr id="632854" name="Line 22"/>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632855" name="Picture 23"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632856" name="AutoShape 24"/>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32857" name="Line 25"/>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632858" name="Text Box 26"/>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632851">
                                            <p:txEl>
                                              <p:pRg st="0" end="0"/>
                                            </p:txEl>
                                          </p:spTgt>
                                        </p:tgtEl>
                                        <p:attrNameLst>
                                          <p:attrName>style.visibility</p:attrName>
                                        </p:attrNameLst>
                                      </p:cBhvr>
                                      <p:to>
                                        <p:strVal val="visible"/>
                                      </p:to>
                                    </p:set>
                                    <p:animEffect transition="in" filter="box(in)">
                                      <p:cBhvr>
                                        <p:cTn id="7" dur="500"/>
                                        <p:tgtEl>
                                          <p:spTgt spid="632851">
                                            <p:txEl>
                                              <p:pRg st="0" end="0"/>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632851">
                                            <p:txEl>
                                              <p:pRg st="2" end="2"/>
                                            </p:txEl>
                                          </p:spTgt>
                                        </p:tgtEl>
                                        <p:attrNameLst>
                                          <p:attrName>style.visibility</p:attrName>
                                        </p:attrNameLst>
                                      </p:cBhvr>
                                      <p:to>
                                        <p:strVal val="visible"/>
                                      </p:to>
                                    </p:set>
                                    <p:animEffect transition="in" filter="box(in)">
                                      <p:cBhvr>
                                        <p:cTn id="10" dur="500"/>
                                        <p:tgtEl>
                                          <p:spTgt spid="632851">
                                            <p:txEl>
                                              <p:pRg st="2" end="2"/>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 presetClass="entr" presetSubtype="16" fill="hold" nodeType="clickEffect">
                                  <p:stCondLst>
                                    <p:cond delay="0"/>
                                  </p:stCondLst>
                                  <p:childTnLst>
                                    <p:set>
                                      <p:cBhvr>
                                        <p:cTn id="14" dur="1" fill="hold">
                                          <p:stCondLst>
                                            <p:cond delay="0"/>
                                          </p:stCondLst>
                                        </p:cTn>
                                        <p:tgtEl>
                                          <p:spTgt spid="632851">
                                            <p:txEl>
                                              <p:pRg st="4" end="4"/>
                                            </p:txEl>
                                          </p:spTgt>
                                        </p:tgtEl>
                                        <p:attrNameLst>
                                          <p:attrName>style.visibility</p:attrName>
                                        </p:attrNameLst>
                                      </p:cBhvr>
                                      <p:to>
                                        <p:strVal val="visible"/>
                                      </p:to>
                                    </p:set>
                                    <p:animEffect transition="in" filter="box(in)">
                                      <p:cBhvr>
                                        <p:cTn id="15" dur="500"/>
                                        <p:tgtEl>
                                          <p:spTgt spid="63285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Marcador de número de diapositiva 3"/>
          <p:cNvSpPr>
            <a:spLocks noGrp="1"/>
          </p:cNvSpPr>
          <p:nvPr>
            <p:ph type="sldNum" sz="quarter" idx="12"/>
          </p:nvPr>
        </p:nvSpPr>
        <p:spPr/>
        <p:txBody>
          <a:bodyPr/>
          <a:lstStyle/>
          <a:p>
            <a:fld id="{E1817D2C-DB67-458B-8662-002DB7022271}" type="slidenum">
              <a:rPr lang="es-ES" altLang="es-PE"/>
              <a:pPr/>
              <a:t>63</a:t>
            </a:fld>
            <a:endParaRPr lang="es-ES" altLang="es-PE"/>
          </a:p>
        </p:txBody>
      </p:sp>
      <p:sp>
        <p:nvSpPr>
          <p:cNvPr id="583685" name="Text Box 5"/>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583686" name="Rectangle 6"/>
          <p:cNvSpPr>
            <a:spLocks noChangeArrowheads="1"/>
          </p:cNvSpPr>
          <p:nvPr/>
        </p:nvSpPr>
        <p:spPr bwMode="auto">
          <a:xfrm>
            <a:off x="1692275" y="2276475"/>
            <a:ext cx="6624638" cy="403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83687" name="Text Box 7"/>
          <p:cNvSpPr txBox="1">
            <a:spLocks noChangeArrowheads="1"/>
          </p:cNvSpPr>
          <p:nvPr/>
        </p:nvSpPr>
        <p:spPr bwMode="auto">
          <a:xfrm>
            <a:off x="1042988" y="1341438"/>
            <a:ext cx="770572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PE" sz="2000"/>
              <a:t> </a:t>
            </a:r>
            <a:r>
              <a:rPr lang="es-ES_tradnl" altLang="es-PE" sz="2400">
                <a:effectLst>
                  <a:outerShdw blurRad="38100" dist="38100" dir="2700000" algn="tl">
                    <a:srgbClr val="FFFFFF"/>
                  </a:outerShdw>
                </a:effectLst>
              </a:rPr>
              <a:t>La definición adoptada por la UICN (UICN, 1990) fue la siguiente:</a:t>
            </a:r>
            <a:r>
              <a:rPr lang="es-ES_tradnl" altLang="es-PE" sz="2000">
                <a:effectLst>
                  <a:outerShdw blurRad="38100" dist="38100" dir="2700000" algn="tl">
                    <a:srgbClr val="FFFFFF"/>
                  </a:outerShdw>
                </a:effectLst>
              </a:rPr>
              <a:t>  </a:t>
            </a:r>
            <a:endParaRPr lang="es-ES" altLang="es-PE" sz="2000">
              <a:effectLst>
                <a:outerShdw blurRad="38100" dist="38100" dir="2700000" algn="tl">
                  <a:srgbClr val="FFFFFF"/>
                </a:outerShdw>
              </a:effectLst>
            </a:endParaRPr>
          </a:p>
        </p:txBody>
      </p:sp>
      <p:sp>
        <p:nvSpPr>
          <p:cNvPr id="583688" name="Text Box 8"/>
          <p:cNvSpPr txBox="1">
            <a:spLocks noChangeArrowheads="1"/>
          </p:cNvSpPr>
          <p:nvPr/>
        </p:nvSpPr>
        <p:spPr bwMode="auto">
          <a:xfrm>
            <a:off x="1187450" y="188913"/>
            <a:ext cx="6840538"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583689" name="Rectangle 9"/>
          <p:cNvSpPr>
            <a:spLocks noChangeArrowheads="1"/>
          </p:cNvSpPr>
          <p:nvPr/>
        </p:nvSpPr>
        <p:spPr bwMode="auto">
          <a:xfrm>
            <a:off x="1473200" y="2641600"/>
            <a:ext cx="6985000" cy="3378200"/>
          </a:xfrm>
          <a:prstGeom prst="rect">
            <a:avLst/>
          </a:prstGeom>
          <a:solidFill>
            <a:srgbClr val="C0C0C0"/>
          </a:solidFill>
          <a:ln>
            <a:noFill/>
          </a:ln>
          <a:effectLst>
            <a:outerShdw dist="107763" dir="8100000" algn="ctr" rotWithShape="0">
              <a:schemeClr val="bg2">
                <a:alpha val="50000"/>
              </a:schemeClr>
            </a:outerShdw>
          </a:effectLst>
          <a:extLst>
            <a:ext uri="{91240B29-F687-4F45-9708-019B960494DF}">
              <a14:hiddenLine xmlns:a14="http://schemas.microsoft.com/office/drawing/2010/main" w="57150" cmpd="thinThick">
                <a:solidFill>
                  <a:srgbClr val="FFFF00"/>
                </a:solidFill>
                <a:miter lim="800000"/>
                <a:headEnd/>
                <a:tailEnd/>
              </a14:hiddenLine>
            </a:ext>
          </a:extLst>
        </p:spPr>
        <p:txBody>
          <a:bodyPr>
            <a:spAutoFit/>
          </a:bodyPr>
          <a:lstStyle/>
          <a:p>
            <a:pPr algn="ctr"/>
            <a:r>
              <a:rPr lang="es-ES_tradnl" altLang="es-PE" sz="2400" b="1">
                <a:solidFill>
                  <a:schemeClr val="tx2"/>
                </a:solidFill>
              </a:rPr>
              <a:t>Desarrollo Sustentable</a:t>
            </a:r>
          </a:p>
          <a:p>
            <a:pPr algn="ctr"/>
            <a:endParaRPr lang="es-ES_tradnl" altLang="es-PE" sz="2400">
              <a:solidFill>
                <a:schemeClr val="tx2"/>
              </a:solidFill>
            </a:endParaRPr>
          </a:p>
          <a:p>
            <a:pPr algn="just"/>
            <a:r>
              <a:rPr lang="es-ES_tradnl" altLang="es-PE" sz="2400">
                <a:solidFill>
                  <a:schemeClr val="tx2"/>
                </a:solidFill>
              </a:rPr>
              <a:t>Proceso de transformaciones económicas y sociales destinadas a satisfacer las necesidades de todos los sectores sociales, a la vez que mantiene abiertas las opciones para el futuro y conserva la productividad de la base de los recursos naturales y la integridad de los sistemas ecológicos y de los patrones culturales.</a:t>
            </a:r>
            <a:endParaRPr kumimoji="1" lang="es-ES_tradnl" altLang="es-PE" sz="2400">
              <a:solidFill>
                <a:schemeClr val="tx2"/>
              </a:solidFill>
              <a:latin typeface="Times New Roman" panose="02020603050405020304" pitchFamily="18" charset="0"/>
            </a:endParaRPr>
          </a:p>
        </p:txBody>
      </p:sp>
      <p:grpSp>
        <p:nvGrpSpPr>
          <p:cNvPr id="583700" name="Group 20"/>
          <p:cNvGrpSpPr>
            <a:grpSpLocks/>
          </p:cNvGrpSpPr>
          <p:nvPr/>
        </p:nvGrpSpPr>
        <p:grpSpPr bwMode="auto">
          <a:xfrm>
            <a:off x="0" y="569913"/>
            <a:ext cx="9144000" cy="6105525"/>
            <a:chOff x="0" y="359"/>
            <a:chExt cx="5760" cy="3846"/>
          </a:xfrm>
        </p:grpSpPr>
        <p:sp>
          <p:nvSpPr>
            <p:cNvPr id="583701" name="Line 21"/>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83702" name="Picture 22"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83703" name="AutoShape 23"/>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83704" name="Line 24"/>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83705" name="Text Box 25"/>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83689"/>
                                        </p:tgtEl>
                                        <p:attrNameLst>
                                          <p:attrName>style.visibility</p:attrName>
                                        </p:attrNameLst>
                                      </p:cBhvr>
                                      <p:to>
                                        <p:strVal val="visible"/>
                                      </p:to>
                                    </p:set>
                                    <p:animEffect transition="in" filter="checkerboard(across)">
                                      <p:cBhvr>
                                        <p:cTn id="7" dur="500"/>
                                        <p:tgtEl>
                                          <p:spTgt spid="5836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689" grpId="0" animBg="1" autoUpdateAnimBg="0"/>
    </p:bldLst>
  </p:timing>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 name="Marcador de número de diapositiva 3"/>
          <p:cNvSpPr>
            <a:spLocks noGrp="1"/>
          </p:cNvSpPr>
          <p:nvPr>
            <p:ph type="sldNum" sz="quarter" idx="12"/>
          </p:nvPr>
        </p:nvSpPr>
        <p:spPr/>
        <p:txBody>
          <a:bodyPr/>
          <a:lstStyle/>
          <a:p>
            <a:fld id="{01E1BA85-B4AA-41F6-9979-38D017F5061E}" type="slidenum">
              <a:rPr lang="es-ES" altLang="es-PE"/>
              <a:pPr/>
              <a:t>64</a:t>
            </a:fld>
            <a:endParaRPr lang="es-ES" altLang="es-PE"/>
          </a:p>
        </p:txBody>
      </p:sp>
      <p:sp>
        <p:nvSpPr>
          <p:cNvPr id="585733" name="Text Box 5"/>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585734" name="Rectangle 6"/>
          <p:cNvSpPr>
            <a:spLocks noChangeArrowheads="1"/>
          </p:cNvSpPr>
          <p:nvPr/>
        </p:nvSpPr>
        <p:spPr bwMode="auto">
          <a:xfrm>
            <a:off x="1692275" y="2276475"/>
            <a:ext cx="6624638" cy="403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85735" name="Text Box 7"/>
          <p:cNvSpPr txBox="1">
            <a:spLocks noChangeArrowheads="1"/>
          </p:cNvSpPr>
          <p:nvPr/>
        </p:nvSpPr>
        <p:spPr bwMode="auto">
          <a:xfrm>
            <a:off x="1476375" y="2492375"/>
            <a:ext cx="6911975" cy="367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spcAft>
                <a:spcPct val="75000"/>
              </a:spcAft>
              <a:buFont typeface="Wingdings" panose="05000000000000000000" pitchFamily="2" charset="2"/>
              <a:buChar char="Ø"/>
            </a:pPr>
            <a:r>
              <a:rPr lang="es-ES_tradnl" altLang="es-PE"/>
              <a:t> </a:t>
            </a:r>
            <a:r>
              <a:rPr lang="es-ES_tradnl" altLang="es-PE" sz="2000"/>
              <a:t>El concepto de  Desarrollo Sustentable fue formulado para definir un estilo de desarrollo que debía cumplir con los siguientes REQUISITOS: </a:t>
            </a:r>
            <a:endParaRPr lang="es-ES_tradnl" altLang="es-PE" sz="2000">
              <a:effectLst>
                <a:outerShdw blurRad="38100" dist="38100" dir="2700000" algn="tl">
                  <a:srgbClr val="FFFFFF"/>
                </a:outerShdw>
              </a:effectLst>
            </a:endParaRPr>
          </a:p>
          <a:p>
            <a:pPr lvl="3" algn="just">
              <a:spcAft>
                <a:spcPct val="75000"/>
              </a:spcAft>
              <a:buFont typeface="Wingdings" panose="05000000000000000000" pitchFamily="2" charset="2"/>
              <a:buChar char="Ø"/>
            </a:pPr>
            <a:r>
              <a:rPr lang="es-ES_tradnl" altLang="es-PE" sz="2000"/>
              <a:t> La </a:t>
            </a:r>
            <a:r>
              <a:rPr lang="es-ES_tradnl" altLang="es-PE" sz="2000">
                <a:effectLst>
                  <a:outerShdw blurRad="38100" dist="38100" dir="2700000" algn="tl">
                    <a:srgbClr val="FFFFFF"/>
                  </a:outerShdw>
                </a:effectLst>
              </a:rPr>
              <a:t>Sustentabilidad Ecológica</a:t>
            </a:r>
          </a:p>
          <a:p>
            <a:pPr lvl="3" algn="just">
              <a:spcAft>
                <a:spcPct val="75000"/>
              </a:spcAft>
              <a:buFont typeface="Wingdings" panose="05000000000000000000" pitchFamily="2" charset="2"/>
              <a:buChar char="Ø"/>
            </a:pPr>
            <a:r>
              <a:rPr lang="es-ES_tradnl" altLang="es-PE" sz="2000"/>
              <a:t> La </a:t>
            </a:r>
            <a:r>
              <a:rPr lang="es-ES_tradnl" altLang="es-PE" sz="2000">
                <a:effectLst>
                  <a:outerShdw blurRad="38100" dist="38100" dir="2700000" algn="tl">
                    <a:srgbClr val="FFFFFF"/>
                  </a:outerShdw>
                </a:effectLst>
              </a:rPr>
              <a:t>Sustentabilidad Social</a:t>
            </a:r>
            <a:r>
              <a:rPr lang="es-ES_tradnl" altLang="es-PE" sz="2000"/>
              <a:t> </a:t>
            </a:r>
          </a:p>
          <a:p>
            <a:pPr lvl="3" algn="just">
              <a:spcAft>
                <a:spcPct val="75000"/>
              </a:spcAft>
              <a:buFont typeface="Wingdings" panose="05000000000000000000" pitchFamily="2" charset="2"/>
              <a:buChar char="Ø"/>
            </a:pPr>
            <a:r>
              <a:rPr lang="es-ES_tradnl" altLang="es-PE" sz="2000"/>
              <a:t> La </a:t>
            </a:r>
            <a:r>
              <a:rPr lang="es-ES_tradnl" altLang="es-PE" sz="2000">
                <a:effectLst>
                  <a:outerShdw blurRad="38100" dist="38100" dir="2700000" algn="tl">
                    <a:srgbClr val="FFFFFF"/>
                  </a:outerShdw>
                </a:effectLst>
              </a:rPr>
              <a:t>Sustentabilidad Cultural</a:t>
            </a:r>
            <a:r>
              <a:rPr lang="es-ES_tradnl" altLang="es-PE" sz="2000"/>
              <a:t> </a:t>
            </a:r>
          </a:p>
          <a:p>
            <a:pPr lvl="3" algn="just">
              <a:spcAft>
                <a:spcPct val="75000"/>
              </a:spcAft>
              <a:buFont typeface="Wingdings" panose="05000000000000000000" pitchFamily="2" charset="2"/>
              <a:buChar char="Ø"/>
            </a:pPr>
            <a:r>
              <a:rPr lang="es-ES_tradnl" altLang="es-PE" sz="2000"/>
              <a:t> La</a:t>
            </a:r>
            <a:r>
              <a:rPr lang="es-ES_tradnl" altLang="es-PE" sz="2000">
                <a:effectLst>
                  <a:outerShdw blurRad="38100" dist="38100" dir="2700000" algn="tl">
                    <a:srgbClr val="FFFFFF"/>
                  </a:outerShdw>
                </a:effectLst>
              </a:rPr>
              <a:t> Sustentabilidad Económica </a:t>
            </a:r>
          </a:p>
          <a:p>
            <a:pPr lvl="3" algn="just">
              <a:spcAft>
                <a:spcPct val="75000"/>
              </a:spcAft>
              <a:buFont typeface="Wingdings" panose="05000000000000000000" pitchFamily="2" charset="2"/>
              <a:buChar char="Ø"/>
            </a:pPr>
            <a:endParaRPr lang="es-ES" altLang="es-PE" sz="2000">
              <a:effectLst>
                <a:outerShdw blurRad="38100" dist="38100" dir="2700000" algn="tl">
                  <a:srgbClr val="FFFFFF"/>
                </a:outerShdw>
              </a:effectLst>
            </a:endParaRPr>
          </a:p>
        </p:txBody>
      </p:sp>
      <p:sp>
        <p:nvSpPr>
          <p:cNvPr id="585736" name="Text Box 8"/>
          <p:cNvSpPr txBox="1">
            <a:spLocks noChangeArrowheads="1"/>
          </p:cNvSpPr>
          <p:nvPr/>
        </p:nvSpPr>
        <p:spPr bwMode="auto">
          <a:xfrm>
            <a:off x="1187450" y="188913"/>
            <a:ext cx="6840538"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585749" name="Text Box 21"/>
          <p:cNvSpPr txBox="1">
            <a:spLocks noChangeArrowheads="1"/>
          </p:cNvSpPr>
          <p:nvPr/>
        </p:nvSpPr>
        <p:spPr bwMode="auto">
          <a:xfrm>
            <a:off x="1042988" y="1219200"/>
            <a:ext cx="77057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PE" sz="2000"/>
              <a:t> </a:t>
            </a:r>
            <a:r>
              <a:rPr lang="es-ES_tradnl" altLang="es-PE" sz="2400">
                <a:effectLst>
                  <a:outerShdw blurRad="38100" dist="38100" dir="2700000" algn="tl">
                    <a:srgbClr val="FFFFFF"/>
                  </a:outerShdw>
                </a:effectLst>
              </a:rPr>
              <a:t>Requisitos del Desarrollo Sustentable</a:t>
            </a:r>
            <a:endParaRPr lang="es-ES" altLang="es-PE" sz="2000">
              <a:effectLst>
                <a:outerShdw blurRad="38100" dist="38100" dir="2700000" algn="tl">
                  <a:srgbClr val="FFFFFF"/>
                </a:outerShdw>
              </a:effectLst>
            </a:endParaRPr>
          </a:p>
        </p:txBody>
      </p:sp>
      <p:grpSp>
        <p:nvGrpSpPr>
          <p:cNvPr id="585750" name="Group 22"/>
          <p:cNvGrpSpPr>
            <a:grpSpLocks/>
          </p:cNvGrpSpPr>
          <p:nvPr/>
        </p:nvGrpSpPr>
        <p:grpSpPr bwMode="auto">
          <a:xfrm>
            <a:off x="0" y="569913"/>
            <a:ext cx="9144000" cy="6105525"/>
            <a:chOff x="0" y="359"/>
            <a:chExt cx="5760" cy="3846"/>
          </a:xfrm>
        </p:grpSpPr>
        <p:sp>
          <p:nvSpPr>
            <p:cNvPr id="585751" name="Line 23"/>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85752" name="Picture 24"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85753" name="AutoShape 25"/>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85754" name="Line 26"/>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85755" name="Text Box 27"/>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85735"/>
                                        </p:tgtEl>
                                        <p:attrNameLst>
                                          <p:attrName>style.visibility</p:attrName>
                                        </p:attrNameLst>
                                      </p:cBhvr>
                                      <p:to>
                                        <p:strVal val="visible"/>
                                      </p:to>
                                    </p:set>
                                    <p:animEffect transition="in" filter="box(in)">
                                      <p:cBhvr>
                                        <p:cTn id="7" dur="500"/>
                                        <p:tgtEl>
                                          <p:spTgt spid="5857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5735" grpId="0"/>
    </p:bldLst>
  </p:timing>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Marcador de número de diapositiva 3"/>
          <p:cNvSpPr>
            <a:spLocks noGrp="1"/>
          </p:cNvSpPr>
          <p:nvPr>
            <p:ph type="sldNum" sz="quarter" idx="12"/>
          </p:nvPr>
        </p:nvSpPr>
        <p:spPr/>
        <p:txBody>
          <a:bodyPr/>
          <a:lstStyle/>
          <a:p>
            <a:fld id="{95D4BB34-AAC5-4CC4-9B91-8DC0CB770CE6}" type="slidenum">
              <a:rPr lang="es-ES" altLang="es-PE"/>
              <a:pPr/>
              <a:t>65</a:t>
            </a:fld>
            <a:endParaRPr lang="es-ES" altLang="es-PE"/>
          </a:p>
        </p:txBody>
      </p:sp>
      <p:sp>
        <p:nvSpPr>
          <p:cNvPr id="587781" name="Text Box 5"/>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587782" name="Rectangle 6"/>
          <p:cNvSpPr>
            <a:spLocks noChangeArrowheads="1"/>
          </p:cNvSpPr>
          <p:nvPr/>
        </p:nvSpPr>
        <p:spPr bwMode="auto">
          <a:xfrm>
            <a:off x="1692275" y="2276475"/>
            <a:ext cx="6624638" cy="403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87783" name="Text Box 7"/>
          <p:cNvSpPr txBox="1">
            <a:spLocks noChangeArrowheads="1"/>
          </p:cNvSpPr>
          <p:nvPr/>
        </p:nvSpPr>
        <p:spPr bwMode="auto">
          <a:xfrm>
            <a:off x="1116013" y="1905000"/>
            <a:ext cx="7561262" cy="466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buFont typeface="Wingdings" panose="05000000000000000000" pitchFamily="2" charset="2"/>
              <a:buChar char="Ø"/>
            </a:pPr>
            <a:r>
              <a:rPr lang="es-ES_tradnl" altLang="es-PE"/>
              <a:t>  </a:t>
            </a:r>
            <a:r>
              <a:rPr lang="es-ES_tradnl" altLang="es-PE" sz="2000"/>
              <a:t>La </a:t>
            </a:r>
            <a:r>
              <a:rPr lang="es-ES_tradnl" altLang="es-PE" sz="2000">
                <a:effectLst>
                  <a:outerShdw blurRad="38100" dist="38100" dir="2700000" algn="tl">
                    <a:srgbClr val="FFFFFF"/>
                  </a:outerShdw>
                </a:effectLst>
              </a:rPr>
              <a:t>Sustentabilidad Ecológica</a:t>
            </a:r>
            <a:r>
              <a:rPr lang="es-ES_tradnl" altLang="es-PE" sz="2000"/>
              <a:t> implica mantener:</a:t>
            </a:r>
          </a:p>
          <a:p>
            <a:pPr lvl="1" algn="just">
              <a:spcBef>
                <a:spcPct val="50000"/>
              </a:spcBef>
              <a:buFont typeface="Wingdings" panose="05000000000000000000" pitchFamily="2" charset="2"/>
              <a:buChar char="ü"/>
            </a:pPr>
            <a:r>
              <a:rPr lang="es-ES_tradnl" altLang="es-PE" sz="2000"/>
              <a:t>Los procesos ecológicos; </a:t>
            </a:r>
          </a:p>
          <a:p>
            <a:pPr lvl="1" algn="just">
              <a:spcBef>
                <a:spcPct val="50000"/>
              </a:spcBef>
              <a:buFont typeface="Wingdings" panose="05000000000000000000" pitchFamily="2" charset="2"/>
              <a:buChar char="ü"/>
            </a:pPr>
            <a:r>
              <a:rPr lang="es-ES_tradnl" altLang="es-PE" sz="2000"/>
              <a:t>La diversidad biológica; </a:t>
            </a:r>
          </a:p>
          <a:p>
            <a:pPr lvl="1" algn="just">
              <a:spcBef>
                <a:spcPct val="50000"/>
              </a:spcBef>
              <a:buFont typeface="Wingdings" panose="05000000000000000000" pitchFamily="2" charset="2"/>
              <a:buChar char="ü"/>
            </a:pPr>
            <a:r>
              <a:rPr lang="es-ES_tradnl" altLang="es-PE" sz="2000"/>
              <a:t>La capacidad de regeneración de los recursos biológicos.</a:t>
            </a:r>
          </a:p>
          <a:p>
            <a:pPr algn="just">
              <a:spcBef>
                <a:spcPct val="50000"/>
              </a:spcBef>
              <a:buFont typeface="Wingdings" panose="05000000000000000000" pitchFamily="2" charset="2"/>
              <a:buChar char="ü"/>
            </a:pPr>
            <a:endParaRPr lang="es-ES_tradnl" altLang="es-PE" sz="2000"/>
          </a:p>
          <a:p>
            <a:pPr algn="just">
              <a:spcBef>
                <a:spcPct val="50000"/>
              </a:spcBef>
              <a:buFont typeface="Wingdings" panose="05000000000000000000" pitchFamily="2" charset="2"/>
              <a:buChar char="Ø"/>
            </a:pPr>
            <a:r>
              <a:rPr lang="es-ES_tradnl" altLang="es-PE" sz="2000"/>
              <a:t> La </a:t>
            </a:r>
            <a:r>
              <a:rPr lang="es-ES_tradnl" altLang="es-PE" sz="2000">
                <a:effectLst>
                  <a:outerShdw blurRad="38100" dist="38100" dir="2700000" algn="tl">
                    <a:srgbClr val="FFFFFF"/>
                  </a:outerShdw>
                </a:effectLst>
              </a:rPr>
              <a:t>Sustentabilidad Económica</a:t>
            </a:r>
            <a:r>
              <a:rPr lang="es-ES_tradnl" altLang="es-PE" sz="2000"/>
              <a:t> implica generar bienes y servicios en base a:   </a:t>
            </a:r>
          </a:p>
          <a:p>
            <a:pPr lvl="1" algn="just">
              <a:spcBef>
                <a:spcPct val="50000"/>
              </a:spcBef>
              <a:buFont typeface="Wingdings" panose="05000000000000000000" pitchFamily="2" charset="2"/>
              <a:buChar char="ü"/>
            </a:pPr>
            <a:r>
              <a:rPr lang="es-ES_tradnl" altLang="es-PE" sz="2000"/>
              <a:t> Asumir los costos ambientales; </a:t>
            </a:r>
          </a:p>
          <a:p>
            <a:pPr lvl="1" algn="just">
              <a:spcBef>
                <a:spcPct val="50000"/>
              </a:spcBef>
              <a:buFont typeface="Wingdings" panose="05000000000000000000" pitchFamily="2" charset="2"/>
              <a:buChar char="ü"/>
            </a:pPr>
            <a:r>
              <a:rPr lang="es-ES_tradnl" altLang="es-PE" sz="2000"/>
              <a:t> Considerar la totalidad de los valores de los recursos actuales, potenciales, de no uso consumible;  </a:t>
            </a:r>
          </a:p>
          <a:p>
            <a:pPr lvl="1" algn="just">
              <a:spcBef>
                <a:spcPct val="50000"/>
              </a:spcBef>
              <a:buFont typeface="Wingdings" panose="05000000000000000000" pitchFamily="2" charset="2"/>
              <a:buChar char="ü"/>
            </a:pPr>
            <a:r>
              <a:rPr lang="es-ES_tradnl" altLang="es-PE" sz="2000"/>
              <a:t> Propender a la equidad generacional e intergeneracional. </a:t>
            </a:r>
            <a:endParaRPr lang="es-ES" altLang="es-PE" sz="2000"/>
          </a:p>
        </p:txBody>
      </p:sp>
      <p:sp>
        <p:nvSpPr>
          <p:cNvPr id="587784" name="Text Box 8"/>
          <p:cNvSpPr txBox="1">
            <a:spLocks noChangeArrowheads="1"/>
          </p:cNvSpPr>
          <p:nvPr/>
        </p:nvSpPr>
        <p:spPr bwMode="auto">
          <a:xfrm>
            <a:off x="1187450" y="188913"/>
            <a:ext cx="6840538"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 Desarrollo Sustentable</a:t>
            </a:r>
            <a:endParaRPr lang="es-ES" altLang="es-PE" sz="2800">
              <a:solidFill>
                <a:srgbClr val="FF9900"/>
              </a:solidFill>
              <a:effectLst>
                <a:outerShdw blurRad="38100" dist="38100" dir="2700000" algn="tl">
                  <a:srgbClr val="000000"/>
                </a:outerShdw>
              </a:effectLst>
            </a:endParaRPr>
          </a:p>
        </p:txBody>
      </p:sp>
      <p:sp>
        <p:nvSpPr>
          <p:cNvPr id="587798" name="Text Box 22"/>
          <p:cNvSpPr txBox="1">
            <a:spLocks noChangeArrowheads="1"/>
          </p:cNvSpPr>
          <p:nvPr/>
        </p:nvSpPr>
        <p:spPr bwMode="auto">
          <a:xfrm>
            <a:off x="1042988" y="1219200"/>
            <a:ext cx="77057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PE" sz="2000"/>
              <a:t> </a:t>
            </a:r>
            <a:r>
              <a:rPr lang="es-ES_tradnl" altLang="es-PE" sz="2400">
                <a:effectLst>
                  <a:outerShdw blurRad="38100" dist="38100" dir="2700000" algn="tl">
                    <a:srgbClr val="FFFFFF"/>
                  </a:outerShdw>
                </a:effectLst>
              </a:rPr>
              <a:t>Requisitos del Desarrollo Sustentable</a:t>
            </a:r>
            <a:endParaRPr lang="es-ES" altLang="es-PE" sz="2000">
              <a:effectLst>
                <a:outerShdw blurRad="38100" dist="38100" dir="2700000" algn="tl">
                  <a:srgbClr val="FFFFFF"/>
                </a:outerShdw>
              </a:effectLst>
            </a:endParaRPr>
          </a:p>
        </p:txBody>
      </p:sp>
      <p:grpSp>
        <p:nvGrpSpPr>
          <p:cNvPr id="587799" name="Group 23"/>
          <p:cNvGrpSpPr>
            <a:grpSpLocks/>
          </p:cNvGrpSpPr>
          <p:nvPr/>
        </p:nvGrpSpPr>
        <p:grpSpPr bwMode="auto">
          <a:xfrm>
            <a:off x="0" y="569913"/>
            <a:ext cx="9144000" cy="6105525"/>
            <a:chOff x="0" y="359"/>
            <a:chExt cx="5760" cy="3846"/>
          </a:xfrm>
        </p:grpSpPr>
        <p:sp>
          <p:nvSpPr>
            <p:cNvPr id="587800" name="Line 24"/>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87801" name="Picture 25"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87802" name="AutoShape 26"/>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87803" name="Line 27"/>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87804" name="Text Box 28"/>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87783">
                                            <p:txEl>
                                              <p:pRg st="0" end="0"/>
                                            </p:txEl>
                                          </p:spTgt>
                                        </p:tgtEl>
                                        <p:attrNameLst>
                                          <p:attrName>style.visibility</p:attrName>
                                        </p:attrNameLst>
                                      </p:cBhvr>
                                      <p:to>
                                        <p:strVal val="visible"/>
                                      </p:to>
                                    </p:set>
                                    <p:animEffect transition="in" filter="box(in)">
                                      <p:cBhvr>
                                        <p:cTn id="7" dur="500"/>
                                        <p:tgtEl>
                                          <p:spTgt spid="587783">
                                            <p:txEl>
                                              <p:pRg st="0" end="0"/>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587783">
                                            <p:txEl>
                                              <p:pRg st="1" end="1"/>
                                            </p:txEl>
                                          </p:spTgt>
                                        </p:tgtEl>
                                        <p:attrNameLst>
                                          <p:attrName>style.visibility</p:attrName>
                                        </p:attrNameLst>
                                      </p:cBhvr>
                                      <p:to>
                                        <p:strVal val="visible"/>
                                      </p:to>
                                    </p:set>
                                    <p:animEffect transition="in" filter="box(in)">
                                      <p:cBhvr>
                                        <p:cTn id="10" dur="500"/>
                                        <p:tgtEl>
                                          <p:spTgt spid="587783">
                                            <p:txEl>
                                              <p:pRg st="1" end="1"/>
                                            </p:txEl>
                                          </p:spTgt>
                                        </p:tgtEl>
                                      </p:cBhvr>
                                    </p:animEffect>
                                  </p:childTnLst>
                                </p:cTn>
                              </p:par>
                              <p:par>
                                <p:cTn id="11" presetID="4" presetClass="entr" presetSubtype="16" fill="hold" nodeType="withEffect">
                                  <p:stCondLst>
                                    <p:cond delay="0"/>
                                  </p:stCondLst>
                                  <p:childTnLst>
                                    <p:set>
                                      <p:cBhvr>
                                        <p:cTn id="12" dur="1" fill="hold">
                                          <p:stCondLst>
                                            <p:cond delay="0"/>
                                          </p:stCondLst>
                                        </p:cTn>
                                        <p:tgtEl>
                                          <p:spTgt spid="587783">
                                            <p:txEl>
                                              <p:pRg st="2" end="2"/>
                                            </p:txEl>
                                          </p:spTgt>
                                        </p:tgtEl>
                                        <p:attrNameLst>
                                          <p:attrName>style.visibility</p:attrName>
                                        </p:attrNameLst>
                                      </p:cBhvr>
                                      <p:to>
                                        <p:strVal val="visible"/>
                                      </p:to>
                                    </p:set>
                                    <p:animEffect transition="in" filter="box(in)">
                                      <p:cBhvr>
                                        <p:cTn id="13" dur="500"/>
                                        <p:tgtEl>
                                          <p:spTgt spid="587783">
                                            <p:txEl>
                                              <p:pRg st="2" end="2"/>
                                            </p:txEl>
                                          </p:spTgt>
                                        </p:tgtEl>
                                      </p:cBhvr>
                                    </p:animEffect>
                                  </p:childTnLst>
                                </p:cTn>
                              </p:par>
                              <p:par>
                                <p:cTn id="14" presetID="4" presetClass="entr" presetSubtype="16" fill="hold" nodeType="withEffect">
                                  <p:stCondLst>
                                    <p:cond delay="0"/>
                                  </p:stCondLst>
                                  <p:childTnLst>
                                    <p:set>
                                      <p:cBhvr>
                                        <p:cTn id="15" dur="1" fill="hold">
                                          <p:stCondLst>
                                            <p:cond delay="0"/>
                                          </p:stCondLst>
                                        </p:cTn>
                                        <p:tgtEl>
                                          <p:spTgt spid="587783">
                                            <p:txEl>
                                              <p:pRg st="3" end="3"/>
                                            </p:txEl>
                                          </p:spTgt>
                                        </p:tgtEl>
                                        <p:attrNameLst>
                                          <p:attrName>style.visibility</p:attrName>
                                        </p:attrNameLst>
                                      </p:cBhvr>
                                      <p:to>
                                        <p:strVal val="visible"/>
                                      </p:to>
                                    </p:set>
                                    <p:animEffect transition="in" filter="box(in)">
                                      <p:cBhvr>
                                        <p:cTn id="16" dur="500"/>
                                        <p:tgtEl>
                                          <p:spTgt spid="587783">
                                            <p:txEl>
                                              <p:pRg st="3" end="3"/>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4" presetClass="entr" presetSubtype="16" fill="hold" nodeType="clickEffect">
                                  <p:stCondLst>
                                    <p:cond delay="0"/>
                                  </p:stCondLst>
                                  <p:childTnLst>
                                    <p:set>
                                      <p:cBhvr>
                                        <p:cTn id="20" dur="1" fill="hold">
                                          <p:stCondLst>
                                            <p:cond delay="0"/>
                                          </p:stCondLst>
                                        </p:cTn>
                                        <p:tgtEl>
                                          <p:spTgt spid="587783">
                                            <p:txEl>
                                              <p:pRg st="5" end="5"/>
                                            </p:txEl>
                                          </p:spTgt>
                                        </p:tgtEl>
                                        <p:attrNameLst>
                                          <p:attrName>style.visibility</p:attrName>
                                        </p:attrNameLst>
                                      </p:cBhvr>
                                      <p:to>
                                        <p:strVal val="visible"/>
                                      </p:to>
                                    </p:set>
                                    <p:animEffect transition="in" filter="box(in)">
                                      <p:cBhvr>
                                        <p:cTn id="21" dur="500"/>
                                        <p:tgtEl>
                                          <p:spTgt spid="587783">
                                            <p:txEl>
                                              <p:pRg st="5" end="5"/>
                                            </p:txEl>
                                          </p:spTgt>
                                        </p:tgtEl>
                                      </p:cBhvr>
                                    </p:animEffect>
                                  </p:childTnLst>
                                </p:cTn>
                              </p:par>
                              <p:par>
                                <p:cTn id="22" presetID="4" presetClass="entr" presetSubtype="16" fill="hold" nodeType="withEffect">
                                  <p:stCondLst>
                                    <p:cond delay="0"/>
                                  </p:stCondLst>
                                  <p:childTnLst>
                                    <p:set>
                                      <p:cBhvr>
                                        <p:cTn id="23" dur="1" fill="hold">
                                          <p:stCondLst>
                                            <p:cond delay="0"/>
                                          </p:stCondLst>
                                        </p:cTn>
                                        <p:tgtEl>
                                          <p:spTgt spid="587783">
                                            <p:txEl>
                                              <p:pRg st="6" end="6"/>
                                            </p:txEl>
                                          </p:spTgt>
                                        </p:tgtEl>
                                        <p:attrNameLst>
                                          <p:attrName>style.visibility</p:attrName>
                                        </p:attrNameLst>
                                      </p:cBhvr>
                                      <p:to>
                                        <p:strVal val="visible"/>
                                      </p:to>
                                    </p:set>
                                    <p:animEffect transition="in" filter="box(in)">
                                      <p:cBhvr>
                                        <p:cTn id="24" dur="500"/>
                                        <p:tgtEl>
                                          <p:spTgt spid="587783">
                                            <p:txEl>
                                              <p:pRg st="6" end="6"/>
                                            </p:txEl>
                                          </p:spTgt>
                                        </p:tgtEl>
                                      </p:cBhvr>
                                    </p:animEffect>
                                  </p:childTnLst>
                                </p:cTn>
                              </p:par>
                              <p:par>
                                <p:cTn id="25" presetID="4" presetClass="entr" presetSubtype="16" fill="hold" nodeType="withEffect">
                                  <p:stCondLst>
                                    <p:cond delay="0"/>
                                  </p:stCondLst>
                                  <p:childTnLst>
                                    <p:set>
                                      <p:cBhvr>
                                        <p:cTn id="26" dur="1" fill="hold">
                                          <p:stCondLst>
                                            <p:cond delay="0"/>
                                          </p:stCondLst>
                                        </p:cTn>
                                        <p:tgtEl>
                                          <p:spTgt spid="587783">
                                            <p:txEl>
                                              <p:pRg st="7" end="7"/>
                                            </p:txEl>
                                          </p:spTgt>
                                        </p:tgtEl>
                                        <p:attrNameLst>
                                          <p:attrName>style.visibility</p:attrName>
                                        </p:attrNameLst>
                                      </p:cBhvr>
                                      <p:to>
                                        <p:strVal val="visible"/>
                                      </p:to>
                                    </p:set>
                                    <p:animEffect transition="in" filter="box(in)">
                                      <p:cBhvr>
                                        <p:cTn id="27" dur="500"/>
                                        <p:tgtEl>
                                          <p:spTgt spid="587783">
                                            <p:txEl>
                                              <p:pRg st="7" end="7"/>
                                            </p:txEl>
                                          </p:spTgt>
                                        </p:tgtEl>
                                      </p:cBhvr>
                                    </p:animEffect>
                                  </p:childTnLst>
                                </p:cTn>
                              </p:par>
                              <p:par>
                                <p:cTn id="28" presetID="4" presetClass="entr" presetSubtype="16" fill="hold" nodeType="withEffect">
                                  <p:stCondLst>
                                    <p:cond delay="0"/>
                                  </p:stCondLst>
                                  <p:childTnLst>
                                    <p:set>
                                      <p:cBhvr>
                                        <p:cTn id="29" dur="1" fill="hold">
                                          <p:stCondLst>
                                            <p:cond delay="0"/>
                                          </p:stCondLst>
                                        </p:cTn>
                                        <p:tgtEl>
                                          <p:spTgt spid="587783">
                                            <p:txEl>
                                              <p:pRg st="8" end="8"/>
                                            </p:txEl>
                                          </p:spTgt>
                                        </p:tgtEl>
                                        <p:attrNameLst>
                                          <p:attrName>style.visibility</p:attrName>
                                        </p:attrNameLst>
                                      </p:cBhvr>
                                      <p:to>
                                        <p:strVal val="visible"/>
                                      </p:to>
                                    </p:set>
                                    <p:animEffect transition="in" filter="box(in)">
                                      <p:cBhvr>
                                        <p:cTn id="30" dur="500"/>
                                        <p:tgtEl>
                                          <p:spTgt spid="58778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 name="Marcador de número de diapositiva 3"/>
          <p:cNvSpPr>
            <a:spLocks noGrp="1"/>
          </p:cNvSpPr>
          <p:nvPr>
            <p:ph type="sldNum" sz="quarter" idx="12"/>
          </p:nvPr>
        </p:nvSpPr>
        <p:spPr/>
        <p:txBody>
          <a:bodyPr/>
          <a:lstStyle/>
          <a:p>
            <a:fld id="{380AAE45-A8EB-456A-A486-85A78B6BA59A}" type="slidenum">
              <a:rPr lang="es-ES" altLang="es-PE"/>
              <a:pPr/>
              <a:t>66</a:t>
            </a:fld>
            <a:endParaRPr lang="es-ES" altLang="es-PE"/>
          </a:p>
        </p:txBody>
      </p:sp>
      <p:sp>
        <p:nvSpPr>
          <p:cNvPr id="589829" name="Text Box 5"/>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589830" name="Rectangle 6"/>
          <p:cNvSpPr>
            <a:spLocks noChangeArrowheads="1"/>
          </p:cNvSpPr>
          <p:nvPr/>
        </p:nvSpPr>
        <p:spPr bwMode="auto">
          <a:xfrm>
            <a:off x="1692275" y="2276475"/>
            <a:ext cx="6624638" cy="403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89831" name="Text Box 7"/>
          <p:cNvSpPr txBox="1">
            <a:spLocks noChangeArrowheads="1"/>
          </p:cNvSpPr>
          <p:nvPr/>
        </p:nvSpPr>
        <p:spPr bwMode="auto">
          <a:xfrm>
            <a:off x="1187450" y="2041525"/>
            <a:ext cx="7416800" cy="420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buFont typeface="Wingdings" panose="05000000000000000000" pitchFamily="2" charset="2"/>
              <a:buChar char="Ø"/>
            </a:pPr>
            <a:r>
              <a:rPr lang="es-ES_tradnl" altLang="es-PE"/>
              <a:t>  </a:t>
            </a:r>
            <a:r>
              <a:rPr lang="es-ES_tradnl" altLang="es-PE" sz="2000"/>
              <a:t>La </a:t>
            </a:r>
            <a:r>
              <a:rPr lang="es-ES_tradnl" altLang="es-PE" sz="2000">
                <a:effectLst>
                  <a:outerShdw blurRad="38100" dist="38100" dir="2700000" algn="tl">
                    <a:srgbClr val="FFFFFF"/>
                  </a:outerShdw>
                </a:effectLst>
              </a:rPr>
              <a:t>Sustentabilidad Social</a:t>
            </a:r>
            <a:r>
              <a:rPr lang="es-ES_tradnl" altLang="es-PE" sz="2000"/>
              <a:t> supone:</a:t>
            </a:r>
          </a:p>
          <a:p>
            <a:pPr lvl="1" algn="just">
              <a:spcBef>
                <a:spcPct val="50000"/>
              </a:spcBef>
              <a:buFont typeface="Wingdings" panose="05000000000000000000" pitchFamily="2" charset="2"/>
              <a:buChar char="ü"/>
            </a:pPr>
            <a:r>
              <a:rPr lang="es-ES_tradnl" altLang="es-PE" sz="2000"/>
              <a:t> Respetar la diversidad cultural; </a:t>
            </a:r>
          </a:p>
          <a:p>
            <a:pPr lvl="1" algn="just">
              <a:spcBef>
                <a:spcPct val="50000"/>
              </a:spcBef>
              <a:buFont typeface="Wingdings" panose="05000000000000000000" pitchFamily="2" charset="2"/>
              <a:buChar char="ü"/>
            </a:pPr>
            <a:r>
              <a:rPr lang="es-ES_tradnl" altLang="es-PE" sz="2000"/>
              <a:t> Generar oportunidades para el desarrollo personal; </a:t>
            </a:r>
          </a:p>
          <a:p>
            <a:pPr lvl="1" algn="just">
              <a:spcBef>
                <a:spcPct val="50000"/>
              </a:spcBef>
              <a:buFont typeface="Wingdings" panose="05000000000000000000" pitchFamily="2" charset="2"/>
              <a:buChar char="ü"/>
            </a:pPr>
            <a:r>
              <a:rPr lang="es-ES_tradnl" altLang="es-PE" sz="2000"/>
              <a:t> Asegurar la participación ciudadana; </a:t>
            </a:r>
          </a:p>
          <a:p>
            <a:pPr lvl="1" algn="just">
              <a:spcBef>
                <a:spcPct val="50000"/>
              </a:spcBef>
              <a:buFont typeface="Wingdings" panose="05000000000000000000" pitchFamily="2" charset="2"/>
              <a:buChar char="ü"/>
            </a:pPr>
            <a:r>
              <a:rPr lang="es-ES_tradnl" altLang="es-PE" sz="2000"/>
              <a:t> Asegurar la satisfacción adecuada en materia de vivienda, salud, y alimentación. </a:t>
            </a:r>
          </a:p>
          <a:p>
            <a:pPr algn="just">
              <a:spcBef>
                <a:spcPct val="50000"/>
              </a:spcBef>
              <a:buFont typeface="Wingdings" panose="05000000000000000000" pitchFamily="2" charset="2"/>
              <a:buChar char="Ø"/>
            </a:pPr>
            <a:endParaRPr lang="es-ES_tradnl" altLang="es-PE" sz="2000"/>
          </a:p>
          <a:p>
            <a:pPr algn="just">
              <a:spcBef>
                <a:spcPct val="50000"/>
              </a:spcBef>
              <a:buFont typeface="Wingdings" panose="05000000000000000000" pitchFamily="2" charset="2"/>
              <a:buChar char="Ø"/>
            </a:pPr>
            <a:r>
              <a:rPr lang="es-ES_tradnl" altLang="es-PE" sz="2000"/>
              <a:t> La </a:t>
            </a:r>
            <a:r>
              <a:rPr lang="es-ES_tradnl" altLang="es-PE" sz="2000">
                <a:effectLst>
                  <a:outerShdw blurRad="38100" dist="38100" dir="2700000" algn="tl">
                    <a:srgbClr val="FFFFFF"/>
                  </a:outerShdw>
                </a:effectLst>
              </a:rPr>
              <a:t>Sustentabilidad Cultural</a:t>
            </a:r>
            <a:r>
              <a:rPr lang="es-ES_tradnl" altLang="es-PE" sz="2000"/>
              <a:t> supone: </a:t>
            </a:r>
          </a:p>
          <a:p>
            <a:pPr lvl="1" algn="just">
              <a:spcBef>
                <a:spcPct val="50000"/>
              </a:spcBef>
              <a:buFont typeface="Wingdings" panose="05000000000000000000" pitchFamily="2" charset="2"/>
              <a:buChar char="ü"/>
            </a:pPr>
            <a:r>
              <a:rPr lang="es-ES_tradnl" altLang="es-PE" sz="2000"/>
              <a:t> Preservar la identidad cultural y las formas de su relación con el entorno. </a:t>
            </a:r>
            <a:endParaRPr lang="es-ES" altLang="es-PE" sz="2000"/>
          </a:p>
        </p:txBody>
      </p:sp>
      <p:sp>
        <p:nvSpPr>
          <p:cNvPr id="589832" name="Text Box 8"/>
          <p:cNvSpPr txBox="1">
            <a:spLocks noChangeArrowheads="1"/>
          </p:cNvSpPr>
          <p:nvPr/>
        </p:nvSpPr>
        <p:spPr bwMode="auto">
          <a:xfrm>
            <a:off x="1187450" y="188913"/>
            <a:ext cx="6840538"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589845" name="Text Box 21"/>
          <p:cNvSpPr txBox="1">
            <a:spLocks noChangeArrowheads="1"/>
          </p:cNvSpPr>
          <p:nvPr/>
        </p:nvSpPr>
        <p:spPr bwMode="auto">
          <a:xfrm>
            <a:off x="1042988" y="1219200"/>
            <a:ext cx="77057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PE" sz="2000"/>
              <a:t> </a:t>
            </a:r>
            <a:r>
              <a:rPr lang="es-ES_tradnl" altLang="es-PE" sz="2400">
                <a:effectLst>
                  <a:outerShdw blurRad="38100" dist="38100" dir="2700000" algn="tl">
                    <a:srgbClr val="FFFFFF"/>
                  </a:outerShdw>
                </a:effectLst>
              </a:rPr>
              <a:t>Requisitos del Desarrollo Sustentable</a:t>
            </a:r>
            <a:endParaRPr lang="es-ES" altLang="es-PE" sz="2000">
              <a:effectLst>
                <a:outerShdw blurRad="38100" dist="38100" dir="2700000" algn="tl">
                  <a:srgbClr val="FFFFFF"/>
                </a:outerShdw>
              </a:effectLst>
            </a:endParaRPr>
          </a:p>
        </p:txBody>
      </p:sp>
      <p:grpSp>
        <p:nvGrpSpPr>
          <p:cNvPr id="589846" name="Group 22"/>
          <p:cNvGrpSpPr>
            <a:grpSpLocks/>
          </p:cNvGrpSpPr>
          <p:nvPr/>
        </p:nvGrpSpPr>
        <p:grpSpPr bwMode="auto">
          <a:xfrm>
            <a:off x="0" y="569913"/>
            <a:ext cx="9144000" cy="6105525"/>
            <a:chOff x="0" y="359"/>
            <a:chExt cx="5760" cy="3846"/>
          </a:xfrm>
        </p:grpSpPr>
        <p:sp>
          <p:nvSpPr>
            <p:cNvPr id="589847" name="Line 23"/>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89848" name="Picture 24"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89849" name="AutoShape 25"/>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89850" name="Line 26"/>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89851" name="Text Box 27"/>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89831">
                                            <p:txEl>
                                              <p:pRg st="0" end="0"/>
                                            </p:txEl>
                                          </p:spTgt>
                                        </p:tgtEl>
                                        <p:attrNameLst>
                                          <p:attrName>style.visibility</p:attrName>
                                        </p:attrNameLst>
                                      </p:cBhvr>
                                      <p:to>
                                        <p:strVal val="visible"/>
                                      </p:to>
                                    </p:set>
                                    <p:animEffect transition="in" filter="box(in)">
                                      <p:cBhvr>
                                        <p:cTn id="7" dur="500"/>
                                        <p:tgtEl>
                                          <p:spTgt spid="589831">
                                            <p:txEl>
                                              <p:pRg st="0" end="0"/>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589831">
                                            <p:txEl>
                                              <p:pRg st="1" end="1"/>
                                            </p:txEl>
                                          </p:spTgt>
                                        </p:tgtEl>
                                        <p:attrNameLst>
                                          <p:attrName>style.visibility</p:attrName>
                                        </p:attrNameLst>
                                      </p:cBhvr>
                                      <p:to>
                                        <p:strVal val="visible"/>
                                      </p:to>
                                    </p:set>
                                    <p:animEffect transition="in" filter="box(in)">
                                      <p:cBhvr>
                                        <p:cTn id="10" dur="500"/>
                                        <p:tgtEl>
                                          <p:spTgt spid="589831">
                                            <p:txEl>
                                              <p:pRg st="1" end="1"/>
                                            </p:txEl>
                                          </p:spTgt>
                                        </p:tgtEl>
                                      </p:cBhvr>
                                    </p:animEffect>
                                  </p:childTnLst>
                                </p:cTn>
                              </p:par>
                              <p:par>
                                <p:cTn id="11" presetID="4" presetClass="entr" presetSubtype="16" fill="hold" nodeType="withEffect">
                                  <p:stCondLst>
                                    <p:cond delay="0"/>
                                  </p:stCondLst>
                                  <p:childTnLst>
                                    <p:set>
                                      <p:cBhvr>
                                        <p:cTn id="12" dur="1" fill="hold">
                                          <p:stCondLst>
                                            <p:cond delay="0"/>
                                          </p:stCondLst>
                                        </p:cTn>
                                        <p:tgtEl>
                                          <p:spTgt spid="589831">
                                            <p:txEl>
                                              <p:pRg st="2" end="2"/>
                                            </p:txEl>
                                          </p:spTgt>
                                        </p:tgtEl>
                                        <p:attrNameLst>
                                          <p:attrName>style.visibility</p:attrName>
                                        </p:attrNameLst>
                                      </p:cBhvr>
                                      <p:to>
                                        <p:strVal val="visible"/>
                                      </p:to>
                                    </p:set>
                                    <p:animEffect transition="in" filter="box(in)">
                                      <p:cBhvr>
                                        <p:cTn id="13" dur="500"/>
                                        <p:tgtEl>
                                          <p:spTgt spid="589831">
                                            <p:txEl>
                                              <p:pRg st="2" end="2"/>
                                            </p:txEl>
                                          </p:spTgt>
                                        </p:tgtEl>
                                      </p:cBhvr>
                                    </p:animEffect>
                                  </p:childTnLst>
                                </p:cTn>
                              </p:par>
                              <p:par>
                                <p:cTn id="14" presetID="4" presetClass="entr" presetSubtype="16" fill="hold" nodeType="withEffect">
                                  <p:stCondLst>
                                    <p:cond delay="0"/>
                                  </p:stCondLst>
                                  <p:childTnLst>
                                    <p:set>
                                      <p:cBhvr>
                                        <p:cTn id="15" dur="1" fill="hold">
                                          <p:stCondLst>
                                            <p:cond delay="0"/>
                                          </p:stCondLst>
                                        </p:cTn>
                                        <p:tgtEl>
                                          <p:spTgt spid="589831">
                                            <p:txEl>
                                              <p:pRg st="3" end="3"/>
                                            </p:txEl>
                                          </p:spTgt>
                                        </p:tgtEl>
                                        <p:attrNameLst>
                                          <p:attrName>style.visibility</p:attrName>
                                        </p:attrNameLst>
                                      </p:cBhvr>
                                      <p:to>
                                        <p:strVal val="visible"/>
                                      </p:to>
                                    </p:set>
                                    <p:animEffect transition="in" filter="box(in)">
                                      <p:cBhvr>
                                        <p:cTn id="16" dur="500"/>
                                        <p:tgtEl>
                                          <p:spTgt spid="589831">
                                            <p:txEl>
                                              <p:pRg st="3" end="3"/>
                                            </p:txEl>
                                          </p:spTgt>
                                        </p:tgtEl>
                                      </p:cBhvr>
                                    </p:animEffect>
                                  </p:childTnLst>
                                </p:cTn>
                              </p:par>
                              <p:par>
                                <p:cTn id="17" presetID="4" presetClass="entr" presetSubtype="16" fill="hold" nodeType="withEffect">
                                  <p:stCondLst>
                                    <p:cond delay="0"/>
                                  </p:stCondLst>
                                  <p:childTnLst>
                                    <p:set>
                                      <p:cBhvr>
                                        <p:cTn id="18" dur="1" fill="hold">
                                          <p:stCondLst>
                                            <p:cond delay="0"/>
                                          </p:stCondLst>
                                        </p:cTn>
                                        <p:tgtEl>
                                          <p:spTgt spid="589831">
                                            <p:txEl>
                                              <p:pRg st="4" end="4"/>
                                            </p:txEl>
                                          </p:spTgt>
                                        </p:tgtEl>
                                        <p:attrNameLst>
                                          <p:attrName>style.visibility</p:attrName>
                                        </p:attrNameLst>
                                      </p:cBhvr>
                                      <p:to>
                                        <p:strVal val="visible"/>
                                      </p:to>
                                    </p:set>
                                    <p:animEffect transition="in" filter="box(in)">
                                      <p:cBhvr>
                                        <p:cTn id="19" dur="500"/>
                                        <p:tgtEl>
                                          <p:spTgt spid="589831">
                                            <p:txEl>
                                              <p:pRg st="4" end="4"/>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4" presetClass="entr" presetSubtype="16" fill="hold" nodeType="clickEffect">
                                  <p:stCondLst>
                                    <p:cond delay="0"/>
                                  </p:stCondLst>
                                  <p:childTnLst>
                                    <p:set>
                                      <p:cBhvr>
                                        <p:cTn id="23" dur="1" fill="hold">
                                          <p:stCondLst>
                                            <p:cond delay="0"/>
                                          </p:stCondLst>
                                        </p:cTn>
                                        <p:tgtEl>
                                          <p:spTgt spid="589831">
                                            <p:txEl>
                                              <p:pRg st="6" end="6"/>
                                            </p:txEl>
                                          </p:spTgt>
                                        </p:tgtEl>
                                        <p:attrNameLst>
                                          <p:attrName>style.visibility</p:attrName>
                                        </p:attrNameLst>
                                      </p:cBhvr>
                                      <p:to>
                                        <p:strVal val="visible"/>
                                      </p:to>
                                    </p:set>
                                    <p:animEffect transition="in" filter="box(in)">
                                      <p:cBhvr>
                                        <p:cTn id="24" dur="500"/>
                                        <p:tgtEl>
                                          <p:spTgt spid="589831">
                                            <p:txEl>
                                              <p:pRg st="6" end="6"/>
                                            </p:txEl>
                                          </p:spTgt>
                                        </p:tgtEl>
                                      </p:cBhvr>
                                    </p:animEffect>
                                  </p:childTnLst>
                                </p:cTn>
                              </p:par>
                              <p:par>
                                <p:cTn id="25" presetID="4" presetClass="entr" presetSubtype="16" fill="hold" nodeType="withEffect">
                                  <p:stCondLst>
                                    <p:cond delay="0"/>
                                  </p:stCondLst>
                                  <p:childTnLst>
                                    <p:set>
                                      <p:cBhvr>
                                        <p:cTn id="26" dur="1" fill="hold">
                                          <p:stCondLst>
                                            <p:cond delay="0"/>
                                          </p:stCondLst>
                                        </p:cTn>
                                        <p:tgtEl>
                                          <p:spTgt spid="589831">
                                            <p:txEl>
                                              <p:pRg st="7" end="7"/>
                                            </p:txEl>
                                          </p:spTgt>
                                        </p:tgtEl>
                                        <p:attrNameLst>
                                          <p:attrName>style.visibility</p:attrName>
                                        </p:attrNameLst>
                                      </p:cBhvr>
                                      <p:to>
                                        <p:strVal val="visible"/>
                                      </p:to>
                                    </p:set>
                                    <p:animEffect transition="in" filter="box(in)">
                                      <p:cBhvr>
                                        <p:cTn id="27" dur="500"/>
                                        <p:tgtEl>
                                          <p:spTgt spid="58983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Marcador de número de diapositiva 3"/>
          <p:cNvSpPr>
            <a:spLocks noGrp="1"/>
          </p:cNvSpPr>
          <p:nvPr>
            <p:ph type="sldNum" sz="quarter" idx="12"/>
          </p:nvPr>
        </p:nvSpPr>
        <p:spPr/>
        <p:txBody>
          <a:bodyPr/>
          <a:lstStyle/>
          <a:p>
            <a:fld id="{CC51B50D-401B-4481-BB7E-A5431C9C6422}" type="slidenum">
              <a:rPr lang="es-ES" altLang="es-PE"/>
              <a:pPr/>
              <a:t>67</a:t>
            </a:fld>
            <a:endParaRPr lang="es-ES" altLang="es-PE"/>
          </a:p>
        </p:txBody>
      </p:sp>
      <p:sp>
        <p:nvSpPr>
          <p:cNvPr id="591877" name="Text Box 5"/>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591878" name="Rectangle 6"/>
          <p:cNvSpPr>
            <a:spLocks noChangeArrowheads="1"/>
          </p:cNvSpPr>
          <p:nvPr/>
        </p:nvSpPr>
        <p:spPr bwMode="auto">
          <a:xfrm>
            <a:off x="1692275" y="2276475"/>
            <a:ext cx="6624638" cy="403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91879" name="Text Box 7"/>
          <p:cNvSpPr txBox="1">
            <a:spLocks noChangeArrowheads="1"/>
          </p:cNvSpPr>
          <p:nvPr/>
        </p:nvSpPr>
        <p:spPr bwMode="auto">
          <a:xfrm>
            <a:off x="838200" y="1143000"/>
            <a:ext cx="81534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buFont typeface="Wingdings" panose="05000000000000000000" pitchFamily="2" charset="2"/>
              <a:buNone/>
            </a:pPr>
            <a:r>
              <a:rPr lang="es-ES" altLang="es-PE" sz="2400">
                <a:effectLst>
                  <a:outerShdw blurRad="38100" dist="38100" dir="2700000" algn="tl">
                    <a:srgbClr val="FFFFFF"/>
                  </a:outerShdw>
                </a:effectLst>
              </a:rPr>
              <a:t>El Desarrollo Sustentable fue propuesto como </a:t>
            </a:r>
            <a:r>
              <a:rPr lang="es-ES_tradnl" altLang="es-PE" sz="2400">
                <a:effectLst>
                  <a:outerShdw blurRad="38100" dist="38100" dir="2700000" algn="tl">
                    <a:srgbClr val="FFFFFF"/>
                  </a:outerShdw>
                </a:effectLst>
              </a:rPr>
              <a:t>un         nuevo paradigma de Desarrollo</a:t>
            </a:r>
            <a:r>
              <a:rPr lang="es-ES" altLang="es-PE" sz="2400">
                <a:effectLst>
                  <a:outerShdw blurRad="38100" dist="38100" dir="2700000" algn="tl">
                    <a:srgbClr val="FFFFFF"/>
                  </a:outerShdw>
                </a:effectLst>
              </a:rPr>
              <a:t>  </a:t>
            </a:r>
          </a:p>
        </p:txBody>
      </p:sp>
      <p:sp>
        <p:nvSpPr>
          <p:cNvPr id="591880" name="Text Box 8"/>
          <p:cNvSpPr txBox="1">
            <a:spLocks noChangeArrowheads="1"/>
          </p:cNvSpPr>
          <p:nvPr/>
        </p:nvSpPr>
        <p:spPr bwMode="auto">
          <a:xfrm>
            <a:off x="1187450" y="188913"/>
            <a:ext cx="6840538"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591891" name="Text Box 19"/>
          <p:cNvSpPr txBox="1">
            <a:spLocks noChangeArrowheads="1"/>
          </p:cNvSpPr>
          <p:nvPr/>
        </p:nvSpPr>
        <p:spPr bwMode="auto">
          <a:xfrm>
            <a:off x="1187450" y="2270125"/>
            <a:ext cx="7416800" cy="3444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buFont typeface="Wingdings" panose="05000000000000000000" pitchFamily="2" charset="2"/>
              <a:buChar char="Ø"/>
            </a:pPr>
            <a:r>
              <a:rPr lang="es-ES_tradnl" altLang="es-PE"/>
              <a:t> </a:t>
            </a:r>
            <a:r>
              <a:rPr lang="es-ES_tradnl" altLang="es-PE" sz="2000"/>
              <a:t>Desde sus inicios, el Desarrollo Sustentable supuso: </a:t>
            </a:r>
          </a:p>
          <a:p>
            <a:pPr lvl="1" algn="just">
              <a:spcBef>
                <a:spcPct val="50000"/>
              </a:spcBef>
              <a:buFont typeface="Wingdings" panose="05000000000000000000" pitchFamily="2" charset="2"/>
              <a:buChar char="ü"/>
            </a:pPr>
            <a:r>
              <a:rPr lang="es-ES_tradnl" altLang="es-PE" sz="2000"/>
              <a:t> La preocupación por el crecimiento económico y tecnológico cuando este está desprovisto de la conciencia de la totalidad de sus fines y de sus efectos. </a:t>
            </a:r>
          </a:p>
          <a:p>
            <a:pPr lvl="1" algn="just">
              <a:spcBef>
                <a:spcPct val="50000"/>
              </a:spcBef>
              <a:buFont typeface="Wingdings" panose="05000000000000000000" pitchFamily="2" charset="2"/>
              <a:buChar char="ü"/>
            </a:pPr>
            <a:r>
              <a:rPr lang="es-ES_tradnl" altLang="es-PE" sz="2000"/>
              <a:t> La necesidad de cambiar hábitos individuales y colectivos. </a:t>
            </a:r>
          </a:p>
          <a:p>
            <a:pPr lvl="1" algn="just">
              <a:spcBef>
                <a:spcPct val="50000"/>
              </a:spcBef>
              <a:buFont typeface="Wingdings" panose="05000000000000000000" pitchFamily="2" charset="2"/>
              <a:buChar char="ü"/>
            </a:pPr>
            <a:r>
              <a:rPr lang="es-ES_tradnl" altLang="es-PE" sz="2000"/>
              <a:t> La evolución social en el marco del desarrollo de una democracia más participativa. </a:t>
            </a:r>
          </a:p>
          <a:p>
            <a:pPr lvl="1" algn="just">
              <a:spcBef>
                <a:spcPct val="50000"/>
              </a:spcBef>
              <a:buFont typeface="Wingdings" panose="05000000000000000000" pitchFamily="2" charset="2"/>
              <a:buChar char="ü"/>
            </a:pPr>
            <a:r>
              <a:rPr lang="es-ES_tradnl" altLang="es-PE" sz="2000"/>
              <a:t> La cooperación países ricos-países pobres. </a:t>
            </a:r>
            <a:endParaRPr lang="es-ES" altLang="es-PE" sz="2000"/>
          </a:p>
        </p:txBody>
      </p:sp>
      <p:grpSp>
        <p:nvGrpSpPr>
          <p:cNvPr id="591892" name="Group 20"/>
          <p:cNvGrpSpPr>
            <a:grpSpLocks/>
          </p:cNvGrpSpPr>
          <p:nvPr/>
        </p:nvGrpSpPr>
        <p:grpSpPr bwMode="auto">
          <a:xfrm>
            <a:off x="0" y="569913"/>
            <a:ext cx="9144000" cy="6105525"/>
            <a:chOff x="0" y="359"/>
            <a:chExt cx="5760" cy="3846"/>
          </a:xfrm>
        </p:grpSpPr>
        <p:sp>
          <p:nvSpPr>
            <p:cNvPr id="591893" name="Line 21"/>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91894" name="Picture 22"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91895" name="AutoShape 23"/>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91896" name="Line 24"/>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91897" name="Text Box 25"/>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91891">
                                            <p:txEl>
                                              <p:pRg st="0" end="0"/>
                                            </p:txEl>
                                          </p:spTgt>
                                        </p:tgtEl>
                                        <p:attrNameLst>
                                          <p:attrName>style.visibility</p:attrName>
                                        </p:attrNameLst>
                                      </p:cBhvr>
                                      <p:to>
                                        <p:strVal val="visible"/>
                                      </p:to>
                                    </p:set>
                                    <p:animEffect transition="in" filter="box(in)">
                                      <p:cBhvr>
                                        <p:cTn id="7" dur="500"/>
                                        <p:tgtEl>
                                          <p:spTgt spid="59189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591891">
                                            <p:txEl>
                                              <p:pRg st="1" end="1"/>
                                            </p:txEl>
                                          </p:spTgt>
                                        </p:tgtEl>
                                        <p:attrNameLst>
                                          <p:attrName>style.visibility</p:attrName>
                                        </p:attrNameLst>
                                      </p:cBhvr>
                                      <p:to>
                                        <p:strVal val="visible"/>
                                      </p:to>
                                    </p:set>
                                    <p:animEffect transition="in" filter="box(in)">
                                      <p:cBhvr>
                                        <p:cTn id="12" dur="500"/>
                                        <p:tgtEl>
                                          <p:spTgt spid="59189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591891">
                                            <p:txEl>
                                              <p:pRg st="2" end="2"/>
                                            </p:txEl>
                                          </p:spTgt>
                                        </p:tgtEl>
                                        <p:attrNameLst>
                                          <p:attrName>style.visibility</p:attrName>
                                        </p:attrNameLst>
                                      </p:cBhvr>
                                      <p:to>
                                        <p:strVal val="visible"/>
                                      </p:to>
                                    </p:set>
                                    <p:animEffect transition="in" filter="box(in)">
                                      <p:cBhvr>
                                        <p:cTn id="17" dur="500"/>
                                        <p:tgtEl>
                                          <p:spTgt spid="59189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591891">
                                            <p:txEl>
                                              <p:pRg st="3" end="3"/>
                                            </p:txEl>
                                          </p:spTgt>
                                        </p:tgtEl>
                                        <p:attrNameLst>
                                          <p:attrName>style.visibility</p:attrName>
                                        </p:attrNameLst>
                                      </p:cBhvr>
                                      <p:to>
                                        <p:strVal val="visible"/>
                                      </p:to>
                                    </p:set>
                                    <p:animEffect transition="in" filter="box(in)">
                                      <p:cBhvr>
                                        <p:cTn id="22" dur="500"/>
                                        <p:tgtEl>
                                          <p:spTgt spid="591891">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591891">
                                            <p:txEl>
                                              <p:pRg st="4" end="4"/>
                                            </p:txEl>
                                          </p:spTgt>
                                        </p:tgtEl>
                                        <p:attrNameLst>
                                          <p:attrName>style.visibility</p:attrName>
                                        </p:attrNameLst>
                                      </p:cBhvr>
                                      <p:to>
                                        <p:strVal val="visible"/>
                                      </p:to>
                                    </p:set>
                                    <p:animEffect transition="in" filter="box(in)">
                                      <p:cBhvr>
                                        <p:cTn id="27" dur="500"/>
                                        <p:tgtEl>
                                          <p:spTgt spid="59189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 name="Marcador de número de diapositiva 3"/>
          <p:cNvSpPr>
            <a:spLocks noGrp="1"/>
          </p:cNvSpPr>
          <p:nvPr>
            <p:ph type="sldNum" sz="quarter" idx="12"/>
          </p:nvPr>
        </p:nvSpPr>
        <p:spPr/>
        <p:txBody>
          <a:bodyPr/>
          <a:lstStyle/>
          <a:p>
            <a:fld id="{DFF60C49-61CD-4745-8AFA-B9F53902045F}" type="slidenum">
              <a:rPr lang="es-ES" altLang="es-PE"/>
              <a:pPr/>
              <a:t>68</a:t>
            </a:fld>
            <a:endParaRPr lang="es-ES" altLang="es-PE"/>
          </a:p>
        </p:txBody>
      </p:sp>
      <p:sp>
        <p:nvSpPr>
          <p:cNvPr id="593925" name="Text Box 5"/>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593926" name="Rectangle 6"/>
          <p:cNvSpPr>
            <a:spLocks noChangeArrowheads="1"/>
          </p:cNvSpPr>
          <p:nvPr/>
        </p:nvSpPr>
        <p:spPr bwMode="auto">
          <a:xfrm>
            <a:off x="1692275" y="2276475"/>
            <a:ext cx="6624638" cy="403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93927" name="Text Box 7"/>
          <p:cNvSpPr txBox="1">
            <a:spLocks noChangeArrowheads="1"/>
          </p:cNvSpPr>
          <p:nvPr/>
        </p:nvSpPr>
        <p:spPr bwMode="auto">
          <a:xfrm>
            <a:off x="838200" y="1143000"/>
            <a:ext cx="81534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Wingdings" panose="05000000000000000000" pitchFamily="2" charset="2"/>
              <a:buNone/>
            </a:pPr>
            <a:r>
              <a:rPr lang="es-ES_tradnl" altLang="es-PE" sz="2400">
                <a:effectLst>
                  <a:outerShdw blurRad="38100" dist="38100" dir="2700000" algn="tl">
                    <a:srgbClr val="FFFFFF"/>
                  </a:outerShdw>
                </a:effectLst>
              </a:rPr>
              <a:t>Paradigma del Desarrollo</a:t>
            </a:r>
            <a:r>
              <a:rPr lang="es-ES" altLang="es-PE" sz="2400">
                <a:effectLst>
                  <a:outerShdw blurRad="38100" dist="38100" dir="2700000" algn="tl">
                    <a:srgbClr val="FFFFFF"/>
                  </a:outerShdw>
                </a:effectLst>
              </a:rPr>
              <a:t> Sustentable</a:t>
            </a:r>
          </a:p>
          <a:p>
            <a:pPr algn="ctr">
              <a:buFont typeface="Wingdings" panose="05000000000000000000" pitchFamily="2" charset="2"/>
              <a:buNone/>
            </a:pPr>
            <a:r>
              <a:rPr lang="es-ES" altLang="es-PE" sz="2400">
                <a:effectLst>
                  <a:outerShdw blurRad="38100" dist="38100" dir="2700000" algn="tl">
                    <a:srgbClr val="FFFFFF"/>
                  </a:outerShdw>
                </a:effectLst>
              </a:rPr>
              <a:t>Síntesis </a:t>
            </a:r>
          </a:p>
        </p:txBody>
      </p:sp>
      <p:sp>
        <p:nvSpPr>
          <p:cNvPr id="593928" name="Text Box 8"/>
          <p:cNvSpPr txBox="1">
            <a:spLocks noChangeArrowheads="1"/>
          </p:cNvSpPr>
          <p:nvPr/>
        </p:nvSpPr>
        <p:spPr bwMode="auto">
          <a:xfrm>
            <a:off x="1187450" y="188913"/>
            <a:ext cx="6840538"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593939" name="Text Box 19"/>
          <p:cNvSpPr txBox="1">
            <a:spLocks noChangeArrowheads="1"/>
          </p:cNvSpPr>
          <p:nvPr/>
        </p:nvSpPr>
        <p:spPr bwMode="auto">
          <a:xfrm>
            <a:off x="1295400" y="2057400"/>
            <a:ext cx="7385050" cy="451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buFont typeface="Wingdings" panose="05000000000000000000" pitchFamily="2" charset="2"/>
              <a:buChar char="Ø"/>
            </a:pPr>
            <a:r>
              <a:rPr lang="es-ES_tradnl" altLang="es-PE" dirty="0"/>
              <a:t>  </a:t>
            </a:r>
            <a:r>
              <a:rPr lang="es-ES_tradnl" altLang="es-PE" sz="2000" dirty="0"/>
              <a:t>Proyectos a largo plazo en el marco de un sistema flexible. </a:t>
            </a:r>
          </a:p>
          <a:p>
            <a:pPr algn="just">
              <a:spcBef>
                <a:spcPct val="50000"/>
              </a:spcBef>
              <a:buFont typeface="Wingdings" panose="05000000000000000000" pitchFamily="2" charset="2"/>
              <a:buChar char="Ø"/>
            </a:pPr>
            <a:r>
              <a:rPr lang="es-ES_tradnl" altLang="es-PE" sz="2000" dirty="0"/>
              <a:t> Uso sostenido de los Recursos naturales Renovables, empleo racional de los No Renovables y utilización de fuentes renovables de energía. </a:t>
            </a:r>
          </a:p>
          <a:p>
            <a:pPr algn="just">
              <a:spcBef>
                <a:spcPct val="50000"/>
              </a:spcBef>
              <a:buFont typeface="Wingdings" panose="05000000000000000000" pitchFamily="2" charset="2"/>
              <a:buChar char="Ø"/>
            </a:pPr>
            <a:r>
              <a:rPr lang="es-ES_tradnl" altLang="es-PE" sz="2000" dirty="0"/>
              <a:t> Un sistema tecnológico amplio y dinámico que atienda a las particularidades ambientales y sociales, que implique el desarrollo y utilización de tecnologías de menor impacto ambiental incluyendo tecnologías alternativas.  </a:t>
            </a:r>
          </a:p>
          <a:p>
            <a:pPr algn="just">
              <a:spcBef>
                <a:spcPct val="50000"/>
              </a:spcBef>
              <a:buFont typeface="Wingdings" panose="05000000000000000000" pitchFamily="2" charset="2"/>
              <a:buChar char="Ø"/>
            </a:pPr>
            <a:r>
              <a:rPr lang="es-ES_tradnl" altLang="es-PE" sz="2000" dirty="0"/>
              <a:t>  Ocupación de los territorios y sistemas de producción que preserven las bases ecológicas. </a:t>
            </a:r>
          </a:p>
          <a:p>
            <a:pPr algn="just">
              <a:spcBef>
                <a:spcPct val="50000"/>
              </a:spcBef>
              <a:buFont typeface="Wingdings" panose="05000000000000000000" pitchFamily="2" charset="2"/>
              <a:buChar char="Ø"/>
            </a:pPr>
            <a:r>
              <a:rPr lang="es-ES_tradnl" altLang="es-PE" sz="2000" dirty="0"/>
              <a:t> Un sistema económico más equitativo.</a:t>
            </a:r>
          </a:p>
          <a:p>
            <a:pPr algn="just">
              <a:spcBef>
                <a:spcPct val="50000"/>
              </a:spcBef>
              <a:buFont typeface="Wingdings" panose="05000000000000000000" pitchFamily="2" charset="2"/>
              <a:buChar char="Ø"/>
            </a:pPr>
            <a:r>
              <a:rPr lang="es-ES_tradnl" altLang="es-PE" sz="2000" dirty="0"/>
              <a:t> Respectar la identidad cultural. </a:t>
            </a:r>
            <a:endParaRPr lang="es-ES" altLang="es-PE" sz="2000" dirty="0"/>
          </a:p>
        </p:txBody>
      </p:sp>
      <p:grpSp>
        <p:nvGrpSpPr>
          <p:cNvPr id="593941" name="Group 21"/>
          <p:cNvGrpSpPr>
            <a:grpSpLocks/>
          </p:cNvGrpSpPr>
          <p:nvPr/>
        </p:nvGrpSpPr>
        <p:grpSpPr bwMode="auto">
          <a:xfrm>
            <a:off x="0" y="569913"/>
            <a:ext cx="9144000" cy="6105525"/>
            <a:chOff x="0" y="359"/>
            <a:chExt cx="5760" cy="3846"/>
          </a:xfrm>
        </p:grpSpPr>
        <p:sp>
          <p:nvSpPr>
            <p:cNvPr id="593942" name="Line 22"/>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93943" name="Picture 23"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93944" name="AutoShape 24"/>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93945" name="Line 25"/>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93946" name="Text Box 26"/>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93939">
                                            <p:txEl>
                                              <p:pRg st="0" end="0"/>
                                            </p:txEl>
                                          </p:spTgt>
                                        </p:tgtEl>
                                        <p:attrNameLst>
                                          <p:attrName>style.visibility</p:attrName>
                                        </p:attrNameLst>
                                      </p:cBhvr>
                                      <p:to>
                                        <p:strVal val="visible"/>
                                      </p:to>
                                    </p:set>
                                    <p:animEffect transition="in" filter="box(in)">
                                      <p:cBhvr>
                                        <p:cTn id="7" dur="500"/>
                                        <p:tgtEl>
                                          <p:spTgt spid="59393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593939">
                                            <p:txEl>
                                              <p:pRg st="1" end="1"/>
                                            </p:txEl>
                                          </p:spTgt>
                                        </p:tgtEl>
                                        <p:attrNameLst>
                                          <p:attrName>style.visibility</p:attrName>
                                        </p:attrNameLst>
                                      </p:cBhvr>
                                      <p:to>
                                        <p:strVal val="visible"/>
                                      </p:to>
                                    </p:set>
                                    <p:animEffect transition="in" filter="box(in)">
                                      <p:cBhvr>
                                        <p:cTn id="12" dur="500"/>
                                        <p:tgtEl>
                                          <p:spTgt spid="59393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593939">
                                            <p:txEl>
                                              <p:pRg st="2" end="2"/>
                                            </p:txEl>
                                          </p:spTgt>
                                        </p:tgtEl>
                                        <p:attrNameLst>
                                          <p:attrName>style.visibility</p:attrName>
                                        </p:attrNameLst>
                                      </p:cBhvr>
                                      <p:to>
                                        <p:strVal val="visible"/>
                                      </p:to>
                                    </p:set>
                                    <p:animEffect transition="in" filter="box(in)">
                                      <p:cBhvr>
                                        <p:cTn id="17" dur="500"/>
                                        <p:tgtEl>
                                          <p:spTgt spid="59393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593939">
                                            <p:txEl>
                                              <p:pRg st="3" end="3"/>
                                            </p:txEl>
                                          </p:spTgt>
                                        </p:tgtEl>
                                        <p:attrNameLst>
                                          <p:attrName>style.visibility</p:attrName>
                                        </p:attrNameLst>
                                      </p:cBhvr>
                                      <p:to>
                                        <p:strVal val="visible"/>
                                      </p:to>
                                    </p:set>
                                    <p:animEffect transition="in" filter="box(in)">
                                      <p:cBhvr>
                                        <p:cTn id="22" dur="500"/>
                                        <p:tgtEl>
                                          <p:spTgt spid="593939">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593939">
                                            <p:txEl>
                                              <p:pRg st="4" end="4"/>
                                            </p:txEl>
                                          </p:spTgt>
                                        </p:tgtEl>
                                        <p:attrNameLst>
                                          <p:attrName>style.visibility</p:attrName>
                                        </p:attrNameLst>
                                      </p:cBhvr>
                                      <p:to>
                                        <p:strVal val="visible"/>
                                      </p:to>
                                    </p:set>
                                    <p:animEffect transition="in" filter="box(in)">
                                      <p:cBhvr>
                                        <p:cTn id="27" dur="500"/>
                                        <p:tgtEl>
                                          <p:spTgt spid="593939">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16" fill="hold" nodeType="clickEffect">
                                  <p:stCondLst>
                                    <p:cond delay="0"/>
                                  </p:stCondLst>
                                  <p:childTnLst>
                                    <p:set>
                                      <p:cBhvr>
                                        <p:cTn id="31" dur="1" fill="hold">
                                          <p:stCondLst>
                                            <p:cond delay="0"/>
                                          </p:stCondLst>
                                        </p:cTn>
                                        <p:tgtEl>
                                          <p:spTgt spid="593939">
                                            <p:txEl>
                                              <p:pRg st="5" end="5"/>
                                            </p:txEl>
                                          </p:spTgt>
                                        </p:tgtEl>
                                        <p:attrNameLst>
                                          <p:attrName>style.visibility</p:attrName>
                                        </p:attrNameLst>
                                      </p:cBhvr>
                                      <p:to>
                                        <p:strVal val="visible"/>
                                      </p:to>
                                    </p:set>
                                    <p:animEffect transition="in" filter="box(in)">
                                      <p:cBhvr>
                                        <p:cTn id="32" dur="500"/>
                                        <p:tgtEl>
                                          <p:spTgt spid="59393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2765C17D-F1AE-46F5-A645-668DC1FDEBF1}" type="slidenum">
              <a:rPr lang="es-ES" altLang="es-PE"/>
              <a:pPr/>
              <a:t>69</a:t>
            </a:fld>
            <a:endParaRPr lang="es-ES" altLang="es-PE"/>
          </a:p>
        </p:txBody>
      </p:sp>
      <p:sp>
        <p:nvSpPr>
          <p:cNvPr id="595973" name="Text Box 5"/>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595974" name="Rectangle 6"/>
          <p:cNvSpPr>
            <a:spLocks noChangeArrowheads="1"/>
          </p:cNvSpPr>
          <p:nvPr/>
        </p:nvSpPr>
        <p:spPr bwMode="auto">
          <a:xfrm>
            <a:off x="1692275" y="2276475"/>
            <a:ext cx="6624638" cy="403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95975" name="Text Box 7"/>
          <p:cNvSpPr txBox="1">
            <a:spLocks noChangeArrowheads="1"/>
          </p:cNvSpPr>
          <p:nvPr/>
        </p:nvSpPr>
        <p:spPr bwMode="auto">
          <a:xfrm>
            <a:off x="1295400" y="1219200"/>
            <a:ext cx="7380288" cy="4845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Wingdings" panose="05000000000000000000" pitchFamily="2" charset="2"/>
              <a:buNone/>
            </a:pPr>
            <a:r>
              <a:rPr lang="es-ES_tradnl" altLang="es-PE" sz="2400">
                <a:effectLst>
                  <a:outerShdw blurRad="38100" dist="38100" dir="2700000" algn="tl">
                    <a:srgbClr val="FFFFFF"/>
                  </a:outerShdw>
                </a:effectLst>
              </a:rPr>
              <a:t>Evolución del concepto de desarrollo sustentable </a:t>
            </a:r>
          </a:p>
          <a:p>
            <a:pPr algn="ctr">
              <a:buFont typeface="Wingdings" panose="05000000000000000000" pitchFamily="2" charset="2"/>
              <a:buNone/>
            </a:pPr>
            <a:endParaRPr lang="es-ES_tradnl" altLang="es-PE" sz="2400">
              <a:effectLst>
                <a:outerShdw blurRad="38100" dist="38100" dir="2700000" algn="tl">
                  <a:srgbClr val="FFFFFF"/>
                </a:outerShdw>
              </a:effectLst>
            </a:endParaRPr>
          </a:p>
          <a:p>
            <a:pPr algn="just">
              <a:buFont typeface="Wingdings" panose="05000000000000000000" pitchFamily="2" charset="2"/>
              <a:buNone/>
            </a:pPr>
            <a:endParaRPr lang="es-ES_tradnl" altLang="es-PE" sz="2400">
              <a:effectLst>
                <a:outerShdw blurRad="38100" dist="38100" dir="2700000" algn="tl">
                  <a:srgbClr val="FFFFFF"/>
                </a:outerShdw>
              </a:effectLst>
            </a:endParaRPr>
          </a:p>
          <a:p>
            <a:pPr algn="just">
              <a:buFont typeface="Wingdings" panose="05000000000000000000" pitchFamily="2" charset="2"/>
              <a:buChar char="Ø"/>
            </a:pPr>
            <a:r>
              <a:rPr lang="es-ES_tradnl" altLang="es-PE" sz="2000"/>
              <a:t> El empleo del termino Desarrollo Sustentable se ha expandido; es parte del lenguaje cotidiano; pero es adecuado preguntarse: ¿Se entiende claramente el concepto?  </a:t>
            </a:r>
          </a:p>
          <a:p>
            <a:pPr algn="just">
              <a:buFont typeface="Wingdings" panose="05000000000000000000" pitchFamily="2" charset="2"/>
              <a:buNone/>
            </a:pPr>
            <a:endParaRPr lang="es-ES_tradnl" altLang="es-PE" sz="2000"/>
          </a:p>
          <a:p>
            <a:pPr algn="just">
              <a:buFont typeface="Wingdings" panose="05000000000000000000" pitchFamily="2" charset="2"/>
              <a:buNone/>
            </a:pPr>
            <a:r>
              <a:rPr lang="es-ES_tradnl" altLang="es-PE" sz="2000"/>
              <a:t>La respuesta es también una interrogante, o varias: </a:t>
            </a:r>
          </a:p>
          <a:p>
            <a:pPr lvl="1" algn="just">
              <a:buFont typeface="Wingdings" panose="05000000000000000000" pitchFamily="2" charset="2"/>
              <a:buChar char="Ø"/>
            </a:pPr>
            <a:endParaRPr lang="es-ES_tradnl" altLang="es-PE" sz="2000"/>
          </a:p>
          <a:p>
            <a:pPr lvl="1" algn="just">
              <a:buFont typeface="Wingdings" panose="05000000000000000000" pitchFamily="2" charset="2"/>
              <a:buChar char="ü"/>
            </a:pPr>
            <a:r>
              <a:rPr lang="es-ES_tradnl" altLang="es-PE" sz="2000"/>
              <a:t> ¿No se ha desdibujado su significado? </a:t>
            </a:r>
          </a:p>
          <a:p>
            <a:pPr lvl="1" algn="just">
              <a:buFont typeface="Wingdings" panose="05000000000000000000" pitchFamily="2" charset="2"/>
              <a:buChar char="ü"/>
            </a:pPr>
            <a:endParaRPr lang="es-ES_tradnl" altLang="es-PE" sz="2000"/>
          </a:p>
          <a:p>
            <a:pPr lvl="1" algn="just">
              <a:buFont typeface="Wingdings" panose="05000000000000000000" pitchFamily="2" charset="2"/>
              <a:buChar char="ü"/>
            </a:pPr>
            <a:r>
              <a:rPr lang="es-ES_tradnl" altLang="es-PE" sz="2000"/>
              <a:t>¿No está condicionado por las conveniencias sectoriales? </a:t>
            </a:r>
          </a:p>
          <a:p>
            <a:pPr lvl="1" algn="just">
              <a:buFont typeface="Wingdings" panose="05000000000000000000" pitchFamily="2" charset="2"/>
              <a:buChar char="ü"/>
            </a:pPr>
            <a:endParaRPr lang="es-ES_tradnl" altLang="es-PE" sz="2000"/>
          </a:p>
          <a:p>
            <a:pPr lvl="1" algn="just">
              <a:buFont typeface="Wingdings" panose="05000000000000000000" pitchFamily="2" charset="2"/>
              <a:buChar char="ü"/>
            </a:pPr>
            <a:r>
              <a:rPr lang="es-ES_tradnl" altLang="es-PE" sz="2000"/>
              <a:t> ¿No se ha transformado en una declaración en busca de impacto? </a:t>
            </a:r>
          </a:p>
        </p:txBody>
      </p:sp>
      <p:sp>
        <p:nvSpPr>
          <p:cNvPr id="595976" name="Text Box 8"/>
          <p:cNvSpPr txBox="1">
            <a:spLocks noChangeArrowheads="1"/>
          </p:cNvSpPr>
          <p:nvPr/>
        </p:nvSpPr>
        <p:spPr bwMode="auto">
          <a:xfrm>
            <a:off x="1187450" y="188913"/>
            <a:ext cx="6840538"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grpSp>
        <p:nvGrpSpPr>
          <p:cNvPr id="595987" name="Group 19"/>
          <p:cNvGrpSpPr>
            <a:grpSpLocks/>
          </p:cNvGrpSpPr>
          <p:nvPr/>
        </p:nvGrpSpPr>
        <p:grpSpPr bwMode="auto">
          <a:xfrm>
            <a:off x="0" y="569913"/>
            <a:ext cx="9144000" cy="6105525"/>
            <a:chOff x="0" y="359"/>
            <a:chExt cx="5760" cy="3846"/>
          </a:xfrm>
        </p:grpSpPr>
        <p:sp>
          <p:nvSpPr>
            <p:cNvPr id="595988" name="Line 20"/>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95989" name="Picture 21"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95990" name="AutoShape 22"/>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95991" name="Line 23"/>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95992" name="Text Box 24"/>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95975">
                                            <p:txEl>
                                              <p:pRg st="3" end="3"/>
                                            </p:txEl>
                                          </p:spTgt>
                                        </p:tgtEl>
                                        <p:attrNameLst>
                                          <p:attrName>style.visibility</p:attrName>
                                        </p:attrNameLst>
                                      </p:cBhvr>
                                      <p:to>
                                        <p:strVal val="visible"/>
                                      </p:to>
                                    </p:set>
                                    <p:animEffect transition="in" filter="box(in)">
                                      <p:cBhvr>
                                        <p:cTn id="7" dur="500"/>
                                        <p:tgtEl>
                                          <p:spTgt spid="595975">
                                            <p:txEl>
                                              <p:pRg st="3" end="3"/>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595975">
                                            <p:txEl>
                                              <p:pRg st="5" end="5"/>
                                            </p:txEl>
                                          </p:spTgt>
                                        </p:tgtEl>
                                        <p:attrNameLst>
                                          <p:attrName>style.visibility</p:attrName>
                                        </p:attrNameLst>
                                      </p:cBhvr>
                                      <p:to>
                                        <p:strVal val="visible"/>
                                      </p:to>
                                    </p:set>
                                    <p:animEffect transition="in" filter="box(in)">
                                      <p:cBhvr>
                                        <p:cTn id="12" dur="500"/>
                                        <p:tgtEl>
                                          <p:spTgt spid="595975">
                                            <p:txEl>
                                              <p:pRg st="5" end="5"/>
                                            </p:txEl>
                                          </p:spTgt>
                                        </p:tgtEl>
                                      </p:cBhvr>
                                    </p:animEffect>
                                  </p:childTnLst>
                                </p:cTn>
                              </p:par>
                              <p:par>
                                <p:cTn id="13" presetID="4" presetClass="entr" presetSubtype="16" fill="hold" nodeType="withEffect">
                                  <p:stCondLst>
                                    <p:cond delay="0"/>
                                  </p:stCondLst>
                                  <p:childTnLst>
                                    <p:set>
                                      <p:cBhvr>
                                        <p:cTn id="14" dur="1" fill="hold">
                                          <p:stCondLst>
                                            <p:cond delay="0"/>
                                          </p:stCondLst>
                                        </p:cTn>
                                        <p:tgtEl>
                                          <p:spTgt spid="595975">
                                            <p:txEl>
                                              <p:pRg st="7" end="7"/>
                                            </p:txEl>
                                          </p:spTgt>
                                        </p:tgtEl>
                                        <p:attrNameLst>
                                          <p:attrName>style.visibility</p:attrName>
                                        </p:attrNameLst>
                                      </p:cBhvr>
                                      <p:to>
                                        <p:strVal val="visible"/>
                                      </p:to>
                                    </p:set>
                                    <p:animEffect transition="in" filter="box(in)">
                                      <p:cBhvr>
                                        <p:cTn id="15" dur="500"/>
                                        <p:tgtEl>
                                          <p:spTgt spid="595975">
                                            <p:txEl>
                                              <p:pRg st="7" end="7"/>
                                            </p:txEl>
                                          </p:spTgt>
                                        </p:tgtEl>
                                      </p:cBhvr>
                                    </p:animEffect>
                                  </p:childTnLst>
                                </p:cTn>
                              </p:par>
                              <p:par>
                                <p:cTn id="16" presetID="4" presetClass="entr" presetSubtype="16" fill="hold" nodeType="withEffect">
                                  <p:stCondLst>
                                    <p:cond delay="0"/>
                                  </p:stCondLst>
                                  <p:childTnLst>
                                    <p:set>
                                      <p:cBhvr>
                                        <p:cTn id="17" dur="1" fill="hold">
                                          <p:stCondLst>
                                            <p:cond delay="0"/>
                                          </p:stCondLst>
                                        </p:cTn>
                                        <p:tgtEl>
                                          <p:spTgt spid="595975">
                                            <p:txEl>
                                              <p:pRg st="9" end="9"/>
                                            </p:txEl>
                                          </p:spTgt>
                                        </p:tgtEl>
                                        <p:attrNameLst>
                                          <p:attrName>style.visibility</p:attrName>
                                        </p:attrNameLst>
                                      </p:cBhvr>
                                      <p:to>
                                        <p:strVal val="visible"/>
                                      </p:to>
                                    </p:set>
                                    <p:animEffect transition="in" filter="box(in)">
                                      <p:cBhvr>
                                        <p:cTn id="18" dur="500"/>
                                        <p:tgtEl>
                                          <p:spTgt spid="595975">
                                            <p:txEl>
                                              <p:pRg st="9" end="9"/>
                                            </p:txEl>
                                          </p:spTgt>
                                        </p:tgtEl>
                                      </p:cBhvr>
                                    </p:animEffect>
                                  </p:childTnLst>
                                </p:cTn>
                              </p:par>
                              <p:par>
                                <p:cTn id="19" presetID="4" presetClass="entr" presetSubtype="16" fill="hold" nodeType="withEffect">
                                  <p:stCondLst>
                                    <p:cond delay="0"/>
                                  </p:stCondLst>
                                  <p:childTnLst>
                                    <p:set>
                                      <p:cBhvr>
                                        <p:cTn id="20" dur="1" fill="hold">
                                          <p:stCondLst>
                                            <p:cond delay="0"/>
                                          </p:stCondLst>
                                        </p:cTn>
                                        <p:tgtEl>
                                          <p:spTgt spid="595975">
                                            <p:txEl>
                                              <p:pRg st="11" end="11"/>
                                            </p:txEl>
                                          </p:spTgt>
                                        </p:tgtEl>
                                        <p:attrNameLst>
                                          <p:attrName>style.visibility</p:attrName>
                                        </p:attrNameLst>
                                      </p:cBhvr>
                                      <p:to>
                                        <p:strVal val="visible"/>
                                      </p:to>
                                    </p:set>
                                    <p:animEffect transition="in" filter="box(in)">
                                      <p:cBhvr>
                                        <p:cTn id="21" dur="500"/>
                                        <p:tgtEl>
                                          <p:spTgt spid="595975">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Marcador de número de diapositiva 3"/>
          <p:cNvSpPr>
            <a:spLocks noGrp="1"/>
          </p:cNvSpPr>
          <p:nvPr>
            <p:ph type="sldNum" sz="quarter" idx="12"/>
          </p:nvPr>
        </p:nvSpPr>
        <p:spPr/>
        <p:txBody>
          <a:bodyPr/>
          <a:lstStyle/>
          <a:p>
            <a:fld id="{30D6E3E6-FC30-45F1-BFF1-7CB62BF2F010}" type="slidenum">
              <a:rPr lang="es-ES" altLang="es-PE"/>
              <a:pPr/>
              <a:t>70</a:t>
            </a:fld>
            <a:endParaRPr lang="es-ES" altLang="es-PE"/>
          </a:p>
        </p:txBody>
      </p:sp>
      <p:sp>
        <p:nvSpPr>
          <p:cNvPr id="598022" name="Text Box 6"/>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598023" name="Text Box 7"/>
          <p:cNvSpPr txBox="1">
            <a:spLocks noChangeArrowheads="1"/>
          </p:cNvSpPr>
          <p:nvPr/>
        </p:nvSpPr>
        <p:spPr bwMode="auto">
          <a:xfrm>
            <a:off x="1258888" y="1143000"/>
            <a:ext cx="7129462"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Aft>
                <a:spcPct val="55000"/>
              </a:spcAft>
              <a:buFont typeface="Wingdings" panose="05000000000000000000" pitchFamily="2" charset="2"/>
              <a:buNone/>
            </a:pPr>
            <a:r>
              <a:rPr lang="es-ES_tradnl" altLang="es-PE" sz="2400">
                <a:effectLst>
                  <a:outerShdw blurRad="38100" dist="38100" dir="2700000" algn="tl">
                    <a:srgbClr val="FFFFFF"/>
                  </a:outerShdw>
                </a:effectLst>
              </a:rPr>
              <a:t>Veamos la definición de la Enciclopedia Universal Espasa Calpe</a:t>
            </a:r>
          </a:p>
        </p:txBody>
      </p:sp>
      <p:sp>
        <p:nvSpPr>
          <p:cNvPr id="598024" name="Text Box 8"/>
          <p:cNvSpPr txBox="1">
            <a:spLocks noChangeArrowheads="1"/>
          </p:cNvSpPr>
          <p:nvPr/>
        </p:nvSpPr>
        <p:spPr bwMode="auto">
          <a:xfrm>
            <a:off x="1187450" y="188913"/>
            <a:ext cx="6840538"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598025" name="Text Box 9"/>
          <p:cNvSpPr txBox="1">
            <a:spLocks noChangeArrowheads="1"/>
          </p:cNvSpPr>
          <p:nvPr/>
        </p:nvSpPr>
        <p:spPr bwMode="auto">
          <a:xfrm>
            <a:off x="4932363" y="3068638"/>
            <a:ext cx="388778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AR" altLang="es-PE"/>
          </a:p>
        </p:txBody>
      </p:sp>
      <p:sp>
        <p:nvSpPr>
          <p:cNvPr id="598036" name="Text Box 20"/>
          <p:cNvSpPr txBox="1">
            <a:spLocks noChangeArrowheads="1"/>
          </p:cNvSpPr>
          <p:nvPr/>
        </p:nvSpPr>
        <p:spPr bwMode="auto">
          <a:xfrm>
            <a:off x="1143000" y="2205038"/>
            <a:ext cx="7461250" cy="314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buFont typeface="Wingdings" panose="05000000000000000000" pitchFamily="2" charset="2"/>
              <a:buNone/>
            </a:pPr>
            <a:r>
              <a:rPr lang="es-ES_tradnl" altLang="es-PE" sz="2000" i="1"/>
              <a:t>Se refiere al Desarrollo Sostenible en estos términos: </a:t>
            </a:r>
          </a:p>
          <a:p>
            <a:pPr algn="just">
              <a:buFont typeface="Wingdings" panose="05000000000000000000" pitchFamily="2" charset="2"/>
              <a:buNone/>
            </a:pPr>
            <a:endParaRPr lang="es-ES_tradnl" altLang="es-PE" sz="2000" i="1"/>
          </a:p>
          <a:p>
            <a:pPr algn="just">
              <a:buFont typeface="Wingdings" panose="05000000000000000000" pitchFamily="2" charset="2"/>
              <a:buNone/>
            </a:pPr>
            <a:r>
              <a:rPr lang="es-ES_tradnl" altLang="es-PE" sz="2000" i="1"/>
              <a:t>“Modelo de desarrollo orientado a hacer compatible el crecimiento económico de los pueblos con una adecuada conservación del medio ambiente y de los recursos naturales. Aspectos básicos suyos son la consideración de que el desarrollo de unos países no se puede hacer a costa del empobrecimiento de los demás, y que las políticas económicas deben tener en cuenta los derechos de las generaciones futuras a disfrutar de las riquezas naturales”.</a:t>
            </a:r>
            <a:r>
              <a:rPr lang="es-ES_tradnl" altLang="es-PE" sz="2000"/>
              <a:t> </a:t>
            </a:r>
            <a:endParaRPr lang="es-ES" altLang="es-PE">
              <a:effectLst>
                <a:outerShdw blurRad="38100" dist="38100" dir="2700000" algn="tl">
                  <a:srgbClr val="FFFFFF"/>
                </a:outerShdw>
              </a:effectLst>
            </a:endParaRPr>
          </a:p>
        </p:txBody>
      </p:sp>
      <p:sp>
        <p:nvSpPr>
          <p:cNvPr id="598037" name="Text Box 21"/>
          <p:cNvSpPr txBox="1">
            <a:spLocks noChangeArrowheads="1"/>
          </p:cNvSpPr>
          <p:nvPr/>
        </p:nvSpPr>
        <p:spPr bwMode="auto">
          <a:xfrm>
            <a:off x="1143000" y="5715000"/>
            <a:ext cx="7504113"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Aft>
                <a:spcPct val="55000"/>
              </a:spcAft>
              <a:buFont typeface="Wingdings" panose="05000000000000000000" pitchFamily="2" charset="2"/>
              <a:buChar char="Ø"/>
            </a:pPr>
            <a:r>
              <a:rPr lang="es-ES_tradnl" altLang="es-PE" sz="2000"/>
              <a:t> Cabría preguntarse: ¿qué significa la expresión …</a:t>
            </a:r>
            <a:r>
              <a:rPr lang="es-ES_tradnl" altLang="es-PE" sz="2000" i="1"/>
              <a:t>crecimiento económico con una adecuada conservación del medio ambiente</a:t>
            </a:r>
            <a:r>
              <a:rPr lang="es-ES_tradnl" altLang="es-PE" sz="2000"/>
              <a:t>…?</a:t>
            </a:r>
          </a:p>
        </p:txBody>
      </p:sp>
      <p:grpSp>
        <p:nvGrpSpPr>
          <p:cNvPr id="598038" name="Group 22"/>
          <p:cNvGrpSpPr>
            <a:grpSpLocks/>
          </p:cNvGrpSpPr>
          <p:nvPr/>
        </p:nvGrpSpPr>
        <p:grpSpPr bwMode="auto">
          <a:xfrm>
            <a:off x="0" y="569913"/>
            <a:ext cx="9144000" cy="6105525"/>
            <a:chOff x="0" y="359"/>
            <a:chExt cx="5760" cy="3846"/>
          </a:xfrm>
        </p:grpSpPr>
        <p:sp>
          <p:nvSpPr>
            <p:cNvPr id="598039" name="Line 23"/>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598040" name="Picture 24"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598041" name="AutoShape 25"/>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598042" name="Line 26"/>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598043" name="Text Box 27"/>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98036"/>
                                        </p:tgtEl>
                                        <p:attrNameLst>
                                          <p:attrName>style.visibility</p:attrName>
                                        </p:attrNameLst>
                                      </p:cBhvr>
                                      <p:to>
                                        <p:strVal val="visible"/>
                                      </p:to>
                                    </p:set>
                                    <p:animEffect transition="in" filter="box(in)">
                                      <p:cBhvr>
                                        <p:cTn id="7" dur="500"/>
                                        <p:tgtEl>
                                          <p:spTgt spid="5980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98037"/>
                                        </p:tgtEl>
                                        <p:attrNameLst>
                                          <p:attrName>style.visibility</p:attrName>
                                        </p:attrNameLst>
                                      </p:cBhvr>
                                      <p:to>
                                        <p:strVal val="visible"/>
                                      </p:to>
                                    </p:set>
                                    <p:animEffect transition="in" filter="box(in)">
                                      <p:cBhvr>
                                        <p:cTn id="12" dur="500"/>
                                        <p:tgtEl>
                                          <p:spTgt spid="5980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8036" grpId="0" autoUpdateAnimBg="0"/>
      <p:bldP spid="598037" grpId="0" autoUpdateAnimBg="0"/>
    </p:bldLst>
  </p:timing>
</p:sld>
</file>

<file path=ppt/slides/slide7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FA7A73A5-B494-461E-9C3E-E40BDB0D53D2}" type="slidenum">
              <a:rPr lang="es-ES" altLang="es-PE"/>
              <a:pPr/>
              <a:t>71</a:t>
            </a:fld>
            <a:endParaRPr lang="es-ES" altLang="es-PE"/>
          </a:p>
        </p:txBody>
      </p:sp>
      <p:sp>
        <p:nvSpPr>
          <p:cNvPr id="600069" name="Text Box 5"/>
          <p:cNvSpPr txBox="1">
            <a:spLocks noChangeArrowheads="1"/>
          </p:cNvSpPr>
          <p:nvPr/>
        </p:nvSpPr>
        <p:spPr bwMode="auto">
          <a:xfrm>
            <a:off x="900113" y="188913"/>
            <a:ext cx="7775575"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endParaRPr lang="es-AR" altLang="es-PE" sz="2800">
              <a:solidFill>
                <a:srgbClr val="FF9900"/>
              </a:solidFill>
              <a:effectLst>
                <a:outerShdw blurRad="38100" dist="38100" dir="2700000" algn="tl">
                  <a:srgbClr val="000000"/>
                </a:outerShdw>
              </a:effectLst>
            </a:endParaRPr>
          </a:p>
        </p:txBody>
      </p:sp>
      <p:sp>
        <p:nvSpPr>
          <p:cNvPr id="600070" name="Rectangle 6"/>
          <p:cNvSpPr>
            <a:spLocks noChangeArrowheads="1"/>
          </p:cNvSpPr>
          <p:nvPr/>
        </p:nvSpPr>
        <p:spPr bwMode="auto">
          <a:xfrm>
            <a:off x="1692275" y="2276475"/>
            <a:ext cx="6624638" cy="403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AR" altLang="es-PE"/>
          </a:p>
        </p:txBody>
      </p:sp>
      <p:sp>
        <p:nvSpPr>
          <p:cNvPr id="600071" name="Text Box 7"/>
          <p:cNvSpPr txBox="1">
            <a:spLocks noChangeArrowheads="1"/>
          </p:cNvSpPr>
          <p:nvPr/>
        </p:nvSpPr>
        <p:spPr bwMode="auto">
          <a:xfrm>
            <a:off x="1187450" y="188913"/>
            <a:ext cx="6840538" cy="519112"/>
          </a:xfrm>
          <a:prstGeom prst="rect">
            <a:avLst/>
          </a:prstGeom>
          <a:noFill/>
          <a:ln>
            <a:noFill/>
          </a:ln>
          <a:effectLst>
            <a:outerShdw dist="107763" dir="8100000" algn="ctr" rotWithShape="0">
              <a:schemeClr val="bg2">
                <a:alpha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600072" name="Text Box 8"/>
          <p:cNvSpPr txBox="1">
            <a:spLocks noChangeArrowheads="1"/>
          </p:cNvSpPr>
          <p:nvPr/>
        </p:nvSpPr>
        <p:spPr bwMode="auto">
          <a:xfrm>
            <a:off x="1219200" y="1143000"/>
            <a:ext cx="7399338" cy="557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spcAft>
                <a:spcPct val="95000"/>
              </a:spcAft>
            </a:pPr>
            <a:r>
              <a:rPr lang="es-ES_tradnl" altLang="es-PE" sz="2400">
                <a:effectLst>
                  <a:outerShdw blurRad="38100" dist="38100" dir="2700000" algn="tl">
                    <a:srgbClr val="FFFFFF"/>
                  </a:outerShdw>
                </a:effectLst>
              </a:rPr>
              <a:t>Es evidente que: </a:t>
            </a:r>
          </a:p>
          <a:p>
            <a:pPr algn="just">
              <a:spcAft>
                <a:spcPct val="55000"/>
              </a:spcAft>
              <a:buFont typeface="Wingdings" panose="05000000000000000000" pitchFamily="2" charset="2"/>
              <a:buChar char="Ø"/>
            </a:pPr>
            <a:r>
              <a:rPr lang="es-ES_tradnl" altLang="es-PE" sz="2000"/>
              <a:t> La difusión del concepto ha implicado una mayor conciencia ambiental de los diferentes actores involucrados (gobiernos, sociedad, sector privado, universidades y centros de investigación). </a:t>
            </a:r>
          </a:p>
          <a:p>
            <a:pPr algn="just">
              <a:spcAft>
                <a:spcPct val="55000"/>
              </a:spcAft>
              <a:buFont typeface="Wingdings" panose="05000000000000000000" pitchFamily="2" charset="2"/>
              <a:buChar char="Ø"/>
            </a:pPr>
            <a:r>
              <a:rPr lang="es-ES_tradnl" altLang="es-PE" sz="2000"/>
              <a:t> La flexibilidad del concepto puede ser considerada una fortaleza en la medida que supone la adaptación del desarrollo humano a diferentes condiciones y particularidades, sociales, económicas, culturales y ecológicas.   </a:t>
            </a:r>
          </a:p>
          <a:p>
            <a:pPr algn="just">
              <a:spcAft>
                <a:spcPct val="55000"/>
              </a:spcAft>
              <a:buFont typeface="Wingdings" panose="05000000000000000000" pitchFamily="2" charset="2"/>
              <a:buChar char="Ø"/>
            </a:pPr>
            <a:r>
              <a:rPr lang="es-ES_tradnl" altLang="es-PE" sz="2000"/>
              <a:t> La flexibilidad del concepto ha llevado a su adaptación a diferentes intereses sectoriales independientemente de la realidad y particularidad a la cual se lo aplica, y, en muchos casos, al amparo de la globalización. </a:t>
            </a:r>
          </a:p>
          <a:p>
            <a:pPr algn="just">
              <a:spcAft>
                <a:spcPct val="55000"/>
              </a:spcAft>
              <a:buFont typeface="Wingdings" panose="05000000000000000000" pitchFamily="2" charset="2"/>
              <a:buChar char="Ø"/>
            </a:pPr>
            <a:r>
              <a:rPr lang="es-ES_tradnl" altLang="es-PE" sz="2000"/>
              <a:t> El concepto de Desarrollo Sustentable (o Sostenible) no significa lo mismo para diferentes actores y sectores. </a:t>
            </a:r>
            <a:endParaRPr lang="es-ES" altLang="es-PE" sz="2000"/>
          </a:p>
        </p:txBody>
      </p:sp>
      <p:grpSp>
        <p:nvGrpSpPr>
          <p:cNvPr id="600082" name="Group 18"/>
          <p:cNvGrpSpPr>
            <a:grpSpLocks/>
          </p:cNvGrpSpPr>
          <p:nvPr/>
        </p:nvGrpSpPr>
        <p:grpSpPr bwMode="auto">
          <a:xfrm>
            <a:off x="0" y="569913"/>
            <a:ext cx="9144000" cy="6105525"/>
            <a:chOff x="0" y="359"/>
            <a:chExt cx="5760" cy="3846"/>
          </a:xfrm>
        </p:grpSpPr>
        <p:sp>
          <p:nvSpPr>
            <p:cNvPr id="600083" name="Line 19"/>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600084" name="Picture 20"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600085" name="AutoShape 21"/>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00086" name="Line 22"/>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600087" name="Text Box 23"/>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600072">
                                            <p:txEl>
                                              <p:pRg st="1" end="1"/>
                                            </p:txEl>
                                          </p:spTgt>
                                        </p:tgtEl>
                                        <p:attrNameLst>
                                          <p:attrName>style.visibility</p:attrName>
                                        </p:attrNameLst>
                                      </p:cBhvr>
                                      <p:to>
                                        <p:strVal val="visible"/>
                                      </p:to>
                                    </p:set>
                                    <p:animEffect transition="in" filter="box(in)">
                                      <p:cBhvr>
                                        <p:cTn id="7" dur="500"/>
                                        <p:tgtEl>
                                          <p:spTgt spid="600072">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600072">
                                            <p:txEl>
                                              <p:pRg st="2" end="2"/>
                                            </p:txEl>
                                          </p:spTgt>
                                        </p:tgtEl>
                                        <p:attrNameLst>
                                          <p:attrName>style.visibility</p:attrName>
                                        </p:attrNameLst>
                                      </p:cBhvr>
                                      <p:to>
                                        <p:strVal val="visible"/>
                                      </p:to>
                                    </p:set>
                                    <p:animEffect transition="in" filter="box(in)">
                                      <p:cBhvr>
                                        <p:cTn id="12" dur="500"/>
                                        <p:tgtEl>
                                          <p:spTgt spid="600072">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600072">
                                            <p:txEl>
                                              <p:pRg st="3" end="3"/>
                                            </p:txEl>
                                          </p:spTgt>
                                        </p:tgtEl>
                                        <p:attrNameLst>
                                          <p:attrName>style.visibility</p:attrName>
                                        </p:attrNameLst>
                                      </p:cBhvr>
                                      <p:to>
                                        <p:strVal val="visible"/>
                                      </p:to>
                                    </p:set>
                                    <p:animEffect transition="in" filter="box(in)">
                                      <p:cBhvr>
                                        <p:cTn id="17" dur="500"/>
                                        <p:tgtEl>
                                          <p:spTgt spid="600072">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600072">
                                            <p:txEl>
                                              <p:pRg st="4" end="4"/>
                                            </p:txEl>
                                          </p:spTgt>
                                        </p:tgtEl>
                                        <p:attrNameLst>
                                          <p:attrName>style.visibility</p:attrName>
                                        </p:attrNameLst>
                                      </p:cBhvr>
                                      <p:to>
                                        <p:strVal val="visible"/>
                                      </p:to>
                                    </p:set>
                                    <p:animEffect transition="in" filter="box(in)">
                                      <p:cBhvr>
                                        <p:cTn id="22" dur="500"/>
                                        <p:tgtEl>
                                          <p:spTgt spid="60007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Marcador de número de diapositiva 3"/>
          <p:cNvSpPr>
            <a:spLocks noGrp="1"/>
          </p:cNvSpPr>
          <p:nvPr>
            <p:ph type="sldNum" sz="quarter" idx="12"/>
          </p:nvPr>
        </p:nvSpPr>
        <p:spPr/>
        <p:txBody>
          <a:bodyPr/>
          <a:lstStyle/>
          <a:p>
            <a:fld id="{D418CDB5-4508-42EE-8903-6ED98AC8BDD9}" type="slidenum">
              <a:rPr lang="es-ES" altLang="es-PE"/>
              <a:pPr/>
              <a:t>72</a:t>
            </a:fld>
            <a:endParaRPr lang="es-ES" altLang="es-PE"/>
          </a:p>
        </p:txBody>
      </p:sp>
      <p:sp>
        <p:nvSpPr>
          <p:cNvPr id="698373" name="Rectangle 5"/>
          <p:cNvSpPr>
            <a:spLocks noChangeArrowheads="1"/>
          </p:cNvSpPr>
          <p:nvPr/>
        </p:nvSpPr>
        <p:spPr bwMode="auto">
          <a:xfrm>
            <a:off x="1692275" y="2276475"/>
            <a:ext cx="6624638" cy="403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98374" name="Text Box 6"/>
          <p:cNvSpPr txBox="1">
            <a:spLocks noChangeArrowheads="1"/>
          </p:cNvSpPr>
          <p:nvPr/>
        </p:nvSpPr>
        <p:spPr bwMode="auto">
          <a:xfrm>
            <a:off x="1295400" y="1295400"/>
            <a:ext cx="7391400" cy="3681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Aft>
                <a:spcPct val="55000"/>
              </a:spcAft>
              <a:buFont typeface="Wingdings" panose="05000000000000000000" pitchFamily="2" charset="2"/>
              <a:buNone/>
            </a:pPr>
            <a:r>
              <a:rPr lang="es-ES_tradnl" altLang="es-PE" sz="2400">
                <a:effectLst>
                  <a:outerShdw blurRad="38100" dist="38100" dir="2700000" algn="tl">
                    <a:srgbClr val="FFFFFF"/>
                  </a:outerShdw>
                </a:effectLst>
              </a:rPr>
              <a:t>Las posturas conceptuales de la década de los 70: </a:t>
            </a:r>
          </a:p>
          <a:p>
            <a:pPr algn="ctr">
              <a:spcAft>
                <a:spcPct val="55000"/>
              </a:spcAft>
              <a:buFont typeface="Wingdings" panose="05000000000000000000" pitchFamily="2" charset="2"/>
              <a:buNone/>
            </a:pPr>
            <a:r>
              <a:rPr lang="es-ES_tradnl" altLang="es-PE" sz="2400">
                <a:effectLst>
                  <a:outerShdw blurRad="38100" dist="38100" dir="2700000" algn="tl">
                    <a:srgbClr val="FFFFFF"/>
                  </a:outerShdw>
                </a:effectLst>
              </a:rPr>
              <a:t>¿Crecimiento Cero o Desarrollo con distribución de oportunidades? </a:t>
            </a:r>
          </a:p>
          <a:p>
            <a:pPr algn="ctr">
              <a:spcAft>
                <a:spcPct val="55000"/>
              </a:spcAft>
              <a:buFont typeface="Wingdings" panose="05000000000000000000" pitchFamily="2" charset="2"/>
              <a:buNone/>
            </a:pPr>
            <a:endParaRPr lang="es-ES_tradnl" altLang="es-PE" sz="2400">
              <a:effectLst>
                <a:outerShdw blurRad="38100" dist="38100" dir="2700000" algn="tl">
                  <a:srgbClr val="FFFFFF"/>
                </a:outerShdw>
              </a:effectLst>
            </a:endParaRPr>
          </a:p>
          <a:p>
            <a:pPr algn="just">
              <a:buFont typeface="Wingdings" panose="05000000000000000000" pitchFamily="2" charset="2"/>
              <a:buNone/>
            </a:pPr>
            <a:r>
              <a:rPr lang="es-ES_tradnl" altLang="es-PE" sz="2000" b="1" i="1"/>
              <a:t>1.   Informe Meadows o Los Límites del crecimiento </a:t>
            </a:r>
            <a:r>
              <a:rPr lang="es-ES_tradnl" altLang="es-PE" sz="2000"/>
              <a:t>(Club de Roma, 1972). </a:t>
            </a:r>
          </a:p>
          <a:p>
            <a:pPr algn="just">
              <a:buFont typeface="Wingdings" panose="05000000000000000000" pitchFamily="2" charset="2"/>
              <a:buChar char="Ø"/>
            </a:pPr>
            <a:endParaRPr lang="es-ES_tradnl" altLang="es-PE" sz="2000"/>
          </a:p>
          <a:p>
            <a:pPr algn="just">
              <a:buFont typeface="Wingdings" panose="05000000000000000000" pitchFamily="2" charset="2"/>
              <a:buNone/>
            </a:pPr>
            <a:r>
              <a:rPr lang="es-ES_tradnl" altLang="es-PE" sz="2000" b="1" i="1"/>
              <a:t>2. ¿Catástrofe o nueva realidad? – Modelo Mundial Latinoamericano</a:t>
            </a:r>
            <a:r>
              <a:rPr lang="es-ES_tradnl" altLang="es-PE" sz="2000"/>
              <a:t> (Fundación Bariloche 1977). </a:t>
            </a:r>
          </a:p>
        </p:txBody>
      </p:sp>
      <p:sp>
        <p:nvSpPr>
          <p:cNvPr id="698375" name="Text Box 7"/>
          <p:cNvSpPr txBox="1">
            <a:spLocks noChangeArrowheads="1"/>
          </p:cNvSpPr>
          <p:nvPr/>
        </p:nvSpPr>
        <p:spPr bwMode="auto">
          <a:xfrm>
            <a:off x="971550" y="188913"/>
            <a:ext cx="7777163"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grpSp>
        <p:nvGrpSpPr>
          <p:cNvPr id="698387" name="Group 19"/>
          <p:cNvGrpSpPr>
            <a:grpSpLocks/>
          </p:cNvGrpSpPr>
          <p:nvPr/>
        </p:nvGrpSpPr>
        <p:grpSpPr bwMode="auto">
          <a:xfrm>
            <a:off x="0" y="569913"/>
            <a:ext cx="9144000" cy="6105525"/>
            <a:chOff x="0" y="359"/>
            <a:chExt cx="5760" cy="3846"/>
          </a:xfrm>
        </p:grpSpPr>
        <p:sp>
          <p:nvSpPr>
            <p:cNvPr id="698388" name="Line 20"/>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698389" name="Picture 21"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698390" name="AutoShape 22"/>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98391" name="Line 23"/>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698392" name="Text Box 24"/>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Marcador de número de diapositiva 3"/>
          <p:cNvSpPr>
            <a:spLocks noGrp="1"/>
          </p:cNvSpPr>
          <p:nvPr>
            <p:ph type="sldNum" sz="quarter" idx="12"/>
          </p:nvPr>
        </p:nvSpPr>
        <p:spPr/>
        <p:txBody>
          <a:bodyPr/>
          <a:lstStyle/>
          <a:p>
            <a:fld id="{3F2C7F31-ACEC-40E2-AF7D-F6FC5AA1D44A}" type="slidenum">
              <a:rPr lang="es-ES" altLang="es-PE"/>
              <a:pPr/>
              <a:t>73</a:t>
            </a:fld>
            <a:endParaRPr lang="es-ES" altLang="es-PE"/>
          </a:p>
        </p:txBody>
      </p:sp>
      <p:sp>
        <p:nvSpPr>
          <p:cNvPr id="655365" name="Text Box 5"/>
          <p:cNvSpPr txBox="1">
            <a:spLocks noChangeArrowheads="1"/>
          </p:cNvSpPr>
          <p:nvPr/>
        </p:nvSpPr>
        <p:spPr bwMode="auto">
          <a:xfrm>
            <a:off x="1143000" y="1828800"/>
            <a:ext cx="7391400" cy="3994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Aft>
                <a:spcPct val="55000"/>
              </a:spcAft>
              <a:buFont typeface="Wingdings" panose="05000000000000000000" pitchFamily="2" charset="2"/>
              <a:buChar char="Ø"/>
            </a:pPr>
            <a:r>
              <a:rPr lang="es-ES_tradnl" altLang="es-PE" sz="2000"/>
              <a:t> Desarrolla modelos de las perspectivas del crecimiento económico y del desarrollo humano en base a considerar la interdependencia y las interacciones de cinco factores que considera críticos:</a:t>
            </a:r>
          </a:p>
          <a:p>
            <a:pPr lvl="1" algn="just">
              <a:spcAft>
                <a:spcPct val="25000"/>
              </a:spcAft>
              <a:buFont typeface="Wingdings" panose="05000000000000000000" pitchFamily="2" charset="2"/>
              <a:buChar char="ü"/>
            </a:pPr>
            <a:r>
              <a:rPr lang="es-ES_tradnl" altLang="es-PE" sz="2000"/>
              <a:t> El crecimiento de la población; </a:t>
            </a:r>
          </a:p>
          <a:p>
            <a:pPr lvl="1" algn="just">
              <a:spcAft>
                <a:spcPct val="25000"/>
              </a:spcAft>
              <a:buFont typeface="Wingdings" panose="05000000000000000000" pitchFamily="2" charset="2"/>
              <a:buChar char="ü"/>
            </a:pPr>
            <a:r>
              <a:rPr lang="es-ES_tradnl" altLang="es-PE" sz="2000"/>
              <a:t> la producción de alimentos; </a:t>
            </a:r>
          </a:p>
          <a:p>
            <a:pPr lvl="1" algn="just">
              <a:spcAft>
                <a:spcPct val="25000"/>
              </a:spcAft>
              <a:buFont typeface="Wingdings" panose="05000000000000000000" pitchFamily="2" charset="2"/>
              <a:buChar char="ü"/>
            </a:pPr>
            <a:r>
              <a:rPr lang="es-ES_tradnl" altLang="es-PE" sz="2000"/>
              <a:t> la industrialización; </a:t>
            </a:r>
          </a:p>
          <a:p>
            <a:pPr lvl="1" algn="just">
              <a:spcAft>
                <a:spcPct val="25000"/>
              </a:spcAft>
              <a:buFont typeface="Wingdings" panose="05000000000000000000" pitchFamily="2" charset="2"/>
              <a:buChar char="ü"/>
            </a:pPr>
            <a:r>
              <a:rPr lang="es-ES_tradnl" altLang="es-PE" sz="2000"/>
              <a:t> el agotamiento de los recursos naturales; </a:t>
            </a:r>
          </a:p>
          <a:p>
            <a:pPr lvl="1" algn="just">
              <a:spcAft>
                <a:spcPct val="25000"/>
              </a:spcAft>
              <a:buFont typeface="Wingdings" panose="05000000000000000000" pitchFamily="2" charset="2"/>
              <a:buChar char="ü"/>
            </a:pPr>
            <a:r>
              <a:rPr lang="es-ES_tradnl" altLang="es-PE" sz="2000"/>
              <a:t> la contaminación. </a:t>
            </a:r>
          </a:p>
          <a:p>
            <a:pPr algn="just">
              <a:spcAft>
                <a:spcPct val="55000"/>
              </a:spcAft>
              <a:buFont typeface="Wingdings" panose="05000000000000000000" pitchFamily="2" charset="2"/>
              <a:buChar char="Ø"/>
            </a:pPr>
            <a:r>
              <a:rPr lang="es-ES_tradnl" altLang="es-PE" sz="2000"/>
              <a:t> Expresa que en sistema mundial dominan dos circuitos positivos de retroalimentación y tres negativos. </a:t>
            </a:r>
          </a:p>
        </p:txBody>
      </p:sp>
      <p:sp>
        <p:nvSpPr>
          <p:cNvPr id="655366" name="Text Box 6"/>
          <p:cNvSpPr txBox="1">
            <a:spLocks noChangeArrowheads="1"/>
          </p:cNvSpPr>
          <p:nvPr/>
        </p:nvSpPr>
        <p:spPr bwMode="auto">
          <a:xfrm>
            <a:off x="971550" y="188913"/>
            <a:ext cx="7777163"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655377" name="Text Box 17"/>
          <p:cNvSpPr txBox="1">
            <a:spLocks noChangeArrowheads="1"/>
          </p:cNvSpPr>
          <p:nvPr/>
        </p:nvSpPr>
        <p:spPr bwMode="auto">
          <a:xfrm>
            <a:off x="1295400" y="1143000"/>
            <a:ext cx="7086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 typeface="Wingdings" panose="05000000000000000000" pitchFamily="2" charset="2"/>
              <a:buNone/>
            </a:pPr>
            <a:endParaRPr lang="es-AR" altLang="es-PE" sz="2400">
              <a:effectLst>
                <a:outerShdw blurRad="38100" dist="38100" dir="2700000" algn="tl">
                  <a:srgbClr val="FFFFFF"/>
                </a:outerShdw>
              </a:effectLst>
            </a:endParaRPr>
          </a:p>
        </p:txBody>
      </p:sp>
      <p:grpSp>
        <p:nvGrpSpPr>
          <p:cNvPr id="655386" name="Group 26"/>
          <p:cNvGrpSpPr>
            <a:grpSpLocks/>
          </p:cNvGrpSpPr>
          <p:nvPr/>
        </p:nvGrpSpPr>
        <p:grpSpPr bwMode="auto">
          <a:xfrm>
            <a:off x="1143000" y="3276600"/>
            <a:ext cx="5867400" cy="2514600"/>
            <a:chOff x="720" y="2352"/>
            <a:chExt cx="3696" cy="1584"/>
          </a:xfrm>
        </p:grpSpPr>
        <p:sp>
          <p:nvSpPr>
            <p:cNvPr id="655378" name="Rectangle 18"/>
            <p:cNvSpPr>
              <a:spLocks noChangeArrowheads="1"/>
            </p:cNvSpPr>
            <p:nvPr/>
          </p:nvSpPr>
          <p:spPr bwMode="auto">
            <a:xfrm>
              <a:off x="720" y="3744"/>
              <a:ext cx="720" cy="192"/>
            </a:xfrm>
            <a:prstGeom prst="rect">
              <a:avLst/>
            </a:prstGeom>
            <a:noFill/>
            <a:ln w="285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55379" name="Rectangle 19"/>
            <p:cNvSpPr>
              <a:spLocks noChangeArrowheads="1"/>
            </p:cNvSpPr>
            <p:nvPr/>
          </p:nvSpPr>
          <p:spPr bwMode="auto">
            <a:xfrm>
              <a:off x="3360" y="3744"/>
              <a:ext cx="720" cy="192"/>
            </a:xfrm>
            <a:prstGeom prst="rect">
              <a:avLst/>
            </a:prstGeom>
            <a:noFill/>
            <a:ln w="28575">
              <a:solidFill>
                <a:srgbClr val="00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AR" altLang="es-PE">
                <a:solidFill>
                  <a:srgbClr val="FFFF00"/>
                </a:solidFill>
                <a:effectLst>
                  <a:outerShdw blurRad="38100" dist="38100" dir="2700000" algn="tl">
                    <a:srgbClr val="000000"/>
                  </a:outerShdw>
                </a:effectLst>
              </a:endParaRPr>
            </a:p>
          </p:txBody>
        </p:sp>
        <p:sp>
          <p:nvSpPr>
            <p:cNvPr id="655380" name="Rectangle 20"/>
            <p:cNvSpPr>
              <a:spLocks noChangeArrowheads="1"/>
            </p:cNvSpPr>
            <p:nvPr/>
          </p:nvSpPr>
          <p:spPr bwMode="auto">
            <a:xfrm>
              <a:off x="1008" y="2352"/>
              <a:ext cx="3408" cy="192"/>
            </a:xfrm>
            <a:prstGeom prst="rect">
              <a:avLst/>
            </a:prstGeom>
            <a:noFill/>
            <a:ln w="285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55381" name="Rectangle 21"/>
            <p:cNvSpPr>
              <a:spLocks noChangeArrowheads="1"/>
            </p:cNvSpPr>
            <p:nvPr/>
          </p:nvSpPr>
          <p:spPr bwMode="auto">
            <a:xfrm>
              <a:off x="1008" y="2832"/>
              <a:ext cx="3408" cy="192"/>
            </a:xfrm>
            <a:prstGeom prst="rect">
              <a:avLst/>
            </a:prstGeom>
            <a:noFill/>
            <a:ln w="285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55382" name="Rectangle 22"/>
            <p:cNvSpPr>
              <a:spLocks noChangeArrowheads="1"/>
            </p:cNvSpPr>
            <p:nvPr/>
          </p:nvSpPr>
          <p:spPr bwMode="auto">
            <a:xfrm>
              <a:off x="1008" y="2592"/>
              <a:ext cx="3408" cy="192"/>
            </a:xfrm>
            <a:prstGeom prst="rect">
              <a:avLst/>
            </a:prstGeom>
            <a:noFill/>
            <a:ln w="28575">
              <a:solidFill>
                <a:srgbClr val="00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55383" name="Rectangle 23"/>
            <p:cNvSpPr>
              <a:spLocks noChangeArrowheads="1"/>
            </p:cNvSpPr>
            <p:nvPr/>
          </p:nvSpPr>
          <p:spPr bwMode="auto">
            <a:xfrm>
              <a:off x="1008" y="3072"/>
              <a:ext cx="3408" cy="192"/>
            </a:xfrm>
            <a:prstGeom prst="rect">
              <a:avLst/>
            </a:prstGeom>
            <a:noFill/>
            <a:ln w="28575">
              <a:solidFill>
                <a:srgbClr val="00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55384" name="Rectangle 24"/>
            <p:cNvSpPr>
              <a:spLocks noChangeArrowheads="1"/>
            </p:cNvSpPr>
            <p:nvPr/>
          </p:nvSpPr>
          <p:spPr bwMode="auto">
            <a:xfrm>
              <a:off x="1008" y="3312"/>
              <a:ext cx="3408" cy="192"/>
            </a:xfrm>
            <a:prstGeom prst="rect">
              <a:avLst/>
            </a:prstGeom>
            <a:noFill/>
            <a:ln w="28575">
              <a:solidFill>
                <a:srgbClr val="00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grpSp>
      <p:sp>
        <p:nvSpPr>
          <p:cNvPr id="655385" name="Rectangle 25"/>
          <p:cNvSpPr>
            <a:spLocks noChangeArrowheads="1"/>
          </p:cNvSpPr>
          <p:nvPr/>
        </p:nvSpPr>
        <p:spPr bwMode="auto">
          <a:xfrm>
            <a:off x="685800" y="1146175"/>
            <a:ext cx="83137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PE" sz="2400" b="1" i="1"/>
              <a:t>Informe Meadows o Los Límites del crecimiento</a:t>
            </a:r>
            <a:endParaRPr lang="es-AR" altLang="es-PE" sz="2400" b="1" i="1"/>
          </a:p>
        </p:txBody>
      </p:sp>
      <p:grpSp>
        <p:nvGrpSpPr>
          <p:cNvPr id="655387" name="Group 27"/>
          <p:cNvGrpSpPr>
            <a:grpSpLocks/>
          </p:cNvGrpSpPr>
          <p:nvPr/>
        </p:nvGrpSpPr>
        <p:grpSpPr bwMode="auto">
          <a:xfrm>
            <a:off x="0" y="569913"/>
            <a:ext cx="9144000" cy="6105525"/>
            <a:chOff x="0" y="359"/>
            <a:chExt cx="5760" cy="3846"/>
          </a:xfrm>
        </p:grpSpPr>
        <p:sp>
          <p:nvSpPr>
            <p:cNvPr id="655388" name="Line 28"/>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655389" name="Picture 29"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655390" name="AutoShape 30"/>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55391" name="Line 31"/>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655392" name="Text Box 32"/>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655365">
                                            <p:txEl>
                                              <p:pRg st="0" end="0"/>
                                            </p:txEl>
                                          </p:spTgt>
                                        </p:tgtEl>
                                        <p:attrNameLst>
                                          <p:attrName>style.visibility</p:attrName>
                                        </p:attrNameLst>
                                      </p:cBhvr>
                                      <p:to>
                                        <p:strVal val="visible"/>
                                      </p:to>
                                    </p:set>
                                    <p:animEffect transition="in" filter="box(in)">
                                      <p:cBhvr>
                                        <p:cTn id="7" dur="500"/>
                                        <p:tgtEl>
                                          <p:spTgt spid="65536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655365">
                                            <p:txEl>
                                              <p:pRg st="1" end="1"/>
                                            </p:txEl>
                                          </p:spTgt>
                                        </p:tgtEl>
                                        <p:attrNameLst>
                                          <p:attrName>style.visibility</p:attrName>
                                        </p:attrNameLst>
                                      </p:cBhvr>
                                      <p:to>
                                        <p:strVal val="visible"/>
                                      </p:to>
                                    </p:set>
                                    <p:animEffect transition="in" filter="box(in)">
                                      <p:cBhvr>
                                        <p:cTn id="12" dur="500"/>
                                        <p:tgtEl>
                                          <p:spTgt spid="65536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655365">
                                            <p:txEl>
                                              <p:pRg st="2" end="2"/>
                                            </p:txEl>
                                          </p:spTgt>
                                        </p:tgtEl>
                                        <p:attrNameLst>
                                          <p:attrName>style.visibility</p:attrName>
                                        </p:attrNameLst>
                                      </p:cBhvr>
                                      <p:to>
                                        <p:strVal val="visible"/>
                                      </p:to>
                                    </p:set>
                                    <p:animEffect transition="in" filter="box(in)">
                                      <p:cBhvr>
                                        <p:cTn id="17" dur="500"/>
                                        <p:tgtEl>
                                          <p:spTgt spid="65536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655365">
                                            <p:txEl>
                                              <p:pRg st="3" end="3"/>
                                            </p:txEl>
                                          </p:spTgt>
                                        </p:tgtEl>
                                        <p:attrNameLst>
                                          <p:attrName>style.visibility</p:attrName>
                                        </p:attrNameLst>
                                      </p:cBhvr>
                                      <p:to>
                                        <p:strVal val="visible"/>
                                      </p:to>
                                    </p:set>
                                    <p:animEffect transition="in" filter="box(in)">
                                      <p:cBhvr>
                                        <p:cTn id="22" dur="500"/>
                                        <p:tgtEl>
                                          <p:spTgt spid="655365">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655365">
                                            <p:txEl>
                                              <p:pRg st="4" end="4"/>
                                            </p:txEl>
                                          </p:spTgt>
                                        </p:tgtEl>
                                        <p:attrNameLst>
                                          <p:attrName>style.visibility</p:attrName>
                                        </p:attrNameLst>
                                      </p:cBhvr>
                                      <p:to>
                                        <p:strVal val="visible"/>
                                      </p:to>
                                    </p:set>
                                    <p:animEffect transition="in" filter="box(in)">
                                      <p:cBhvr>
                                        <p:cTn id="27" dur="500"/>
                                        <p:tgtEl>
                                          <p:spTgt spid="655365">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16" fill="hold" nodeType="clickEffect">
                                  <p:stCondLst>
                                    <p:cond delay="0"/>
                                  </p:stCondLst>
                                  <p:childTnLst>
                                    <p:set>
                                      <p:cBhvr>
                                        <p:cTn id="31" dur="1" fill="hold">
                                          <p:stCondLst>
                                            <p:cond delay="0"/>
                                          </p:stCondLst>
                                        </p:cTn>
                                        <p:tgtEl>
                                          <p:spTgt spid="655365">
                                            <p:txEl>
                                              <p:pRg st="5" end="5"/>
                                            </p:txEl>
                                          </p:spTgt>
                                        </p:tgtEl>
                                        <p:attrNameLst>
                                          <p:attrName>style.visibility</p:attrName>
                                        </p:attrNameLst>
                                      </p:cBhvr>
                                      <p:to>
                                        <p:strVal val="visible"/>
                                      </p:to>
                                    </p:set>
                                    <p:animEffect transition="in" filter="box(in)">
                                      <p:cBhvr>
                                        <p:cTn id="32" dur="500"/>
                                        <p:tgtEl>
                                          <p:spTgt spid="655365">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4" presetClass="entr" presetSubtype="16" fill="hold" nodeType="clickEffect">
                                  <p:stCondLst>
                                    <p:cond delay="0"/>
                                  </p:stCondLst>
                                  <p:childTnLst>
                                    <p:set>
                                      <p:cBhvr>
                                        <p:cTn id="36" dur="1" fill="hold">
                                          <p:stCondLst>
                                            <p:cond delay="0"/>
                                          </p:stCondLst>
                                        </p:cTn>
                                        <p:tgtEl>
                                          <p:spTgt spid="655365">
                                            <p:txEl>
                                              <p:pRg st="6" end="6"/>
                                            </p:txEl>
                                          </p:spTgt>
                                        </p:tgtEl>
                                        <p:attrNameLst>
                                          <p:attrName>style.visibility</p:attrName>
                                        </p:attrNameLst>
                                      </p:cBhvr>
                                      <p:to>
                                        <p:strVal val="visible"/>
                                      </p:to>
                                    </p:set>
                                    <p:animEffect transition="in" filter="box(in)">
                                      <p:cBhvr>
                                        <p:cTn id="37" dur="500"/>
                                        <p:tgtEl>
                                          <p:spTgt spid="655365">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4" presetClass="entr" presetSubtype="16" fill="hold" nodeType="clickEffect">
                                  <p:stCondLst>
                                    <p:cond delay="0"/>
                                  </p:stCondLst>
                                  <p:childTnLst>
                                    <p:set>
                                      <p:cBhvr>
                                        <p:cTn id="41" dur="1" fill="hold">
                                          <p:stCondLst>
                                            <p:cond delay="0"/>
                                          </p:stCondLst>
                                        </p:cTn>
                                        <p:tgtEl>
                                          <p:spTgt spid="655386"/>
                                        </p:tgtEl>
                                        <p:attrNameLst>
                                          <p:attrName>style.visibility</p:attrName>
                                        </p:attrNameLst>
                                      </p:cBhvr>
                                      <p:to>
                                        <p:strVal val="visible"/>
                                      </p:to>
                                    </p:set>
                                    <p:animEffect transition="in" filter="box(in)">
                                      <p:cBhvr>
                                        <p:cTn id="42" dur="500"/>
                                        <p:tgtEl>
                                          <p:spTgt spid="655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Marcador de número de diapositiva 3"/>
          <p:cNvSpPr>
            <a:spLocks noGrp="1"/>
          </p:cNvSpPr>
          <p:nvPr>
            <p:ph type="sldNum" sz="quarter" idx="12"/>
          </p:nvPr>
        </p:nvSpPr>
        <p:spPr/>
        <p:txBody>
          <a:bodyPr/>
          <a:lstStyle/>
          <a:p>
            <a:fld id="{7D9D2868-1B02-4F42-94D2-51BAADAAC43F}" type="slidenum">
              <a:rPr lang="es-ES" altLang="es-PE"/>
              <a:pPr/>
              <a:t>74</a:t>
            </a:fld>
            <a:endParaRPr lang="es-ES" altLang="es-PE"/>
          </a:p>
        </p:txBody>
      </p:sp>
      <p:sp>
        <p:nvSpPr>
          <p:cNvPr id="657413" name="Text Box 5"/>
          <p:cNvSpPr txBox="1">
            <a:spLocks noChangeArrowheads="1"/>
          </p:cNvSpPr>
          <p:nvPr/>
        </p:nvSpPr>
        <p:spPr bwMode="auto">
          <a:xfrm>
            <a:off x="1143000" y="1905000"/>
            <a:ext cx="7391400" cy="3813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cs typeface="Arial" panose="020B0604020202020204" pitchFamily="34" charset="0"/>
              </a:defRPr>
            </a:lvl1pPr>
            <a:lvl2pPr marL="800100" indent="-342900">
              <a:defRPr>
                <a:solidFill>
                  <a:schemeClr val="tx1"/>
                </a:solidFill>
                <a:latin typeface="Arial" panose="020B0604020202020204" pitchFamily="34" charset="0"/>
                <a:cs typeface="Arial" panose="020B0604020202020204" pitchFamily="34" charset="0"/>
              </a:defRPr>
            </a:lvl2pPr>
            <a:lvl3pPr marL="1257300" indent="-342900">
              <a:defRPr>
                <a:solidFill>
                  <a:schemeClr val="tx1"/>
                </a:solidFill>
                <a:latin typeface="Arial" panose="020B0604020202020204" pitchFamily="34" charset="0"/>
                <a:cs typeface="Arial" panose="020B0604020202020204" pitchFamily="34" charset="0"/>
              </a:defRPr>
            </a:lvl3pPr>
            <a:lvl4pPr marL="1714500" indent="-342900">
              <a:defRPr>
                <a:solidFill>
                  <a:schemeClr val="tx1"/>
                </a:solidFill>
                <a:latin typeface="Arial" panose="020B0604020202020204" pitchFamily="34" charset="0"/>
                <a:cs typeface="Arial" panose="020B0604020202020204" pitchFamily="34" charset="0"/>
              </a:defRPr>
            </a:lvl4pPr>
            <a:lvl5pPr marL="2171700" indent="-342900">
              <a:defRPr>
                <a:solidFill>
                  <a:schemeClr val="tx1"/>
                </a:solidFill>
                <a:latin typeface="Arial" panose="020B0604020202020204" pitchFamily="34" charset="0"/>
                <a:cs typeface="Arial" panose="020B0604020202020204" pitchFamily="34" charset="0"/>
              </a:defRPr>
            </a:lvl5pPr>
            <a:lvl6pPr marL="26289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30861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5433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40005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a:spcAft>
                <a:spcPct val="55000"/>
              </a:spcAft>
              <a:buFont typeface="Wingdings" panose="05000000000000000000" pitchFamily="2" charset="2"/>
              <a:buChar char="Ø"/>
            </a:pPr>
            <a:r>
              <a:rPr lang="es-ES_tradnl" altLang="es-PE" sz="2000"/>
              <a:t>Considera que la continuidad de los circuitos positivos lleva a la extralimitación (en cuanto a la capacidad de carga) y al colapso. </a:t>
            </a:r>
          </a:p>
          <a:p>
            <a:pPr algn="just">
              <a:spcAft>
                <a:spcPct val="55000"/>
              </a:spcAft>
              <a:buFont typeface="Wingdings" panose="05000000000000000000" pitchFamily="2" charset="2"/>
              <a:buChar char="Ø"/>
            </a:pPr>
            <a:r>
              <a:rPr lang="es-ES_tradnl" altLang="es-PE" sz="2000"/>
              <a:t>El crecimiento de la población aparece como una de las causas principales de deterioro del ambiente y de los recursos naturales.</a:t>
            </a:r>
          </a:p>
          <a:p>
            <a:pPr algn="just">
              <a:spcAft>
                <a:spcPct val="55000"/>
              </a:spcAft>
              <a:buFont typeface="Wingdings" panose="05000000000000000000" pitchFamily="2" charset="2"/>
              <a:buChar char="Ø"/>
            </a:pPr>
            <a:r>
              <a:rPr lang="es-ES_tradnl" altLang="es-PE" sz="2000"/>
              <a:t> Se propone definir un sistema mundial que sea: </a:t>
            </a:r>
          </a:p>
          <a:p>
            <a:pPr lvl="1" algn="just">
              <a:spcAft>
                <a:spcPct val="55000"/>
              </a:spcAft>
              <a:buFont typeface="Wingdings" panose="05000000000000000000" pitchFamily="2" charset="2"/>
              <a:buAutoNum type="arabicPeriod"/>
            </a:pPr>
            <a:r>
              <a:rPr lang="es-ES_tradnl" altLang="es-PE" sz="2000"/>
              <a:t>“Sostenible sin un súbito e inevitable colapso, y </a:t>
            </a:r>
          </a:p>
          <a:p>
            <a:pPr lvl="1" algn="just">
              <a:spcAft>
                <a:spcPct val="55000"/>
              </a:spcAft>
              <a:buFont typeface="Wingdings" panose="05000000000000000000" pitchFamily="2" charset="2"/>
              <a:buAutoNum type="arabicPeriod"/>
            </a:pPr>
            <a:r>
              <a:rPr lang="es-ES_tradnl" altLang="es-PE" sz="2000"/>
              <a:t>Capaz de satisfacer las necesidades materiales básicas de todos sus habitantes.” </a:t>
            </a:r>
          </a:p>
        </p:txBody>
      </p:sp>
      <p:sp>
        <p:nvSpPr>
          <p:cNvPr id="657414" name="Text Box 6"/>
          <p:cNvSpPr txBox="1">
            <a:spLocks noChangeArrowheads="1"/>
          </p:cNvSpPr>
          <p:nvPr/>
        </p:nvSpPr>
        <p:spPr bwMode="auto">
          <a:xfrm>
            <a:off x="971550" y="188913"/>
            <a:ext cx="7777163"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657426" name="Rectangle 18"/>
          <p:cNvSpPr>
            <a:spLocks noChangeArrowheads="1"/>
          </p:cNvSpPr>
          <p:nvPr/>
        </p:nvSpPr>
        <p:spPr bwMode="auto">
          <a:xfrm>
            <a:off x="685800" y="1146175"/>
            <a:ext cx="83137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PE" sz="2400" b="1" i="1"/>
              <a:t>Informe Meadows o Los Límites del crecimiento</a:t>
            </a:r>
            <a:endParaRPr lang="es-AR" altLang="es-PE" sz="2400" b="1" i="1"/>
          </a:p>
        </p:txBody>
      </p:sp>
      <p:grpSp>
        <p:nvGrpSpPr>
          <p:cNvPr id="657427" name="Group 19"/>
          <p:cNvGrpSpPr>
            <a:grpSpLocks/>
          </p:cNvGrpSpPr>
          <p:nvPr/>
        </p:nvGrpSpPr>
        <p:grpSpPr bwMode="auto">
          <a:xfrm>
            <a:off x="0" y="569913"/>
            <a:ext cx="9144000" cy="6105525"/>
            <a:chOff x="0" y="359"/>
            <a:chExt cx="5760" cy="3846"/>
          </a:xfrm>
        </p:grpSpPr>
        <p:sp>
          <p:nvSpPr>
            <p:cNvPr id="657428" name="Line 20"/>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657429" name="Picture 21"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657430" name="AutoShape 22"/>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57431" name="Line 23"/>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657432" name="Text Box 24"/>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657413">
                                            <p:txEl>
                                              <p:pRg st="1" end="1"/>
                                            </p:txEl>
                                          </p:spTgt>
                                        </p:tgtEl>
                                        <p:attrNameLst>
                                          <p:attrName>style.visibility</p:attrName>
                                        </p:attrNameLst>
                                      </p:cBhvr>
                                      <p:to>
                                        <p:strVal val="visible"/>
                                      </p:to>
                                    </p:set>
                                    <p:animEffect transition="in" filter="box(in)">
                                      <p:cBhvr>
                                        <p:cTn id="7" dur="500"/>
                                        <p:tgtEl>
                                          <p:spTgt spid="65741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657413">
                                            <p:txEl>
                                              <p:pRg st="2" end="2"/>
                                            </p:txEl>
                                          </p:spTgt>
                                        </p:tgtEl>
                                        <p:attrNameLst>
                                          <p:attrName>style.visibility</p:attrName>
                                        </p:attrNameLst>
                                      </p:cBhvr>
                                      <p:to>
                                        <p:strVal val="visible"/>
                                      </p:to>
                                    </p:set>
                                    <p:animEffect transition="in" filter="box(in)">
                                      <p:cBhvr>
                                        <p:cTn id="12" dur="500"/>
                                        <p:tgtEl>
                                          <p:spTgt spid="657413">
                                            <p:txEl>
                                              <p:pRg st="2" end="2"/>
                                            </p:txEl>
                                          </p:spTgt>
                                        </p:tgtEl>
                                      </p:cBhvr>
                                    </p:animEffect>
                                  </p:childTnLst>
                                </p:cTn>
                              </p:par>
                              <p:par>
                                <p:cTn id="13" presetID="4" presetClass="entr" presetSubtype="16" fill="hold" nodeType="withEffect">
                                  <p:stCondLst>
                                    <p:cond delay="0"/>
                                  </p:stCondLst>
                                  <p:childTnLst>
                                    <p:set>
                                      <p:cBhvr>
                                        <p:cTn id="14" dur="1" fill="hold">
                                          <p:stCondLst>
                                            <p:cond delay="0"/>
                                          </p:stCondLst>
                                        </p:cTn>
                                        <p:tgtEl>
                                          <p:spTgt spid="657413">
                                            <p:txEl>
                                              <p:pRg st="3" end="3"/>
                                            </p:txEl>
                                          </p:spTgt>
                                        </p:tgtEl>
                                        <p:attrNameLst>
                                          <p:attrName>style.visibility</p:attrName>
                                        </p:attrNameLst>
                                      </p:cBhvr>
                                      <p:to>
                                        <p:strVal val="visible"/>
                                      </p:to>
                                    </p:set>
                                    <p:animEffect transition="in" filter="box(in)">
                                      <p:cBhvr>
                                        <p:cTn id="15" dur="500"/>
                                        <p:tgtEl>
                                          <p:spTgt spid="657413">
                                            <p:txEl>
                                              <p:pRg st="3" end="3"/>
                                            </p:txEl>
                                          </p:spTgt>
                                        </p:tgtEl>
                                      </p:cBhvr>
                                    </p:animEffect>
                                  </p:childTnLst>
                                </p:cTn>
                              </p:par>
                              <p:par>
                                <p:cTn id="16" presetID="4" presetClass="entr" presetSubtype="16" fill="hold" nodeType="withEffect">
                                  <p:stCondLst>
                                    <p:cond delay="0"/>
                                  </p:stCondLst>
                                  <p:childTnLst>
                                    <p:set>
                                      <p:cBhvr>
                                        <p:cTn id="17" dur="1" fill="hold">
                                          <p:stCondLst>
                                            <p:cond delay="0"/>
                                          </p:stCondLst>
                                        </p:cTn>
                                        <p:tgtEl>
                                          <p:spTgt spid="657413">
                                            <p:txEl>
                                              <p:pRg st="4" end="4"/>
                                            </p:txEl>
                                          </p:spTgt>
                                        </p:tgtEl>
                                        <p:attrNameLst>
                                          <p:attrName>style.visibility</p:attrName>
                                        </p:attrNameLst>
                                      </p:cBhvr>
                                      <p:to>
                                        <p:strVal val="visible"/>
                                      </p:to>
                                    </p:set>
                                    <p:animEffect transition="in" filter="box(in)">
                                      <p:cBhvr>
                                        <p:cTn id="18" dur="500"/>
                                        <p:tgtEl>
                                          <p:spTgt spid="6574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Marcador de número de diapositiva 3"/>
          <p:cNvSpPr>
            <a:spLocks noGrp="1"/>
          </p:cNvSpPr>
          <p:nvPr>
            <p:ph type="sldNum" sz="quarter" idx="12"/>
          </p:nvPr>
        </p:nvSpPr>
        <p:spPr/>
        <p:txBody>
          <a:bodyPr/>
          <a:lstStyle/>
          <a:p>
            <a:fld id="{46C85291-CF7B-4251-962F-D84471180C91}" type="slidenum">
              <a:rPr lang="es-ES" altLang="es-PE"/>
              <a:pPr/>
              <a:t>75</a:t>
            </a:fld>
            <a:endParaRPr lang="es-ES" altLang="es-PE"/>
          </a:p>
        </p:txBody>
      </p:sp>
      <p:sp>
        <p:nvSpPr>
          <p:cNvPr id="659461" name="Text Box 5"/>
          <p:cNvSpPr txBox="1">
            <a:spLocks noChangeArrowheads="1"/>
          </p:cNvSpPr>
          <p:nvPr/>
        </p:nvSpPr>
        <p:spPr bwMode="auto">
          <a:xfrm>
            <a:off x="1143000" y="1524000"/>
            <a:ext cx="7543800" cy="3981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cs typeface="Arial" panose="020B0604020202020204" pitchFamily="34" charset="0"/>
              </a:defRPr>
            </a:lvl1pPr>
            <a:lvl2pPr marL="800100" indent="-342900">
              <a:defRPr>
                <a:solidFill>
                  <a:schemeClr val="tx1"/>
                </a:solidFill>
                <a:latin typeface="Arial" panose="020B0604020202020204" pitchFamily="34" charset="0"/>
                <a:cs typeface="Arial" panose="020B0604020202020204" pitchFamily="34" charset="0"/>
              </a:defRPr>
            </a:lvl2pPr>
            <a:lvl3pPr marL="1257300" indent="-342900">
              <a:defRPr>
                <a:solidFill>
                  <a:schemeClr val="tx1"/>
                </a:solidFill>
                <a:latin typeface="Arial" panose="020B0604020202020204" pitchFamily="34" charset="0"/>
                <a:cs typeface="Arial" panose="020B0604020202020204" pitchFamily="34" charset="0"/>
              </a:defRPr>
            </a:lvl3pPr>
            <a:lvl4pPr marL="1714500" indent="-342900">
              <a:defRPr>
                <a:solidFill>
                  <a:schemeClr val="tx1"/>
                </a:solidFill>
                <a:latin typeface="Arial" panose="020B0604020202020204" pitchFamily="34" charset="0"/>
                <a:cs typeface="Arial" panose="020B0604020202020204" pitchFamily="34" charset="0"/>
              </a:defRPr>
            </a:lvl4pPr>
            <a:lvl5pPr marL="2171700" indent="-342900">
              <a:defRPr>
                <a:solidFill>
                  <a:schemeClr val="tx1"/>
                </a:solidFill>
                <a:latin typeface="Arial" panose="020B0604020202020204" pitchFamily="34" charset="0"/>
                <a:cs typeface="Arial" panose="020B0604020202020204" pitchFamily="34" charset="0"/>
              </a:defRPr>
            </a:lvl5pPr>
            <a:lvl6pPr marL="26289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30861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5433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40005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Aft>
                <a:spcPct val="55000"/>
              </a:spcAft>
              <a:buFont typeface="Wingdings" panose="05000000000000000000" pitchFamily="2" charset="2"/>
              <a:buNone/>
            </a:pPr>
            <a:endParaRPr lang="es-ES_tradnl" altLang="es-PE" sz="2000"/>
          </a:p>
          <a:p>
            <a:pPr algn="just">
              <a:spcAft>
                <a:spcPct val="55000"/>
              </a:spcAft>
              <a:buFont typeface="Wingdings" panose="05000000000000000000" pitchFamily="2" charset="2"/>
              <a:buChar char="Ø"/>
            </a:pPr>
            <a:r>
              <a:rPr lang="es-ES_tradnl" altLang="es-PE" sz="2000"/>
              <a:t>Para lograr ese objetivo propone las siguientes políticas: </a:t>
            </a:r>
          </a:p>
          <a:p>
            <a:pPr lvl="1" algn="just">
              <a:spcAft>
                <a:spcPct val="55000"/>
              </a:spcAft>
              <a:buFontTx/>
              <a:buAutoNum type="arabicPeriod"/>
            </a:pPr>
            <a:r>
              <a:rPr lang="es-ES_tradnl" altLang="es-PE" sz="2000"/>
              <a:t>Estabilizar la población. </a:t>
            </a:r>
          </a:p>
          <a:p>
            <a:pPr lvl="1" algn="just">
              <a:spcAft>
                <a:spcPct val="55000"/>
              </a:spcAft>
              <a:buFontTx/>
              <a:buAutoNum type="arabicPeriod"/>
            </a:pPr>
            <a:r>
              <a:rPr lang="es-ES_tradnl" altLang="es-PE" sz="2000"/>
              <a:t>Reducir el consumo de recursos por unidad de producto industrial. </a:t>
            </a:r>
          </a:p>
          <a:p>
            <a:pPr lvl="1" algn="just">
              <a:spcAft>
                <a:spcPct val="55000"/>
              </a:spcAft>
              <a:buFontTx/>
              <a:buAutoNum type="arabicPeriod"/>
            </a:pPr>
            <a:r>
              <a:rPr lang="es-ES_tradnl" altLang="es-PE" sz="2000"/>
              <a:t>Orientar las preferencia económicas de la sociedad hacia educación y el mejoramiento del sistema de salud y menos hacia bienes industriales.   </a:t>
            </a:r>
          </a:p>
          <a:p>
            <a:pPr lvl="1" algn="just">
              <a:spcAft>
                <a:spcPct val="55000"/>
              </a:spcAft>
              <a:buFontTx/>
              <a:buAutoNum type="arabicPeriod"/>
            </a:pPr>
            <a:r>
              <a:rPr lang="es-ES_tradnl" altLang="es-PE" sz="2000"/>
              <a:t>Reducir la contaminación por unidad de producto industrial y agrícola. </a:t>
            </a:r>
          </a:p>
        </p:txBody>
      </p:sp>
      <p:sp>
        <p:nvSpPr>
          <p:cNvPr id="659462" name="Text Box 6"/>
          <p:cNvSpPr txBox="1">
            <a:spLocks noChangeArrowheads="1"/>
          </p:cNvSpPr>
          <p:nvPr/>
        </p:nvSpPr>
        <p:spPr bwMode="auto">
          <a:xfrm>
            <a:off x="971550" y="188913"/>
            <a:ext cx="7777163"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659475" name="Rectangle 19"/>
          <p:cNvSpPr>
            <a:spLocks noChangeArrowheads="1"/>
          </p:cNvSpPr>
          <p:nvPr/>
        </p:nvSpPr>
        <p:spPr bwMode="auto">
          <a:xfrm>
            <a:off x="685800" y="1146175"/>
            <a:ext cx="83137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PE" sz="2400" b="1" i="1"/>
              <a:t>Informe Meadows o Los Límites del crecimiento</a:t>
            </a:r>
            <a:endParaRPr lang="es-AR" altLang="es-PE" sz="2400" b="1" i="1"/>
          </a:p>
        </p:txBody>
      </p:sp>
      <p:grpSp>
        <p:nvGrpSpPr>
          <p:cNvPr id="659476" name="Group 20"/>
          <p:cNvGrpSpPr>
            <a:grpSpLocks/>
          </p:cNvGrpSpPr>
          <p:nvPr/>
        </p:nvGrpSpPr>
        <p:grpSpPr bwMode="auto">
          <a:xfrm>
            <a:off x="0" y="569913"/>
            <a:ext cx="9144000" cy="6105525"/>
            <a:chOff x="0" y="359"/>
            <a:chExt cx="5760" cy="3846"/>
          </a:xfrm>
        </p:grpSpPr>
        <p:sp>
          <p:nvSpPr>
            <p:cNvPr id="659477" name="Line 21"/>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659478" name="Picture 22"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659479" name="AutoShape 23"/>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59480" name="Line 24"/>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659481" name="Text Box 25"/>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659461">
                                            <p:txEl>
                                              <p:pRg st="2" end="2"/>
                                            </p:txEl>
                                          </p:spTgt>
                                        </p:tgtEl>
                                        <p:attrNameLst>
                                          <p:attrName>style.visibility</p:attrName>
                                        </p:attrNameLst>
                                      </p:cBhvr>
                                      <p:to>
                                        <p:strVal val="visible"/>
                                      </p:to>
                                    </p:set>
                                    <p:animEffect transition="in" filter="box(in)">
                                      <p:cBhvr>
                                        <p:cTn id="7" dur="500"/>
                                        <p:tgtEl>
                                          <p:spTgt spid="659461">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659461">
                                            <p:txEl>
                                              <p:pRg st="3" end="3"/>
                                            </p:txEl>
                                          </p:spTgt>
                                        </p:tgtEl>
                                        <p:attrNameLst>
                                          <p:attrName>style.visibility</p:attrName>
                                        </p:attrNameLst>
                                      </p:cBhvr>
                                      <p:to>
                                        <p:strVal val="visible"/>
                                      </p:to>
                                    </p:set>
                                    <p:animEffect transition="in" filter="box(in)">
                                      <p:cBhvr>
                                        <p:cTn id="12" dur="500"/>
                                        <p:tgtEl>
                                          <p:spTgt spid="659461">
                                            <p:txEl>
                                              <p:pRg st="3" end="3"/>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659461">
                                            <p:txEl>
                                              <p:pRg st="4" end="4"/>
                                            </p:txEl>
                                          </p:spTgt>
                                        </p:tgtEl>
                                        <p:attrNameLst>
                                          <p:attrName>style.visibility</p:attrName>
                                        </p:attrNameLst>
                                      </p:cBhvr>
                                      <p:to>
                                        <p:strVal val="visible"/>
                                      </p:to>
                                    </p:set>
                                    <p:animEffect transition="in" filter="box(in)">
                                      <p:cBhvr>
                                        <p:cTn id="17" dur="500"/>
                                        <p:tgtEl>
                                          <p:spTgt spid="659461">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659461">
                                            <p:txEl>
                                              <p:pRg st="5" end="5"/>
                                            </p:txEl>
                                          </p:spTgt>
                                        </p:tgtEl>
                                        <p:attrNameLst>
                                          <p:attrName>style.visibility</p:attrName>
                                        </p:attrNameLst>
                                      </p:cBhvr>
                                      <p:to>
                                        <p:strVal val="visible"/>
                                      </p:to>
                                    </p:set>
                                    <p:animEffect transition="in" filter="box(in)">
                                      <p:cBhvr>
                                        <p:cTn id="22" dur="500"/>
                                        <p:tgtEl>
                                          <p:spTgt spid="65946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Marcador de número de diapositiva 3"/>
          <p:cNvSpPr>
            <a:spLocks noGrp="1"/>
          </p:cNvSpPr>
          <p:nvPr>
            <p:ph type="sldNum" sz="quarter" idx="12"/>
          </p:nvPr>
        </p:nvSpPr>
        <p:spPr/>
        <p:txBody>
          <a:bodyPr/>
          <a:lstStyle/>
          <a:p>
            <a:fld id="{B2497705-CBAC-4C6E-85FD-3F8AEF8D60AE}" type="slidenum">
              <a:rPr lang="es-ES" altLang="es-PE"/>
              <a:pPr/>
              <a:t>76</a:t>
            </a:fld>
            <a:endParaRPr lang="es-ES" altLang="es-PE"/>
          </a:p>
        </p:txBody>
      </p:sp>
      <p:sp>
        <p:nvSpPr>
          <p:cNvPr id="661509" name="Text Box 5"/>
          <p:cNvSpPr txBox="1">
            <a:spLocks noChangeArrowheads="1"/>
          </p:cNvSpPr>
          <p:nvPr/>
        </p:nvSpPr>
        <p:spPr bwMode="auto">
          <a:xfrm>
            <a:off x="1143000" y="1981200"/>
            <a:ext cx="7391400" cy="1952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cs typeface="Arial" panose="020B0604020202020204" pitchFamily="34" charset="0"/>
              </a:defRPr>
            </a:lvl1pPr>
            <a:lvl2pPr marL="800100" indent="-342900">
              <a:defRPr>
                <a:solidFill>
                  <a:schemeClr val="tx1"/>
                </a:solidFill>
                <a:latin typeface="Arial" panose="020B0604020202020204" pitchFamily="34" charset="0"/>
                <a:cs typeface="Arial" panose="020B0604020202020204" pitchFamily="34" charset="0"/>
              </a:defRPr>
            </a:lvl2pPr>
            <a:lvl3pPr marL="1257300" indent="-342900">
              <a:defRPr>
                <a:solidFill>
                  <a:schemeClr val="tx1"/>
                </a:solidFill>
                <a:latin typeface="Arial" panose="020B0604020202020204" pitchFamily="34" charset="0"/>
                <a:cs typeface="Arial" panose="020B0604020202020204" pitchFamily="34" charset="0"/>
              </a:defRPr>
            </a:lvl3pPr>
            <a:lvl4pPr marL="1714500" indent="-342900">
              <a:defRPr>
                <a:solidFill>
                  <a:schemeClr val="tx1"/>
                </a:solidFill>
                <a:latin typeface="Arial" panose="020B0604020202020204" pitchFamily="34" charset="0"/>
                <a:cs typeface="Arial" panose="020B0604020202020204" pitchFamily="34" charset="0"/>
              </a:defRPr>
            </a:lvl4pPr>
            <a:lvl5pPr marL="2171700" indent="-342900">
              <a:defRPr>
                <a:solidFill>
                  <a:schemeClr val="tx1"/>
                </a:solidFill>
                <a:latin typeface="Arial" panose="020B0604020202020204" pitchFamily="34" charset="0"/>
                <a:cs typeface="Arial" panose="020B0604020202020204" pitchFamily="34" charset="0"/>
              </a:defRPr>
            </a:lvl5pPr>
            <a:lvl6pPr marL="26289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30861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5433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40005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lvl="1" algn="just">
              <a:spcAft>
                <a:spcPct val="55000"/>
              </a:spcAft>
              <a:buFont typeface="Wingdings" panose="05000000000000000000" pitchFamily="2" charset="2"/>
              <a:buAutoNum type="arabicPeriod" startAt="5"/>
            </a:pPr>
            <a:r>
              <a:rPr lang="es-ES_tradnl" altLang="es-PE" sz="2000"/>
              <a:t>Desviar capital hacia la producción de alimentos aún cuando fuera una acción antieconómica. </a:t>
            </a:r>
          </a:p>
          <a:p>
            <a:pPr lvl="1" algn="just">
              <a:spcAft>
                <a:spcPct val="55000"/>
              </a:spcAft>
              <a:buFont typeface="Wingdings" panose="05000000000000000000" pitchFamily="2" charset="2"/>
              <a:buAutoNum type="arabicPeriod" startAt="5"/>
            </a:pPr>
            <a:r>
              <a:rPr lang="es-ES_tradnl" altLang="es-PE" sz="2000"/>
              <a:t>Emplear el capital agrícola para dar alta prioridad al enriquecimiento y la conservación del suelo.  </a:t>
            </a:r>
          </a:p>
          <a:p>
            <a:pPr lvl="1" algn="just">
              <a:spcAft>
                <a:spcPct val="55000"/>
              </a:spcAft>
              <a:buFont typeface="Wingdings" panose="05000000000000000000" pitchFamily="2" charset="2"/>
              <a:buAutoNum type="arabicPeriod" startAt="5"/>
            </a:pPr>
            <a:r>
              <a:rPr lang="es-ES_tradnl" altLang="es-PE" sz="2000"/>
              <a:t>Aumentar el periodo de vida media del capital industrial. </a:t>
            </a:r>
          </a:p>
        </p:txBody>
      </p:sp>
      <p:sp>
        <p:nvSpPr>
          <p:cNvPr id="661510" name="Text Box 6"/>
          <p:cNvSpPr txBox="1">
            <a:spLocks noChangeArrowheads="1"/>
          </p:cNvSpPr>
          <p:nvPr/>
        </p:nvSpPr>
        <p:spPr bwMode="auto">
          <a:xfrm>
            <a:off x="971550" y="188913"/>
            <a:ext cx="7777163"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661522" name="Rectangle 18"/>
          <p:cNvSpPr>
            <a:spLocks noChangeArrowheads="1"/>
          </p:cNvSpPr>
          <p:nvPr/>
        </p:nvSpPr>
        <p:spPr bwMode="auto">
          <a:xfrm>
            <a:off x="685800" y="1146175"/>
            <a:ext cx="83137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PE" sz="2400" b="1" i="1"/>
              <a:t>Informe Meadows o Los Límites del crecimiento</a:t>
            </a:r>
            <a:endParaRPr lang="es-AR" altLang="es-PE" sz="2400" b="1" i="1"/>
          </a:p>
        </p:txBody>
      </p:sp>
      <p:grpSp>
        <p:nvGrpSpPr>
          <p:cNvPr id="661523" name="Group 19"/>
          <p:cNvGrpSpPr>
            <a:grpSpLocks/>
          </p:cNvGrpSpPr>
          <p:nvPr/>
        </p:nvGrpSpPr>
        <p:grpSpPr bwMode="auto">
          <a:xfrm>
            <a:off x="0" y="569913"/>
            <a:ext cx="9144000" cy="6105525"/>
            <a:chOff x="0" y="359"/>
            <a:chExt cx="5760" cy="3846"/>
          </a:xfrm>
        </p:grpSpPr>
        <p:sp>
          <p:nvSpPr>
            <p:cNvPr id="661524" name="Line 20"/>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661525" name="Picture 21"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661526" name="AutoShape 22"/>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61527" name="Line 23"/>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661528" name="Text Box 24"/>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661509">
                                            <p:txEl>
                                              <p:pRg st="1" end="1"/>
                                            </p:txEl>
                                          </p:spTgt>
                                        </p:tgtEl>
                                        <p:attrNameLst>
                                          <p:attrName>style.visibility</p:attrName>
                                        </p:attrNameLst>
                                      </p:cBhvr>
                                      <p:to>
                                        <p:strVal val="visible"/>
                                      </p:to>
                                    </p:set>
                                    <p:animEffect transition="in" filter="box(in)">
                                      <p:cBhvr>
                                        <p:cTn id="7" dur="500"/>
                                        <p:tgtEl>
                                          <p:spTgt spid="661509">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661509">
                                            <p:txEl>
                                              <p:pRg st="2" end="2"/>
                                            </p:txEl>
                                          </p:spTgt>
                                        </p:tgtEl>
                                        <p:attrNameLst>
                                          <p:attrName>style.visibility</p:attrName>
                                        </p:attrNameLst>
                                      </p:cBhvr>
                                      <p:to>
                                        <p:strVal val="visible"/>
                                      </p:to>
                                    </p:set>
                                    <p:animEffect transition="in" filter="box(in)">
                                      <p:cBhvr>
                                        <p:cTn id="12" dur="500"/>
                                        <p:tgtEl>
                                          <p:spTgt spid="66150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Marcador de número de diapositiva 3"/>
          <p:cNvSpPr>
            <a:spLocks noGrp="1"/>
          </p:cNvSpPr>
          <p:nvPr>
            <p:ph type="sldNum" sz="quarter" idx="12"/>
          </p:nvPr>
        </p:nvSpPr>
        <p:spPr/>
        <p:txBody>
          <a:bodyPr/>
          <a:lstStyle/>
          <a:p>
            <a:fld id="{084180A6-8708-49E2-B89D-2BA2163DB91B}" type="slidenum">
              <a:rPr lang="es-ES" altLang="es-PE"/>
              <a:pPr/>
              <a:t>77</a:t>
            </a:fld>
            <a:endParaRPr lang="es-ES" altLang="es-PE"/>
          </a:p>
        </p:txBody>
      </p:sp>
      <p:sp>
        <p:nvSpPr>
          <p:cNvPr id="663557" name="Text Box 5"/>
          <p:cNvSpPr txBox="1">
            <a:spLocks noChangeArrowheads="1"/>
          </p:cNvSpPr>
          <p:nvPr/>
        </p:nvSpPr>
        <p:spPr bwMode="auto">
          <a:xfrm>
            <a:off x="1143000" y="1905000"/>
            <a:ext cx="7543800"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cs typeface="Arial" panose="020B0604020202020204" pitchFamily="34" charset="0"/>
              </a:defRPr>
            </a:lvl1pPr>
            <a:lvl2pPr marL="914400" indent="-457200">
              <a:defRPr>
                <a:solidFill>
                  <a:schemeClr val="tx1"/>
                </a:solidFill>
                <a:latin typeface="Arial" panose="020B0604020202020204" pitchFamily="34" charset="0"/>
                <a:cs typeface="Arial" panose="020B0604020202020204" pitchFamily="34" charset="0"/>
              </a:defRPr>
            </a:lvl2pPr>
            <a:lvl3pPr marL="1371600" indent="-457200">
              <a:defRPr>
                <a:solidFill>
                  <a:schemeClr val="tx1"/>
                </a:solidFill>
                <a:latin typeface="Arial" panose="020B0604020202020204" pitchFamily="34" charset="0"/>
                <a:cs typeface="Arial" panose="020B0604020202020204" pitchFamily="34" charset="0"/>
              </a:defRPr>
            </a:lvl3pPr>
            <a:lvl4pPr marL="1828800" indent="-457200">
              <a:defRPr>
                <a:solidFill>
                  <a:schemeClr val="tx1"/>
                </a:solidFill>
                <a:latin typeface="Arial" panose="020B0604020202020204" pitchFamily="34" charset="0"/>
                <a:cs typeface="Arial" panose="020B0604020202020204" pitchFamily="34" charset="0"/>
              </a:defRPr>
            </a:lvl4pPr>
            <a:lvl5pPr marL="2286000" indent="-457200">
              <a:defRPr>
                <a:solidFill>
                  <a:schemeClr val="tx1"/>
                </a:solidFill>
                <a:latin typeface="Arial" panose="020B0604020202020204" pitchFamily="34" charset="0"/>
                <a:cs typeface="Arial" panose="020B0604020202020204" pitchFamily="34" charset="0"/>
              </a:defRPr>
            </a:lvl5pPr>
            <a:lvl6pPr marL="2743200" indent="-4572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3200400" indent="-4572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657600" indent="-4572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4114800" indent="-4572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a:buFont typeface="Wingdings" panose="05000000000000000000" pitchFamily="2" charset="2"/>
              <a:buNone/>
            </a:pPr>
            <a:r>
              <a:rPr lang="es-ES_tradnl" altLang="es-PE" sz="2000"/>
              <a:t>Como análisis crítico de las conclusiones del </a:t>
            </a:r>
            <a:r>
              <a:rPr lang="es-ES_tradnl" altLang="es-PE" sz="2000" b="1"/>
              <a:t>Informe Meadows</a:t>
            </a:r>
          </a:p>
          <a:p>
            <a:pPr algn="just">
              <a:buFont typeface="Wingdings" panose="05000000000000000000" pitchFamily="2" charset="2"/>
              <a:buNone/>
            </a:pPr>
            <a:r>
              <a:rPr lang="es-ES_tradnl" altLang="es-PE" sz="2000"/>
              <a:t>podemos decir: </a:t>
            </a:r>
          </a:p>
          <a:p>
            <a:pPr algn="just">
              <a:buFont typeface="Wingdings" panose="05000000000000000000" pitchFamily="2" charset="2"/>
              <a:buNone/>
            </a:pPr>
            <a:endParaRPr lang="es-ES_tradnl" altLang="es-PE" sz="2000"/>
          </a:p>
          <a:p>
            <a:pPr lvl="1" algn="just">
              <a:spcAft>
                <a:spcPct val="55000"/>
              </a:spcAft>
              <a:buFont typeface="Wingdings" panose="05000000000000000000" pitchFamily="2" charset="2"/>
              <a:buAutoNum type="romanLcPeriod"/>
            </a:pPr>
            <a:r>
              <a:rPr lang="es-ES_tradnl" altLang="es-PE" sz="2000"/>
              <a:t>El Informe parte de la suposición que los límites al desarrollo son físicos. </a:t>
            </a:r>
          </a:p>
          <a:p>
            <a:pPr lvl="1" algn="just">
              <a:spcAft>
                <a:spcPct val="55000"/>
              </a:spcAft>
              <a:buFont typeface="Wingdings" panose="05000000000000000000" pitchFamily="2" charset="2"/>
              <a:buAutoNum type="romanLcPeriod"/>
            </a:pPr>
            <a:r>
              <a:rPr lang="es-ES_tradnl" altLang="es-PE" sz="2000"/>
              <a:t>Propone que la humanidad debe alcanzar rápidamente, “un estado de equilibrio” o “estado estacionario” o “equilibrio global”, es decir </a:t>
            </a:r>
            <a:r>
              <a:rPr lang="es-ES_tradnl" altLang="es-PE" sz="2000" i="1" u="sng"/>
              <a:t>crecimiento cero</a:t>
            </a:r>
            <a:r>
              <a:rPr lang="es-ES_tradnl" altLang="es-PE" sz="2000"/>
              <a:t>. </a:t>
            </a:r>
          </a:p>
          <a:p>
            <a:pPr lvl="1" algn="just">
              <a:spcAft>
                <a:spcPct val="55000"/>
              </a:spcAft>
              <a:buFont typeface="Wingdings" panose="05000000000000000000" pitchFamily="2" charset="2"/>
              <a:buAutoNum type="romanLcPeriod"/>
            </a:pPr>
            <a:r>
              <a:rPr lang="es-ES_tradnl" altLang="es-PE" sz="2000"/>
              <a:t>La visión del modelo es tecnocrática y unitaria, y asume la continuidad y, cuando corresponde, la imposición de un patrón de desarrollo basado en un modelo hegemónico, y no se consideran los valores culturales diferentes. </a:t>
            </a:r>
          </a:p>
        </p:txBody>
      </p:sp>
      <p:sp>
        <p:nvSpPr>
          <p:cNvPr id="663558" name="Text Box 6"/>
          <p:cNvSpPr txBox="1">
            <a:spLocks noChangeArrowheads="1"/>
          </p:cNvSpPr>
          <p:nvPr/>
        </p:nvSpPr>
        <p:spPr bwMode="auto">
          <a:xfrm>
            <a:off x="971550" y="188913"/>
            <a:ext cx="7777163"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663570" name="Rectangle 18"/>
          <p:cNvSpPr>
            <a:spLocks noChangeArrowheads="1"/>
          </p:cNvSpPr>
          <p:nvPr/>
        </p:nvSpPr>
        <p:spPr bwMode="auto">
          <a:xfrm>
            <a:off x="685800" y="1146175"/>
            <a:ext cx="83137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PE" sz="2400" b="1" i="1"/>
              <a:t>Informe Meadows o Los Límites del crecimiento</a:t>
            </a:r>
            <a:endParaRPr lang="es-AR" altLang="es-PE" sz="2400" b="1" i="1"/>
          </a:p>
        </p:txBody>
      </p:sp>
      <p:grpSp>
        <p:nvGrpSpPr>
          <p:cNvPr id="663571" name="Group 19"/>
          <p:cNvGrpSpPr>
            <a:grpSpLocks/>
          </p:cNvGrpSpPr>
          <p:nvPr/>
        </p:nvGrpSpPr>
        <p:grpSpPr bwMode="auto">
          <a:xfrm>
            <a:off x="0" y="569913"/>
            <a:ext cx="9144000" cy="6105525"/>
            <a:chOff x="0" y="359"/>
            <a:chExt cx="5760" cy="3846"/>
          </a:xfrm>
        </p:grpSpPr>
        <p:sp>
          <p:nvSpPr>
            <p:cNvPr id="663572" name="Line 20"/>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663573" name="Picture 21"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663574" name="AutoShape 22"/>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63575" name="Line 23"/>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663576" name="Text Box 24"/>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663557">
                                            <p:txEl>
                                              <p:pRg st="3" end="3"/>
                                            </p:txEl>
                                          </p:spTgt>
                                        </p:tgtEl>
                                        <p:attrNameLst>
                                          <p:attrName>style.visibility</p:attrName>
                                        </p:attrNameLst>
                                      </p:cBhvr>
                                      <p:to>
                                        <p:strVal val="visible"/>
                                      </p:to>
                                    </p:set>
                                    <p:animEffect transition="in" filter="box(in)">
                                      <p:cBhvr>
                                        <p:cTn id="7" dur="500"/>
                                        <p:tgtEl>
                                          <p:spTgt spid="663557">
                                            <p:txEl>
                                              <p:pRg st="3" end="3"/>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663557">
                                            <p:txEl>
                                              <p:pRg st="4" end="4"/>
                                            </p:txEl>
                                          </p:spTgt>
                                        </p:tgtEl>
                                        <p:attrNameLst>
                                          <p:attrName>style.visibility</p:attrName>
                                        </p:attrNameLst>
                                      </p:cBhvr>
                                      <p:to>
                                        <p:strVal val="visible"/>
                                      </p:to>
                                    </p:set>
                                    <p:animEffect transition="in" filter="box(in)">
                                      <p:cBhvr>
                                        <p:cTn id="12" dur="500"/>
                                        <p:tgtEl>
                                          <p:spTgt spid="663557">
                                            <p:txEl>
                                              <p:pRg st="4" end="4"/>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663557">
                                            <p:txEl>
                                              <p:pRg st="5" end="5"/>
                                            </p:txEl>
                                          </p:spTgt>
                                        </p:tgtEl>
                                        <p:attrNameLst>
                                          <p:attrName>style.visibility</p:attrName>
                                        </p:attrNameLst>
                                      </p:cBhvr>
                                      <p:to>
                                        <p:strVal val="visible"/>
                                      </p:to>
                                    </p:set>
                                    <p:animEffect transition="in" filter="box(in)">
                                      <p:cBhvr>
                                        <p:cTn id="17" dur="500"/>
                                        <p:tgtEl>
                                          <p:spTgt spid="66355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Marcador de número de diapositiva 3"/>
          <p:cNvSpPr>
            <a:spLocks noGrp="1"/>
          </p:cNvSpPr>
          <p:nvPr>
            <p:ph type="sldNum" sz="quarter" idx="12"/>
          </p:nvPr>
        </p:nvSpPr>
        <p:spPr/>
        <p:txBody>
          <a:bodyPr/>
          <a:lstStyle/>
          <a:p>
            <a:fld id="{D1C658FF-0B69-4AB6-8FFF-83F3EA5375E3}" type="slidenum">
              <a:rPr lang="es-ES" altLang="es-PE"/>
              <a:pPr/>
              <a:t>78</a:t>
            </a:fld>
            <a:endParaRPr lang="es-ES" altLang="es-PE"/>
          </a:p>
        </p:txBody>
      </p:sp>
      <p:sp>
        <p:nvSpPr>
          <p:cNvPr id="665605" name="Text Box 5"/>
          <p:cNvSpPr txBox="1">
            <a:spLocks noChangeArrowheads="1"/>
          </p:cNvSpPr>
          <p:nvPr/>
        </p:nvSpPr>
        <p:spPr bwMode="auto">
          <a:xfrm>
            <a:off x="1066800" y="1905000"/>
            <a:ext cx="7467600" cy="2867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71475" indent="-371475">
              <a:defRPr>
                <a:solidFill>
                  <a:schemeClr val="tx1"/>
                </a:solidFill>
                <a:latin typeface="Arial" panose="020B0604020202020204" pitchFamily="34" charset="0"/>
                <a:cs typeface="Arial" panose="020B0604020202020204" pitchFamily="34" charset="0"/>
              </a:defRPr>
            </a:lvl1pPr>
            <a:lvl2pPr marL="828675" indent="-371475">
              <a:defRPr>
                <a:solidFill>
                  <a:schemeClr val="tx1"/>
                </a:solidFill>
                <a:latin typeface="Arial" panose="020B0604020202020204" pitchFamily="34" charset="0"/>
                <a:cs typeface="Arial" panose="020B0604020202020204" pitchFamily="34" charset="0"/>
              </a:defRPr>
            </a:lvl2pPr>
            <a:lvl3pPr marL="1285875" indent="-371475">
              <a:defRPr>
                <a:solidFill>
                  <a:schemeClr val="tx1"/>
                </a:solidFill>
                <a:latin typeface="Arial" panose="020B0604020202020204" pitchFamily="34" charset="0"/>
                <a:cs typeface="Arial" panose="020B0604020202020204" pitchFamily="34" charset="0"/>
              </a:defRPr>
            </a:lvl3pPr>
            <a:lvl4pPr marL="1743075" indent="-371475">
              <a:defRPr>
                <a:solidFill>
                  <a:schemeClr val="tx1"/>
                </a:solidFill>
                <a:latin typeface="Arial" panose="020B0604020202020204" pitchFamily="34" charset="0"/>
                <a:cs typeface="Arial" panose="020B0604020202020204" pitchFamily="34" charset="0"/>
              </a:defRPr>
            </a:lvl4pPr>
            <a:lvl5pPr marL="2200275" indent="-371475">
              <a:defRPr>
                <a:solidFill>
                  <a:schemeClr val="tx1"/>
                </a:solidFill>
                <a:latin typeface="Arial" panose="020B0604020202020204" pitchFamily="34" charset="0"/>
                <a:cs typeface="Arial" panose="020B0604020202020204" pitchFamily="34" charset="0"/>
              </a:defRPr>
            </a:lvl5pPr>
            <a:lvl6pPr marL="2657475" indent="-371475"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3114675" indent="-371475"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571875" indent="-371475"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4029075" indent="-371475"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a:spcAft>
                <a:spcPct val="55000"/>
              </a:spcAft>
              <a:buFont typeface="Wingdings" panose="05000000000000000000" pitchFamily="2" charset="2"/>
              <a:buNone/>
            </a:pPr>
            <a:endParaRPr lang="es-ES_tradnl" altLang="es-PE" sz="2000"/>
          </a:p>
          <a:p>
            <a:pPr lvl="1" algn="just">
              <a:spcAft>
                <a:spcPct val="55000"/>
              </a:spcAft>
              <a:buFont typeface="Wingdings" panose="05000000000000000000" pitchFamily="2" charset="2"/>
              <a:buAutoNum type="romanLcPeriod" startAt="4"/>
            </a:pPr>
            <a:r>
              <a:rPr lang="es-ES_tradnl" altLang="es-PE" sz="2000"/>
              <a:t>El modelo lleva a suponer un “sacrificio” global independientemente del nivel de desarrollo alcanzado y del nivel de responsabilidad sobre el estado de  situación que propone revertir. </a:t>
            </a:r>
          </a:p>
          <a:p>
            <a:pPr lvl="1" algn="just">
              <a:spcAft>
                <a:spcPct val="55000"/>
              </a:spcAft>
              <a:buFont typeface="Wingdings" panose="05000000000000000000" pitchFamily="2" charset="2"/>
              <a:buAutoNum type="romanLcPeriod" startAt="4"/>
            </a:pPr>
            <a:r>
              <a:rPr lang="es-ES_tradnl" altLang="es-PE" sz="2000"/>
              <a:t>Otorga escasa importancia al desarrollo de conocimientos e innovaciones tecnológicas en la solución de muchos de los problemas enunciados.  </a:t>
            </a:r>
          </a:p>
        </p:txBody>
      </p:sp>
      <p:sp>
        <p:nvSpPr>
          <p:cNvPr id="665606" name="Text Box 6"/>
          <p:cNvSpPr txBox="1">
            <a:spLocks noChangeArrowheads="1"/>
          </p:cNvSpPr>
          <p:nvPr/>
        </p:nvSpPr>
        <p:spPr bwMode="auto">
          <a:xfrm>
            <a:off x="971550" y="188913"/>
            <a:ext cx="7777163"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665618" name="Rectangle 18"/>
          <p:cNvSpPr>
            <a:spLocks noChangeArrowheads="1"/>
          </p:cNvSpPr>
          <p:nvPr/>
        </p:nvSpPr>
        <p:spPr bwMode="auto">
          <a:xfrm>
            <a:off x="685800" y="1146175"/>
            <a:ext cx="83137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PE" sz="2400" b="1" i="1"/>
              <a:t>Informe Meadows o Los Límites del crecimiento</a:t>
            </a:r>
            <a:endParaRPr lang="es-AR" altLang="es-PE" sz="2400" b="1" i="1"/>
          </a:p>
        </p:txBody>
      </p:sp>
      <p:grpSp>
        <p:nvGrpSpPr>
          <p:cNvPr id="665619" name="Group 19"/>
          <p:cNvGrpSpPr>
            <a:grpSpLocks/>
          </p:cNvGrpSpPr>
          <p:nvPr/>
        </p:nvGrpSpPr>
        <p:grpSpPr bwMode="auto">
          <a:xfrm>
            <a:off x="0" y="569913"/>
            <a:ext cx="9144000" cy="6105525"/>
            <a:chOff x="0" y="359"/>
            <a:chExt cx="5760" cy="3846"/>
          </a:xfrm>
        </p:grpSpPr>
        <p:sp>
          <p:nvSpPr>
            <p:cNvPr id="665620" name="Line 20"/>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665621" name="Picture 21"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665622" name="AutoShape 22"/>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65623" name="Line 23"/>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665624" name="Text Box 24"/>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665605">
                                            <p:txEl>
                                              <p:pRg st="1" end="1"/>
                                            </p:txEl>
                                          </p:spTgt>
                                        </p:tgtEl>
                                        <p:attrNameLst>
                                          <p:attrName>style.visibility</p:attrName>
                                        </p:attrNameLst>
                                      </p:cBhvr>
                                      <p:to>
                                        <p:strVal val="visible"/>
                                      </p:to>
                                    </p:set>
                                    <p:animEffect transition="in" filter="box(in)">
                                      <p:cBhvr>
                                        <p:cTn id="7" dur="500"/>
                                        <p:tgtEl>
                                          <p:spTgt spid="665605">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665605">
                                            <p:txEl>
                                              <p:pRg st="2" end="2"/>
                                            </p:txEl>
                                          </p:spTgt>
                                        </p:tgtEl>
                                        <p:attrNameLst>
                                          <p:attrName>style.visibility</p:attrName>
                                        </p:attrNameLst>
                                      </p:cBhvr>
                                      <p:to>
                                        <p:strVal val="visible"/>
                                      </p:to>
                                    </p:set>
                                    <p:animEffect transition="in" filter="box(in)">
                                      <p:cBhvr>
                                        <p:cTn id="12" dur="500"/>
                                        <p:tgtEl>
                                          <p:spTgt spid="66560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Marcador de número de diapositiva 3"/>
          <p:cNvSpPr>
            <a:spLocks noGrp="1"/>
          </p:cNvSpPr>
          <p:nvPr>
            <p:ph type="sldNum" sz="quarter" idx="12"/>
          </p:nvPr>
        </p:nvSpPr>
        <p:spPr/>
        <p:txBody>
          <a:bodyPr/>
          <a:lstStyle/>
          <a:p>
            <a:fld id="{C548B01E-A95C-4202-B622-03484EB9F87B}" type="slidenum">
              <a:rPr lang="es-ES" altLang="es-PE"/>
              <a:pPr/>
              <a:t>79</a:t>
            </a:fld>
            <a:endParaRPr lang="es-ES" altLang="es-PE"/>
          </a:p>
        </p:txBody>
      </p:sp>
      <p:sp>
        <p:nvSpPr>
          <p:cNvPr id="667653" name="Text Box 5"/>
          <p:cNvSpPr txBox="1">
            <a:spLocks noChangeArrowheads="1"/>
          </p:cNvSpPr>
          <p:nvPr/>
        </p:nvSpPr>
        <p:spPr bwMode="auto">
          <a:xfrm>
            <a:off x="1143000" y="1993900"/>
            <a:ext cx="7620000" cy="3340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cs typeface="Arial" panose="020B0604020202020204" pitchFamily="34" charset="0"/>
              </a:defRPr>
            </a:lvl1pPr>
            <a:lvl2pPr marL="800100" indent="-342900">
              <a:defRPr>
                <a:solidFill>
                  <a:schemeClr val="tx1"/>
                </a:solidFill>
                <a:latin typeface="Arial" panose="020B0604020202020204" pitchFamily="34" charset="0"/>
                <a:cs typeface="Arial" panose="020B0604020202020204" pitchFamily="34" charset="0"/>
              </a:defRPr>
            </a:lvl2pPr>
            <a:lvl3pPr marL="1257300" indent="-342900">
              <a:defRPr>
                <a:solidFill>
                  <a:schemeClr val="tx1"/>
                </a:solidFill>
                <a:latin typeface="Arial" panose="020B0604020202020204" pitchFamily="34" charset="0"/>
                <a:cs typeface="Arial" panose="020B0604020202020204" pitchFamily="34" charset="0"/>
              </a:defRPr>
            </a:lvl3pPr>
            <a:lvl4pPr marL="1714500" indent="-342900">
              <a:defRPr>
                <a:solidFill>
                  <a:schemeClr val="tx1"/>
                </a:solidFill>
                <a:latin typeface="Arial" panose="020B0604020202020204" pitchFamily="34" charset="0"/>
                <a:cs typeface="Arial" panose="020B0604020202020204" pitchFamily="34" charset="0"/>
              </a:defRPr>
            </a:lvl4pPr>
            <a:lvl5pPr marL="2171700" indent="-342900">
              <a:defRPr>
                <a:solidFill>
                  <a:schemeClr val="tx1"/>
                </a:solidFill>
                <a:latin typeface="Arial" panose="020B0604020202020204" pitchFamily="34" charset="0"/>
                <a:cs typeface="Arial" panose="020B0604020202020204" pitchFamily="34" charset="0"/>
              </a:defRPr>
            </a:lvl5pPr>
            <a:lvl6pPr marL="26289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30861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5433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40005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a:spcAft>
                <a:spcPct val="55000"/>
              </a:spcAft>
              <a:buFont typeface="Wingdings" panose="05000000000000000000" pitchFamily="2" charset="2"/>
              <a:buChar char="Ø"/>
            </a:pPr>
            <a:r>
              <a:rPr lang="es-ES_tradnl" altLang="es-PE" sz="2000"/>
              <a:t>Asume que: </a:t>
            </a:r>
          </a:p>
          <a:p>
            <a:pPr lvl="1" algn="just">
              <a:spcAft>
                <a:spcPct val="55000"/>
              </a:spcAft>
              <a:buFont typeface="Wingdings" panose="05000000000000000000" pitchFamily="2" charset="2"/>
              <a:buChar char="ü"/>
            </a:pPr>
            <a:r>
              <a:rPr lang="es-ES_tradnl" altLang="es-PE" sz="2000"/>
              <a:t>El deterioro del ambiente y de los recursos naturales no se debe a las limitantes físicas ni son la consecuencia inevitable del desarrollo humano, sino a: </a:t>
            </a:r>
          </a:p>
          <a:p>
            <a:pPr lvl="2" algn="just">
              <a:spcAft>
                <a:spcPct val="55000"/>
              </a:spcAft>
              <a:buFontTx/>
              <a:buChar char="•"/>
            </a:pPr>
            <a:r>
              <a:rPr lang="es-ES_tradnl" altLang="es-PE" sz="2000"/>
              <a:t>La tendencia “contraecológica del sistema productivo prevaleciente”.</a:t>
            </a:r>
          </a:p>
          <a:p>
            <a:pPr lvl="2" algn="just">
              <a:spcAft>
                <a:spcPct val="55000"/>
              </a:spcAft>
              <a:buFontTx/>
              <a:buChar char="•"/>
            </a:pPr>
            <a:r>
              <a:rPr lang="es-ES_tradnl" altLang="es-PE" sz="2000"/>
              <a:t>Al “sobreconsumo” de los países desarrollados y de sectores de la sociedad de los países en vías de  desarrollo.</a:t>
            </a:r>
          </a:p>
        </p:txBody>
      </p:sp>
      <p:sp>
        <p:nvSpPr>
          <p:cNvPr id="667654" name="Text Box 6"/>
          <p:cNvSpPr txBox="1">
            <a:spLocks noChangeArrowheads="1"/>
          </p:cNvSpPr>
          <p:nvPr/>
        </p:nvSpPr>
        <p:spPr bwMode="auto">
          <a:xfrm>
            <a:off x="971550" y="188913"/>
            <a:ext cx="7777163"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667666" name="Text Box 18"/>
          <p:cNvSpPr txBox="1">
            <a:spLocks noChangeArrowheads="1"/>
          </p:cNvSpPr>
          <p:nvPr/>
        </p:nvSpPr>
        <p:spPr bwMode="auto">
          <a:xfrm>
            <a:off x="762000" y="1143000"/>
            <a:ext cx="838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sz="2400" b="1"/>
              <a:t>Modelo Mundial Latinoamericano</a:t>
            </a:r>
            <a:endParaRPr lang="es-AR" altLang="es-PE" sz="2400" b="1"/>
          </a:p>
        </p:txBody>
      </p:sp>
      <p:grpSp>
        <p:nvGrpSpPr>
          <p:cNvPr id="667668" name="Group 20"/>
          <p:cNvGrpSpPr>
            <a:grpSpLocks/>
          </p:cNvGrpSpPr>
          <p:nvPr/>
        </p:nvGrpSpPr>
        <p:grpSpPr bwMode="auto">
          <a:xfrm>
            <a:off x="0" y="569913"/>
            <a:ext cx="9144000" cy="6105525"/>
            <a:chOff x="0" y="359"/>
            <a:chExt cx="5760" cy="3846"/>
          </a:xfrm>
        </p:grpSpPr>
        <p:sp>
          <p:nvSpPr>
            <p:cNvPr id="667669" name="Line 21"/>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667670" name="Picture 22"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667671" name="AutoShape 23"/>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67672" name="Line 24"/>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667673" name="Text Box 25"/>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667653">
                                            <p:txEl>
                                              <p:pRg st="2" end="2"/>
                                            </p:txEl>
                                          </p:spTgt>
                                        </p:tgtEl>
                                        <p:attrNameLst>
                                          <p:attrName>style.visibility</p:attrName>
                                        </p:attrNameLst>
                                      </p:cBhvr>
                                      <p:to>
                                        <p:strVal val="visible"/>
                                      </p:to>
                                    </p:set>
                                    <p:animEffect transition="in" filter="box(in)">
                                      <p:cBhvr>
                                        <p:cTn id="7" dur="500"/>
                                        <p:tgtEl>
                                          <p:spTgt spid="667653">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667653">
                                            <p:txEl>
                                              <p:pRg st="3" end="3"/>
                                            </p:txEl>
                                          </p:spTgt>
                                        </p:tgtEl>
                                        <p:attrNameLst>
                                          <p:attrName>style.visibility</p:attrName>
                                        </p:attrNameLst>
                                      </p:cBhvr>
                                      <p:to>
                                        <p:strVal val="visible"/>
                                      </p:to>
                                    </p:set>
                                    <p:animEffect transition="in" filter="box(in)">
                                      <p:cBhvr>
                                        <p:cTn id="12" dur="500"/>
                                        <p:tgtEl>
                                          <p:spTgt spid="66765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Marcador de número de diapositiva 3"/>
          <p:cNvSpPr>
            <a:spLocks noGrp="1"/>
          </p:cNvSpPr>
          <p:nvPr>
            <p:ph type="sldNum" sz="quarter" idx="12"/>
          </p:nvPr>
        </p:nvSpPr>
        <p:spPr/>
        <p:txBody>
          <a:bodyPr/>
          <a:lstStyle/>
          <a:p>
            <a:fld id="{805E2DD4-ABA0-49B9-A9D0-3DC8D4ABED5E}" type="slidenum">
              <a:rPr lang="es-ES" altLang="es-PE"/>
              <a:pPr/>
              <a:t>80</a:t>
            </a:fld>
            <a:endParaRPr lang="es-ES" altLang="es-PE"/>
          </a:p>
        </p:txBody>
      </p:sp>
      <p:sp>
        <p:nvSpPr>
          <p:cNvPr id="700421" name="Text Box 5"/>
          <p:cNvSpPr txBox="1">
            <a:spLocks noChangeArrowheads="1"/>
          </p:cNvSpPr>
          <p:nvPr/>
        </p:nvSpPr>
        <p:spPr bwMode="auto">
          <a:xfrm>
            <a:off x="1143000" y="2025650"/>
            <a:ext cx="7620000" cy="2698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cs typeface="Arial" panose="020B0604020202020204" pitchFamily="34" charset="0"/>
              </a:defRPr>
            </a:lvl1pPr>
            <a:lvl2pPr marL="800100" indent="-342900">
              <a:defRPr>
                <a:solidFill>
                  <a:schemeClr val="tx1"/>
                </a:solidFill>
                <a:latin typeface="Arial" panose="020B0604020202020204" pitchFamily="34" charset="0"/>
                <a:cs typeface="Arial" panose="020B0604020202020204" pitchFamily="34" charset="0"/>
              </a:defRPr>
            </a:lvl2pPr>
            <a:lvl3pPr marL="1257300" indent="-342900">
              <a:defRPr>
                <a:solidFill>
                  <a:schemeClr val="tx1"/>
                </a:solidFill>
                <a:latin typeface="Arial" panose="020B0604020202020204" pitchFamily="34" charset="0"/>
                <a:cs typeface="Arial" panose="020B0604020202020204" pitchFamily="34" charset="0"/>
              </a:defRPr>
            </a:lvl3pPr>
            <a:lvl4pPr marL="1714500" indent="-342900">
              <a:defRPr>
                <a:solidFill>
                  <a:schemeClr val="tx1"/>
                </a:solidFill>
                <a:latin typeface="Arial" panose="020B0604020202020204" pitchFamily="34" charset="0"/>
                <a:cs typeface="Arial" panose="020B0604020202020204" pitchFamily="34" charset="0"/>
              </a:defRPr>
            </a:lvl4pPr>
            <a:lvl5pPr marL="2171700" indent="-342900">
              <a:defRPr>
                <a:solidFill>
                  <a:schemeClr val="tx1"/>
                </a:solidFill>
                <a:latin typeface="Arial" panose="020B0604020202020204" pitchFamily="34" charset="0"/>
                <a:cs typeface="Arial" panose="020B0604020202020204" pitchFamily="34" charset="0"/>
              </a:defRPr>
            </a:lvl5pPr>
            <a:lvl6pPr marL="26289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30861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5433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40005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a:spcAft>
                <a:spcPct val="55000"/>
              </a:spcAft>
              <a:buFont typeface="Wingdings" panose="05000000000000000000" pitchFamily="2" charset="2"/>
              <a:buChar char="Ø"/>
            </a:pPr>
            <a:r>
              <a:rPr lang="es-ES_tradnl" altLang="es-PE" sz="2000"/>
              <a:t>Las limitaciones al desarrollo de la humanidad a largo plazo son, principalmente, sociopolíticas en razón de la distribución desigual del poder dentro de cada país y entre los países.</a:t>
            </a:r>
            <a:r>
              <a:rPr lang="es-ES_tradnl" altLang="es-PE" sz="2000">
                <a:effectLst>
                  <a:outerShdw blurRad="38100" dist="38100" dir="2700000" algn="tl">
                    <a:srgbClr val="FFFFFF"/>
                  </a:outerShdw>
                </a:effectLst>
              </a:rPr>
              <a:t> </a:t>
            </a:r>
          </a:p>
          <a:p>
            <a:pPr algn="just">
              <a:spcAft>
                <a:spcPct val="55000"/>
              </a:spcAft>
              <a:buFont typeface="Wingdings" panose="05000000000000000000" pitchFamily="2" charset="2"/>
              <a:buChar char="Ø"/>
            </a:pPr>
            <a:r>
              <a:rPr lang="es-ES_tradnl" altLang="es-PE" sz="2000"/>
              <a:t>Considera que las previsiones catastróficas del futuro surgidas de “otros modelos” eran, ya en ese momento, la realidad cotidiana de muchas regiones que afectaba a amplios sectores sociales, incluyendo los efectos del “subconsumo” como causa de miseria y pobreza extremas.</a:t>
            </a:r>
            <a:r>
              <a:rPr lang="es-ES_tradnl" altLang="es-PE" sz="2000">
                <a:effectLst>
                  <a:outerShdw blurRad="38100" dist="38100" dir="2700000" algn="tl">
                    <a:srgbClr val="FFFFFF"/>
                  </a:outerShdw>
                </a:effectLst>
              </a:rPr>
              <a:t> </a:t>
            </a:r>
          </a:p>
        </p:txBody>
      </p:sp>
      <p:sp>
        <p:nvSpPr>
          <p:cNvPr id="700422" name="Text Box 6"/>
          <p:cNvSpPr txBox="1">
            <a:spLocks noChangeArrowheads="1"/>
          </p:cNvSpPr>
          <p:nvPr/>
        </p:nvSpPr>
        <p:spPr bwMode="auto">
          <a:xfrm>
            <a:off x="971550" y="188913"/>
            <a:ext cx="7777163"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700433" name="Text Box 17"/>
          <p:cNvSpPr txBox="1">
            <a:spLocks noChangeArrowheads="1"/>
          </p:cNvSpPr>
          <p:nvPr/>
        </p:nvSpPr>
        <p:spPr bwMode="auto">
          <a:xfrm>
            <a:off x="762000" y="1143000"/>
            <a:ext cx="838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PE" sz="2400" b="1"/>
              <a:t>Modelo Mundial Latinoamericano</a:t>
            </a:r>
            <a:endParaRPr lang="es-AR" altLang="es-PE" sz="2400" b="1"/>
          </a:p>
        </p:txBody>
      </p:sp>
      <p:grpSp>
        <p:nvGrpSpPr>
          <p:cNvPr id="700434" name="Group 18"/>
          <p:cNvGrpSpPr>
            <a:grpSpLocks/>
          </p:cNvGrpSpPr>
          <p:nvPr/>
        </p:nvGrpSpPr>
        <p:grpSpPr bwMode="auto">
          <a:xfrm>
            <a:off x="0" y="569913"/>
            <a:ext cx="9144000" cy="6105525"/>
            <a:chOff x="0" y="359"/>
            <a:chExt cx="5760" cy="3846"/>
          </a:xfrm>
        </p:grpSpPr>
        <p:sp>
          <p:nvSpPr>
            <p:cNvPr id="700435" name="Line 19"/>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700436" name="Picture 20"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700437" name="AutoShape 21"/>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700438" name="Line 22"/>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700439" name="Text Box 23"/>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700421">
                                            <p:txEl>
                                              <p:pRg st="0" end="0"/>
                                            </p:txEl>
                                          </p:spTgt>
                                        </p:tgtEl>
                                        <p:attrNameLst>
                                          <p:attrName>style.visibility</p:attrName>
                                        </p:attrNameLst>
                                      </p:cBhvr>
                                      <p:to>
                                        <p:strVal val="visible"/>
                                      </p:to>
                                    </p:set>
                                    <p:animEffect transition="in" filter="box(in)">
                                      <p:cBhvr>
                                        <p:cTn id="7" dur="500"/>
                                        <p:tgtEl>
                                          <p:spTgt spid="70042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700421">
                                            <p:txEl>
                                              <p:pRg st="1" end="1"/>
                                            </p:txEl>
                                          </p:spTgt>
                                        </p:tgtEl>
                                        <p:attrNameLst>
                                          <p:attrName>style.visibility</p:attrName>
                                        </p:attrNameLst>
                                      </p:cBhvr>
                                      <p:to>
                                        <p:strVal val="visible"/>
                                      </p:to>
                                    </p:set>
                                    <p:animEffect transition="in" filter="box(in)">
                                      <p:cBhvr>
                                        <p:cTn id="12" dur="500"/>
                                        <p:tgtEl>
                                          <p:spTgt spid="70042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Marcador de número de diapositiva 3"/>
          <p:cNvSpPr>
            <a:spLocks noGrp="1"/>
          </p:cNvSpPr>
          <p:nvPr>
            <p:ph type="sldNum" sz="quarter" idx="12"/>
          </p:nvPr>
        </p:nvSpPr>
        <p:spPr/>
        <p:txBody>
          <a:bodyPr/>
          <a:lstStyle/>
          <a:p>
            <a:fld id="{0C2750FA-AE4B-4238-9D90-36110E024F8E}" type="slidenum">
              <a:rPr lang="es-ES" altLang="es-PE"/>
              <a:pPr/>
              <a:t>81</a:t>
            </a:fld>
            <a:endParaRPr lang="es-ES" altLang="es-PE"/>
          </a:p>
        </p:txBody>
      </p:sp>
      <p:sp>
        <p:nvSpPr>
          <p:cNvPr id="681989" name="Text Box 5"/>
          <p:cNvSpPr txBox="1">
            <a:spLocks noChangeArrowheads="1"/>
          </p:cNvSpPr>
          <p:nvPr/>
        </p:nvSpPr>
        <p:spPr bwMode="auto">
          <a:xfrm>
            <a:off x="1143000" y="2022475"/>
            <a:ext cx="7620000" cy="4454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cs typeface="Arial" panose="020B0604020202020204" pitchFamily="34" charset="0"/>
              </a:defRPr>
            </a:lvl1pPr>
            <a:lvl2pPr marL="800100" indent="-342900">
              <a:defRPr>
                <a:solidFill>
                  <a:schemeClr val="tx1"/>
                </a:solidFill>
                <a:latin typeface="Arial" panose="020B0604020202020204" pitchFamily="34" charset="0"/>
                <a:cs typeface="Arial" panose="020B0604020202020204" pitchFamily="34" charset="0"/>
              </a:defRPr>
            </a:lvl2pPr>
            <a:lvl3pPr marL="1257300" indent="-342900">
              <a:defRPr>
                <a:solidFill>
                  <a:schemeClr val="tx1"/>
                </a:solidFill>
                <a:latin typeface="Arial" panose="020B0604020202020204" pitchFamily="34" charset="0"/>
                <a:cs typeface="Arial" panose="020B0604020202020204" pitchFamily="34" charset="0"/>
              </a:defRPr>
            </a:lvl3pPr>
            <a:lvl4pPr marL="1714500" indent="-342900">
              <a:defRPr>
                <a:solidFill>
                  <a:schemeClr val="tx1"/>
                </a:solidFill>
                <a:latin typeface="Arial" panose="020B0604020202020204" pitchFamily="34" charset="0"/>
                <a:cs typeface="Arial" panose="020B0604020202020204" pitchFamily="34" charset="0"/>
              </a:defRPr>
            </a:lvl4pPr>
            <a:lvl5pPr marL="2171700" indent="-342900">
              <a:defRPr>
                <a:solidFill>
                  <a:schemeClr val="tx1"/>
                </a:solidFill>
                <a:latin typeface="Arial" panose="020B0604020202020204" pitchFamily="34" charset="0"/>
                <a:cs typeface="Arial" panose="020B0604020202020204" pitchFamily="34" charset="0"/>
              </a:defRPr>
            </a:lvl5pPr>
            <a:lvl6pPr marL="26289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30861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5433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40005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ct val="55000"/>
              </a:spcAft>
              <a:buFont typeface="Wingdings" panose="05000000000000000000" pitchFamily="2" charset="2"/>
              <a:buChar char="Ø"/>
            </a:pPr>
            <a:r>
              <a:rPr lang="es-ES_tradnl" altLang="es-PE" sz="2000"/>
              <a:t> La expresión “modelo” es empleada en una doble acepción: </a:t>
            </a:r>
          </a:p>
          <a:p>
            <a:pPr lvl="1" algn="just">
              <a:spcAft>
                <a:spcPct val="55000"/>
              </a:spcAft>
              <a:buFontTx/>
              <a:buAutoNum type="arabicPeriod"/>
            </a:pPr>
            <a:r>
              <a:rPr lang="es-ES_tradnl" altLang="es-PE" sz="2000"/>
              <a:t>Un </a:t>
            </a:r>
            <a:r>
              <a:rPr lang="es-ES_tradnl" altLang="es-PE" sz="2000" i="1"/>
              <a:t>modelo conceptual como </a:t>
            </a:r>
            <a:r>
              <a:rPr lang="es-ES_tradnl" altLang="es-PE" sz="2000"/>
              <a:t>“sinónimo de proyecto de sociedad ideal”.</a:t>
            </a:r>
          </a:p>
          <a:p>
            <a:pPr lvl="1" algn="just">
              <a:spcAft>
                <a:spcPct val="55000"/>
              </a:spcAft>
              <a:buFontTx/>
              <a:buAutoNum type="arabicPeriod"/>
            </a:pPr>
            <a:r>
              <a:rPr lang="es-ES_tradnl" altLang="es-PE" sz="2000"/>
              <a:t>Un </a:t>
            </a:r>
            <a:r>
              <a:rPr lang="es-ES_tradnl" altLang="es-PE" sz="2000" i="1"/>
              <a:t>modelo matemático</a:t>
            </a:r>
            <a:r>
              <a:rPr lang="es-ES_tradnl" altLang="es-PE" sz="2000"/>
              <a:t> como “instrumento para estudiar la viabilidad de la sociedad ideal propuesta”. </a:t>
            </a:r>
          </a:p>
          <a:p>
            <a:pPr lvl="1" algn="just">
              <a:spcAft>
                <a:spcPct val="55000"/>
              </a:spcAft>
            </a:pPr>
            <a:endParaRPr lang="es-ES_tradnl" altLang="es-PE" sz="2000"/>
          </a:p>
          <a:p>
            <a:pPr algn="just">
              <a:spcAft>
                <a:spcPct val="55000"/>
              </a:spcAft>
              <a:buFont typeface="Wingdings" panose="05000000000000000000" pitchFamily="2" charset="2"/>
              <a:buChar char="Ø"/>
            </a:pPr>
            <a:r>
              <a:rPr lang="es-ES_tradnl" altLang="es-PE" sz="2000"/>
              <a:t>En consecuencia, propone: </a:t>
            </a:r>
          </a:p>
          <a:p>
            <a:pPr lvl="1" algn="just">
              <a:spcAft>
                <a:spcPct val="55000"/>
              </a:spcAft>
              <a:buFont typeface="Wingdings" panose="05000000000000000000" pitchFamily="2" charset="2"/>
              <a:buNone/>
            </a:pPr>
            <a:r>
              <a:rPr lang="es-ES_tradnl" altLang="es-PE" sz="2000" b="1" i="1"/>
              <a:t>1. Modelo Social:</a:t>
            </a:r>
            <a:r>
              <a:rPr lang="es-ES_tradnl" altLang="es-PE" sz="2000" i="1"/>
              <a:t> sociedad basada en la igualdad y en la participación.</a:t>
            </a:r>
            <a:r>
              <a:rPr lang="es-ES_tradnl" altLang="es-PE" sz="2000"/>
              <a:t> </a:t>
            </a:r>
          </a:p>
          <a:p>
            <a:pPr lvl="1" algn="just">
              <a:spcAft>
                <a:spcPct val="55000"/>
              </a:spcAft>
              <a:buFont typeface="Wingdings" panose="05000000000000000000" pitchFamily="2" charset="2"/>
              <a:buNone/>
            </a:pPr>
            <a:r>
              <a:rPr lang="es-ES_tradnl" altLang="es-PE" sz="2000" b="1" i="1"/>
              <a:t>2. Modelo Matemático:</a:t>
            </a:r>
            <a:r>
              <a:rPr lang="es-ES_tradnl" altLang="es-PE" sz="2000" i="1"/>
              <a:t> centrado en la satisfacción de las necesidades básicas. </a:t>
            </a:r>
          </a:p>
        </p:txBody>
      </p:sp>
      <p:sp>
        <p:nvSpPr>
          <p:cNvPr id="681990" name="Text Box 6"/>
          <p:cNvSpPr txBox="1">
            <a:spLocks noChangeArrowheads="1"/>
          </p:cNvSpPr>
          <p:nvPr/>
        </p:nvSpPr>
        <p:spPr bwMode="auto">
          <a:xfrm>
            <a:off x="971550" y="188913"/>
            <a:ext cx="7777163"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682001" name="Rectangle 17"/>
          <p:cNvSpPr>
            <a:spLocks noChangeArrowheads="1"/>
          </p:cNvSpPr>
          <p:nvPr/>
        </p:nvSpPr>
        <p:spPr bwMode="auto">
          <a:xfrm>
            <a:off x="762000" y="1219200"/>
            <a:ext cx="838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PE" sz="2400" b="1"/>
              <a:t>Modelo Mundial Latinoamericano</a:t>
            </a:r>
            <a:endParaRPr lang="es-AR" altLang="es-PE" sz="2400" b="1"/>
          </a:p>
        </p:txBody>
      </p:sp>
      <p:grpSp>
        <p:nvGrpSpPr>
          <p:cNvPr id="682002" name="Group 18"/>
          <p:cNvGrpSpPr>
            <a:grpSpLocks/>
          </p:cNvGrpSpPr>
          <p:nvPr/>
        </p:nvGrpSpPr>
        <p:grpSpPr bwMode="auto">
          <a:xfrm>
            <a:off x="0" y="569913"/>
            <a:ext cx="9144000" cy="6105525"/>
            <a:chOff x="0" y="359"/>
            <a:chExt cx="5760" cy="3846"/>
          </a:xfrm>
        </p:grpSpPr>
        <p:sp>
          <p:nvSpPr>
            <p:cNvPr id="682003" name="Line 19"/>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682004" name="Picture 20"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682005" name="AutoShape 21"/>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82006" name="Line 22"/>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682007" name="Text Box 23"/>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681989">
                                            <p:txEl>
                                              <p:pRg st="0" end="0"/>
                                            </p:txEl>
                                          </p:spTgt>
                                        </p:tgtEl>
                                        <p:attrNameLst>
                                          <p:attrName>style.visibility</p:attrName>
                                        </p:attrNameLst>
                                      </p:cBhvr>
                                      <p:to>
                                        <p:strVal val="visible"/>
                                      </p:to>
                                    </p:set>
                                    <p:animEffect transition="in" filter="box(in)">
                                      <p:cBhvr>
                                        <p:cTn id="7" dur="500"/>
                                        <p:tgtEl>
                                          <p:spTgt spid="681989">
                                            <p:txEl>
                                              <p:pRg st="0" end="0"/>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681989">
                                            <p:txEl>
                                              <p:pRg st="1" end="1"/>
                                            </p:txEl>
                                          </p:spTgt>
                                        </p:tgtEl>
                                        <p:attrNameLst>
                                          <p:attrName>style.visibility</p:attrName>
                                        </p:attrNameLst>
                                      </p:cBhvr>
                                      <p:to>
                                        <p:strVal val="visible"/>
                                      </p:to>
                                    </p:set>
                                    <p:animEffect transition="in" filter="box(in)">
                                      <p:cBhvr>
                                        <p:cTn id="10" dur="500"/>
                                        <p:tgtEl>
                                          <p:spTgt spid="681989">
                                            <p:txEl>
                                              <p:pRg st="1" end="1"/>
                                            </p:txEl>
                                          </p:spTgt>
                                        </p:tgtEl>
                                      </p:cBhvr>
                                    </p:animEffect>
                                  </p:childTnLst>
                                </p:cTn>
                              </p:par>
                              <p:par>
                                <p:cTn id="11" presetID="4" presetClass="entr" presetSubtype="16" fill="hold" nodeType="withEffect">
                                  <p:stCondLst>
                                    <p:cond delay="0"/>
                                  </p:stCondLst>
                                  <p:childTnLst>
                                    <p:set>
                                      <p:cBhvr>
                                        <p:cTn id="12" dur="1" fill="hold">
                                          <p:stCondLst>
                                            <p:cond delay="0"/>
                                          </p:stCondLst>
                                        </p:cTn>
                                        <p:tgtEl>
                                          <p:spTgt spid="681989">
                                            <p:txEl>
                                              <p:pRg st="2" end="2"/>
                                            </p:txEl>
                                          </p:spTgt>
                                        </p:tgtEl>
                                        <p:attrNameLst>
                                          <p:attrName>style.visibility</p:attrName>
                                        </p:attrNameLst>
                                      </p:cBhvr>
                                      <p:to>
                                        <p:strVal val="visible"/>
                                      </p:to>
                                    </p:set>
                                    <p:animEffect transition="in" filter="box(in)">
                                      <p:cBhvr>
                                        <p:cTn id="13" dur="500"/>
                                        <p:tgtEl>
                                          <p:spTgt spid="681989">
                                            <p:txEl>
                                              <p:pRg st="2" end="2"/>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4" presetClass="entr" presetSubtype="16" fill="hold" nodeType="clickEffect">
                                  <p:stCondLst>
                                    <p:cond delay="0"/>
                                  </p:stCondLst>
                                  <p:childTnLst>
                                    <p:set>
                                      <p:cBhvr>
                                        <p:cTn id="17" dur="1" fill="hold">
                                          <p:stCondLst>
                                            <p:cond delay="0"/>
                                          </p:stCondLst>
                                        </p:cTn>
                                        <p:tgtEl>
                                          <p:spTgt spid="681989">
                                            <p:txEl>
                                              <p:pRg st="4" end="4"/>
                                            </p:txEl>
                                          </p:spTgt>
                                        </p:tgtEl>
                                        <p:attrNameLst>
                                          <p:attrName>style.visibility</p:attrName>
                                        </p:attrNameLst>
                                      </p:cBhvr>
                                      <p:to>
                                        <p:strVal val="visible"/>
                                      </p:to>
                                    </p:set>
                                    <p:animEffect transition="in" filter="box(in)">
                                      <p:cBhvr>
                                        <p:cTn id="18" dur="500"/>
                                        <p:tgtEl>
                                          <p:spTgt spid="681989">
                                            <p:txEl>
                                              <p:pRg st="4" end="4"/>
                                            </p:txEl>
                                          </p:spTgt>
                                        </p:tgtEl>
                                      </p:cBhvr>
                                    </p:animEffect>
                                  </p:childTnLst>
                                </p:cTn>
                              </p:par>
                              <p:par>
                                <p:cTn id="19" presetID="4" presetClass="entr" presetSubtype="16" fill="hold" nodeType="withEffect">
                                  <p:stCondLst>
                                    <p:cond delay="0"/>
                                  </p:stCondLst>
                                  <p:childTnLst>
                                    <p:set>
                                      <p:cBhvr>
                                        <p:cTn id="20" dur="1" fill="hold">
                                          <p:stCondLst>
                                            <p:cond delay="0"/>
                                          </p:stCondLst>
                                        </p:cTn>
                                        <p:tgtEl>
                                          <p:spTgt spid="681989">
                                            <p:txEl>
                                              <p:pRg st="5" end="5"/>
                                            </p:txEl>
                                          </p:spTgt>
                                        </p:tgtEl>
                                        <p:attrNameLst>
                                          <p:attrName>style.visibility</p:attrName>
                                        </p:attrNameLst>
                                      </p:cBhvr>
                                      <p:to>
                                        <p:strVal val="visible"/>
                                      </p:to>
                                    </p:set>
                                    <p:animEffect transition="in" filter="box(in)">
                                      <p:cBhvr>
                                        <p:cTn id="21" dur="500"/>
                                        <p:tgtEl>
                                          <p:spTgt spid="681989">
                                            <p:txEl>
                                              <p:pRg st="5" end="5"/>
                                            </p:txEl>
                                          </p:spTgt>
                                        </p:tgtEl>
                                      </p:cBhvr>
                                    </p:animEffect>
                                  </p:childTnLst>
                                </p:cTn>
                              </p:par>
                              <p:par>
                                <p:cTn id="22" presetID="4" presetClass="entr" presetSubtype="16" fill="hold" nodeType="withEffect">
                                  <p:stCondLst>
                                    <p:cond delay="0"/>
                                  </p:stCondLst>
                                  <p:childTnLst>
                                    <p:set>
                                      <p:cBhvr>
                                        <p:cTn id="23" dur="1" fill="hold">
                                          <p:stCondLst>
                                            <p:cond delay="0"/>
                                          </p:stCondLst>
                                        </p:cTn>
                                        <p:tgtEl>
                                          <p:spTgt spid="681989">
                                            <p:txEl>
                                              <p:pRg st="6" end="6"/>
                                            </p:txEl>
                                          </p:spTgt>
                                        </p:tgtEl>
                                        <p:attrNameLst>
                                          <p:attrName>style.visibility</p:attrName>
                                        </p:attrNameLst>
                                      </p:cBhvr>
                                      <p:to>
                                        <p:strVal val="visible"/>
                                      </p:to>
                                    </p:set>
                                    <p:animEffect transition="in" filter="box(in)">
                                      <p:cBhvr>
                                        <p:cTn id="24" dur="500"/>
                                        <p:tgtEl>
                                          <p:spTgt spid="68198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Marcador de número de diapositiva 3"/>
          <p:cNvSpPr>
            <a:spLocks noGrp="1"/>
          </p:cNvSpPr>
          <p:nvPr>
            <p:ph type="sldNum" sz="quarter" idx="12"/>
          </p:nvPr>
        </p:nvSpPr>
        <p:spPr/>
        <p:txBody>
          <a:bodyPr/>
          <a:lstStyle/>
          <a:p>
            <a:fld id="{06CF7150-BA72-4D7C-B248-A23E613FFCA4}" type="slidenum">
              <a:rPr lang="es-ES" altLang="es-PE"/>
              <a:pPr/>
              <a:t>82</a:t>
            </a:fld>
            <a:endParaRPr lang="es-ES" altLang="es-PE"/>
          </a:p>
        </p:txBody>
      </p:sp>
      <p:sp>
        <p:nvSpPr>
          <p:cNvPr id="690181" name="Text Box 5"/>
          <p:cNvSpPr txBox="1">
            <a:spLocks noChangeArrowheads="1"/>
          </p:cNvSpPr>
          <p:nvPr/>
        </p:nvSpPr>
        <p:spPr bwMode="auto">
          <a:xfrm>
            <a:off x="1143000" y="2025650"/>
            <a:ext cx="7620000" cy="374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cs typeface="Arial" panose="020B0604020202020204" pitchFamily="34" charset="0"/>
              </a:defRPr>
            </a:lvl1pPr>
            <a:lvl2pPr marL="800100" indent="-342900">
              <a:defRPr>
                <a:solidFill>
                  <a:schemeClr val="tx1"/>
                </a:solidFill>
                <a:latin typeface="Arial" panose="020B0604020202020204" pitchFamily="34" charset="0"/>
                <a:cs typeface="Arial" panose="020B0604020202020204" pitchFamily="34" charset="0"/>
              </a:defRPr>
            </a:lvl2pPr>
            <a:lvl3pPr marL="1257300" indent="-342900">
              <a:defRPr>
                <a:solidFill>
                  <a:schemeClr val="tx1"/>
                </a:solidFill>
                <a:latin typeface="Arial" panose="020B0604020202020204" pitchFamily="34" charset="0"/>
                <a:cs typeface="Arial" panose="020B0604020202020204" pitchFamily="34" charset="0"/>
              </a:defRPr>
            </a:lvl3pPr>
            <a:lvl4pPr marL="1714500" indent="-342900">
              <a:defRPr>
                <a:solidFill>
                  <a:schemeClr val="tx1"/>
                </a:solidFill>
                <a:latin typeface="Arial" panose="020B0604020202020204" pitchFamily="34" charset="0"/>
                <a:cs typeface="Arial" panose="020B0604020202020204" pitchFamily="34" charset="0"/>
              </a:defRPr>
            </a:lvl4pPr>
            <a:lvl5pPr marL="2171700" indent="-342900">
              <a:defRPr>
                <a:solidFill>
                  <a:schemeClr val="tx1"/>
                </a:solidFill>
                <a:latin typeface="Arial" panose="020B0604020202020204" pitchFamily="34" charset="0"/>
                <a:cs typeface="Arial" panose="020B0604020202020204" pitchFamily="34" charset="0"/>
              </a:defRPr>
            </a:lvl5pPr>
            <a:lvl6pPr marL="26289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30861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5433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40005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a:spcAft>
                <a:spcPct val="25000"/>
              </a:spcAft>
              <a:buFont typeface="Wingdings" panose="05000000000000000000" pitchFamily="2" charset="2"/>
              <a:buNone/>
            </a:pPr>
            <a:r>
              <a:rPr lang="es-ES_tradnl" altLang="es-PE" sz="2000"/>
              <a:t>1, Modelo social </a:t>
            </a:r>
          </a:p>
          <a:p>
            <a:pPr lvl="1" algn="just">
              <a:spcAft>
                <a:spcPct val="25000"/>
              </a:spcAft>
              <a:buFont typeface="Wingdings" panose="05000000000000000000" pitchFamily="2" charset="2"/>
              <a:buChar char="Ø"/>
            </a:pPr>
            <a:r>
              <a:rPr lang="es-ES_tradnl" altLang="es-PE" sz="2000"/>
              <a:t>Se basa en los siguientes supuestos básicos: </a:t>
            </a:r>
          </a:p>
          <a:p>
            <a:pPr lvl="2" algn="just">
              <a:spcAft>
                <a:spcPct val="25000"/>
              </a:spcAft>
              <a:buFont typeface="Wingdings" panose="05000000000000000000" pitchFamily="2" charset="2"/>
              <a:buChar char="ü"/>
            </a:pPr>
            <a:r>
              <a:rPr lang="es-ES_tradnl" altLang="es-PE" sz="2000"/>
              <a:t>Una sociedad igualitaria basada en que cada ser humano “tiene derechos inalienables a la satisfacción de sus necesidades básicas. </a:t>
            </a:r>
          </a:p>
          <a:p>
            <a:pPr lvl="2" algn="just">
              <a:spcAft>
                <a:spcPct val="25000"/>
              </a:spcAft>
              <a:buFont typeface="Wingdings" panose="05000000000000000000" pitchFamily="2" charset="2"/>
              <a:buChar char="ü"/>
            </a:pPr>
            <a:r>
              <a:rPr lang="es-ES_tradnl" altLang="es-PE" sz="2000"/>
              <a:t>Una sociedad no consumista “donde la producción esté determinada por las necesidades sociales y no por las ganancias”. </a:t>
            </a:r>
          </a:p>
          <a:p>
            <a:pPr lvl="2" algn="just">
              <a:spcAft>
                <a:spcPct val="25000"/>
              </a:spcAft>
              <a:buFont typeface="Wingdings" panose="05000000000000000000" pitchFamily="2" charset="2"/>
              <a:buChar char="ü"/>
            </a:pPr>
            <a:r>
              <a:rPr lang="es-ES_tradnl" altLang="es-PE" sz="2000"/>
              <a:t>El concepto de propiedad debería “ser reemplazado por el más universal de uso de los bienes de producción …”. </a:t>
            </a:r>
          </a:p>
        </p:txBody>
      </p:sp>
      <p:sp>
        <p:nvSpPr>
          <p:cNvPr id="690182" name="Text Box 6"/>
          <p:cNvSpPr txBox="1">
            <a:spLocks noChangeArrowheads="1"/>
          </p:cNvSpPr>
          <p:nvPr/>
        </p:nvSpPr>
        <p:spPr bwMode="auto">
          <a:xfrm>
            <a:off x="971550" y="188913"/>
            <a:ext cx="7777163"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690193" name="Rectangle 17"/>
          <p:cNvSpPr>
            <a:spLocks noChangeArrowheads="1"/>
          </p:cNvSpPr>
          <p:nvPr/>
        </p:nvSpPr>
        <p:spPr bwMode="auto">
          <a:xfrm>
            <a:off x="762000" y="1203325"/>
            <a:ext cx="838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PE" sz="2400" b="1"/>
              <a:t>Modelo Mundial Latinoamericano</a:t>
            </a:r>
            <a:endParaRPr lang="es-AR" altLang="es-PE" sz="2400" b="1"/>
          </a:p>
        </p:txBody>
      </p:sp>
      <p:grpSp>
        <p:nvGrpSpPr>
          <p:cNvPr id="690194" name="Group 18"/>
          <p:cNvGrpSpPr>
            <a:grpSpLocks/>
          </p:cNvGrpSpPr>
          <p:nvPr/>
        </p:nvGrpSpPr>
        <p:grpSpPr bwMode="auto">
          <a:xfrm>
            <a:off x="0" y="569913"/>
            <a:ext cx="9144000" cy="6105525"/>
            <a:chOff x="0" y="359"/>
            <a:chExt cx="5760" cy="3846"/>
          </a:xfrm>
        </p:grpSpPr>
        <p:sp>
          <p:nvSpPr>
            <p:cNvPr id="690195" name="Line 19"/>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690196" name="Picture 20"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690197" name="AutoShape 21"/>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90198" name="Line 22"/>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690199" name="Text Box 23"/>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690181">
                                            <p:txEl>
                                              <p:pRg st="1" end="1"/>
                                            </p:txEl>
                                          </p:spTgt>
                                        </p:tgtEl>
                                        <p:attrNameLst>
                                          <p:attrName>style.visibility</p:attrName>
                                        </p:attrNameLst>
                                      </p:cBhvr>
                                      <p:to>
                                        <p:strVal val="visible"/>
                                      </p:to>
                                    </p:set>
                                    <p:animEffect transition="in" filter="box(in)">
                                      <p:cBhvr>
                                        <p:cTn id="7" dur="500"/>
                                        <p:tgtEl>
                                          <p:spTgt spid="690181">
                                            <p:txEl>
                                              <p:pRg st="1" end="1"/>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690181">
                                            <p:txEl>
                                              <p:pRg st="2" end="2"/>
                                            </p:txEl>
                                          </p:spTgt>
                                        </p:tgtEl>
                                        <p:attrNameLst>
                                          <p:attrName>style.visibility</p:attrName>
                                        </p:attrNameLst>
                                      </p:cBhvr>
                                      <p:to>
                                        <p:strVal val="visible"/>
                                      </p:to>
                                    </p:set>
                                    <p:animEffect transition="in" filter="box(in)">
                                      <p:cBhvr>
                                        <p:cTn id="10" dur="500"/>
                                        <p:tgtEl>
                                          <p:spTgt spid="690181">
                                            <p:txEl>
                                              <p:pRg st="2" end="2"/>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 presetClass="entr" presetSubtype="16" fill="hold" nodeType="clickEffect">
                                  <p:stCondLst>
                                    <p:cond delay="0"/>
                                  </p:stCondLst>
                                  <p:childTnLst>
                                    <p:set>
                                      <p:cBhvr>
                                        <p:cTn id="14" dur="1" fill="hold">
                                          <p:stCondLst>
                                            <p:cond delay="0"/>
                                          </p:stCondLst>
                                        </p:cTn>
                                        <p:tgtEl>
                                          <p:spTgt spid="690181">
                                            <p:txEl>
                                              <p:pRg st="3" end="3"/>
                                            </p:txEl>
                                          </p:spTgt>
                                        </p:tgtEl>
                                        <p:attrNameLst>
                                          <p:attrName>style.visibility</p:attrName>
                                        </p:attrNameLst>
                                      </p:cBhvr>
                                      <p:to>
                                        <p:strVal val="visible"/>
                                      </p:to>
                                    </p:set>
                                    <p:animEffect transition="in" filter="box(in)">
                                      <p:cBhvr>
                                        <p:cTn id="15" dur="500"/>
                                        <p:tgtEl>
                                          <p:spTgt spid="690181">
                                            <p:txEl>
                                              <p:pRg st="3" end="3"/>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 presetClass="entr" presetSubtype="16" fill="hold" nodeType="clickEffect">
                                  <p:stCondLst>
                                    <p:cond delay="0"/>
                                  </p:stCondLst>
                                  <p:childTnLst>
                                    <p:set>
                                      <p:cBhvr>
                                        <p:cTn id="19" dur="1" fill="hold">
                                          <p:stCondLst>
                                            <p:cond delay="0"/>
                                          </p:stCondLst>
                                        </p:cTn>
                                        <p:tgtEl>
                                          <p:spTgt spid="690181">
                                            <p:txEl>
                                              <p:pRg st="4" end="4"/>
                                            </p:txEl>
                                          </p:spTgt>
                                        </p:tgtEl>
                                        <p:attrNameLst>
                                          <p:attrName>style.visibility</p:attrName>
                                        </p:attrNameLst>
                                      </p:cBhvr>
                                      <p:to>
                                        <p:strVal val="visible"/>
                                      </p:to>
                                    </p:set>
                                    <p:animEffect transition="in" filter="box(in)">
                                      <p:cBhvr>
                                        <p:cTn id="20" dur="500"/>
                                        <p:tgtEl>
                                          <p:spTgt spid="69018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Marcador de número de diapositiva 3"/>
          <p:cNvSpPr>
            <a:spLocks noGrp="1"/>
          </p:cNvSpPr>
          <p:nvPr>
            <p:ph type="sldNum" sz="quarter" idx="12"/>
          </p:nvPr>
        </p:nvSpPr>
        <p:spPr/>
        <p:txBody>
          <a:bodyPr/>
          <a:lstStyle/>
          <a:p>
            <a:fld id="{17C681D6-E604-4CCD-95F5-A5E38260DF11}" type="slidenum">
              <a:rPr lang="es-ES" altLang="es-PE"/>
              <a:pPr/>
              <a:t>83</a:t>
            </a:fld>
            <a:endParaRPr lang="es-ES" altLang="es-PE"/>
          </a:p>
        </p:txBody>
      </p:sp>
      <p:sp>
        <p:nvSpPr>
          <p:cNvPr id="671749" name="Text Box 5"/>
          <p:cNvSpPr txBox="1">
            <a:spLocks noChangeArrowheads="1"/>
          </p:cNvSpPr>
          <p:nvPr/>
        </p:nvSpPr>
        <p:spPr bwMode="auto">
          <a:xfrm>
            <a:off x="1143000" y="2025650"/>
            <a:ext cx="7620000" cy="475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cs typeface="Arial" panose="020B0604020202020204" pitchFamily="34" charset="0"/>
              </a:defRPr>
            </a:lvl1pPr>
            <a:lvl2pPr marL="800100" indent="-342900">
              <a:defRPr>
                <a:solidFill>
                  <a:schemeClr val="tx1"/>
                </a:solidFill>
                <a:latin typeface="Arial" panose="020B0604020202020204" pitchFamily="34" charset="0"/>
                <a:cs typeface="Arial" panose="020B0604020202020204" pitchFamily="34" charset="0"/>
              </a:defRPr>
            </a:lvl2pPr>
            <a:lvl3pPr marL="1257300" indent="-342900">
              <a:defRPr>
                <a:solidFill>
                  <a:schemeClr val="tx1"/>
                </a:solidFill>
                <a:latin typeface="Arial" panose="020B0604020202020204" pitchFamily="34" charset="0"/>
                <a:cs typeface="Arial" panose="020B0604020202020204" pitchFamily="34" charset="0"/>
              </a:defRPr>
            </a:lvl3pPr>
            <a:lvl4pPr marL="1714500" indent="-342900">
              <a:defRPr>
                <a:solidFill>
                  <a:schemeClr val="tx1"/>
                </a:solidFill>
                <a:latin typeface="Arial" panose="020B0604020202020204" pitchFamily="34" charset="0"/>
                <a:cs typeface="Arial" panose="020B0604020202020204" pitchFamily="34" charset="0"/>
              </a:defRPr>
            </a:lvl4pPr>
            <a:lvl5pPr marL="2171700" indent="-342900">
              <a:defRPr>
                <a:solidFill>
                  <a:schemeClr val="tx1"/>
                </a:solidFill>
                <a:latin typeface="Arial" panose="020B0604020202020204" pitchFamily="34" charset="0"/>
                <a:cs typeface="Arial" panose="020B0604020202020204" pitchFamily="34" charset="0"/>
              </a:defRPr>
            </a:lvl5pPr>
            <a:lvl6pPr marL="26289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30861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5433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40005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a:spcAft>
                <a:spcPct val="25000"/>
              </a:spcAft>
              <a:buFont typeface="Wingdings" panose="05000000000000000000" pitchFamily="2" charset="2"/>
              <a:buNone/>
            </a:pPr>
            <a:r>
              <a:rPr lang="es-ES_tradnl" altLang="es-PE" sz="2000"/>
              <a:t>2. Modelo matemático </a:t>
            </a:r>
          </a:p>
          <a:p>
            <a:pPr lvl="1" algn="just">
              <a:spcAft>
                <a:spcPct val="25000"/>
              </a:spcAft>
              <a:buFont typeface="Wingdings" panose="05000000000000000000" pitchFamily="2" charset="2"/>
              <a:buChar char="Ø"/>
            </a:pPr>
            <a:r>
              <a:rPr lang="es-ES_tradnl" altLang="es-PE" sz="2000"/>
              <a:t>Se basa en un modelo productivo centrado en la satisfacción de las necesidades básicas considerando: </a:t>
            </a:r>
          </a:p>
          <a:p>
            <a:pPr lvl="2" algn="just">
              <a:spcAft>
                <a:spcPct val="25000"/>
              </a:spcAft>
              <a:buFont typeface="Wingdings" panose="05000000000000000000" pitchFamily="2" charset="2"/>
              <a:buChar char="ü"/>
            </a:pPr>
            <a:r>
              <a:rPr lang="es-ES_tradnl" altLang="es-PE" sz="2000"/>
              <a:t>La alimentación.</a:t>
            </a:r>
          </a:p>
          <a:p>
            <a:pPr lvl="2" algn="just">
              <a:spcAft>
                <a:spcPct val="25000"/>
              </a:spcAft>
              <a:buFont typeface="Wingdings" panose="05000000000000000000" pitchFamily="2" charset="2"/>
              <a:buChar char="ü"/>
            </a:pPr>
            <a:r>
              <a:rPr lang="es-ES_tradnl" altLang="es-PE" sz="2000"/>
              <a:t>La educación. </a:t>
            </a:r>
          </a:p>
          <a:p>
            <a:pPr lvl="2" algn="just">
              <a:spcAft>
                <a:spcPct val="25000"/>
              </a:spcAft>
              <a:buFont typeface="Wingdings" panose="05000000000000000000" pitchFamily="2" charset="2"/>
              <a:buChar char="ü"/>
            </a:pPr>
            <a:r>
              <a:rPr lang="es-ES_tradnl" altLang="es-PE" sz="2000"/>
              <a:t>La vivienda. </a:t>
            </a:r>
          </a:p>
          <a:p>
            <a:pPr lvl="2" algn="just">
              <a:spcAft>
                <a:spcPct val="25000"/>
              </a:spcAft>
              <a:buFont typeface="Wingdings" panose="05000000000000000000" pitchFamily="2" charset="2"/>
              <a:buChar char="ü"/>
            </a:pPr>
            <a:r>
              <a:rPr lang="es-ES_tradnl" altLang="es-PE" sz="2000"/>
              <a:t>Los bienes de capital y otros servicios. </a:t>
            </a:r>
          </a:p>
          <a:p>
            <a:pPr lvl="2" algn="just">
              <a:spcAft>
                <a:spcPct val="25000"/>
              </a:spcAft>
              <a:buFont typeface="Wingdings" panose="05000000000000000000" pitchFamily="2" charset="2"/>
              <a:buChar char="ü"/>
            </a:pPr>
            <a:r>
              <a:rPr lang="es-ES_tradnl" altLang="es-PE" sz="2000"/>
              <a:t>Los bienes de consumo.  </a:t>
            </a:r>
          </a:p>
          <a:p>
            <a:pPr lvl="1" algn="just">
              <a:spcAft>
                <a:spcPct val="55000"/>
              </a:spcAft>
              <a:buFont typeface="Wingdings" panose="05000000000000000000" pitchFamily="2" charset="2"/>
              <a:buChar char="Ø"/>
            </a:pPr>
            <a:r>
              <a:rPr lang="es-ES_tradnl" altLang="es-PE" sz="2000"/>
              <a:t>Además, desarrolla un submodelo relacionando las variables demográficas con las sociopolíticas.</a:t>
            </a:r>
          </a:p>
          <a:p>
            <a:pPr lvl="1" algn="just">
              <a:spcAft>
                <a:spcPct val="55000"/>
              </a:spcAft>
              <a:buFont typeface="Wingdings" panose="05000000000000000000" pitchFamily="2" charset="2"/>
              <a:buChar char="Ø"/>
            </a:pPr>
            <a:r>
              <a:rPr lang="es-ES_tradnl" altLang="es-PE" sz="2000"/>
              <a:t>Se desagregan tres bloques de países subdesarrollados y uno para los países desarrollados, sin considerar la diversidad de regimenes políticos.</a:t>
            </a:r>
          </a:p>
        </p:txBody>
      </p:sp>
      <p:sp>
        <p:nvSpPr>
          <p:cNvPr id="671750" name="Text Box 6"/>
          <p:cNvSpPr txBox="1">
            <a:spLocks noChangeArrowheads="1"/>
          </p:cNvSpPr>
          <p:nvPr/>
        </p:nvSpPr>
        <p:spPr bwMode="auto">
          <a:xfrm>
            <a:off x="971550" y="188913"/>
            <a:ext cx="7777163"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671762" name="Rectangle 18"/>
          <p:cNvSpPr>
            <a:spLocks noChangeArrowheads="1"/>
          </p:cNvSpPr>
          <p:nvPr/>
        </p:nvSpPr>
        <p:spPr bwMode="auto">
          <a:xfrm>
            <a:off x="762000" y="1203325"/>
            <a:ext cx="838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PE" sz="2400" b="1"/>
              <a:t>Modelo Mundial Latinoamericano</a:t>
            </a:r>
            <a:endParaRPr lang="es-AR" altLang="es-PE" sz="2400" b="1"/>
          </a:p>
        </p:txBody>
      </p:sp>
      <p:grpSp>
        <p:nvGrpSpPr>
          <p:cNvPr id="671763" name="Group 19"/>
          <p:cNvGrpSpPr>
            <a:grpSpLocks/>
          </p:cNvGrpSpPr>
          <p:nvPr/>
        </p:nvGrpSpPr>
        <p:grpSpPr bwMode="auto">
          <a:xfrm>
            <a:off x="0" y="569913"/>
            <a:ext cx="9144000" cy="6105525"/>
            <a:chOff x="0" y="359"/>
            <a:chExt cx="5760" cy="3846"/>
          </a:xfrm>
        </p:grpSpPr>
        <p:sp>
          <p:nvSpPr>
            <p:cNvPr id="671764" name="Line 20"/>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671765" name="Picture 21"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671766" name="AutoShape 22"/>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71767" name="Line 23"/>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671768" name="Text Box 24"/>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671749">
                                            <p:txEl>
                                              <p:pRg st="1" end="1"/>
                                            </p:txEl>
                                          </p:spTgt>
                                        </p:tgtEl>
                                        <p:attrNameLst>
                                          <p:attrName>style.visibility</p:attrName>
                                        </p:attrNameLst>
                                      </p:cBhvr>
                                      <p:to>
                                        <p:strVal val="visible"/>
                                      </p:to>
                                    </p:set>
                                    <p:animEffect transition="in" filter="box(in)">
                                      <p:cBhvr>
                                        <p:cTn id="7" dur="500"/>
                                        <p:tgtEl>
                                          <p:spTgt spid="671749">
                                            <p:txEl>
                                              <p:pRg st="1" end="1"/>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671749">
                                            <p:txEl>
                                              <p:pRg st="2" end="2"/>
                                            </p:txEl>
                                          </p:spTgt>
                                        </p:tgtEl>
                                        <p:attrNameLst>
                                          <p:attrName>style.visibility</p:attrName>
                                        </p:attrNameLst>
                                      </p:cBhvr>
                                      <p:to>
                                        <p:strVal val="visible"/>
                                      </p:to>
                                    </p:set>
                                    <p:animEffect transition="in" filter="box(in)">
                                      <p:cBhvr>
                                        <p:cTn id="10" dur="500"/>
                                        <p:tgtEl>
                                          <p:spTgt spid="671749">
                                            <p:txEl>
                                              <p:pRg st="2" end="2"/>
                                            </p:txEl>
                                          </p:spTgt>
                                        </p:tgtEl>
                                      </p:cBhvr>
                                    </p:animEffect>
                                  </p:childTnLst>
                                </p:cTn>
                              </p:par>
                              <p:par>
                                <p:cTn id="11" presetID="4" presetClass="entr" presetSubtype="16" fill="hold" nodeType="withEffect">
                                  <p:stCondLst>
                                    <p:cond delay="0"/>
                                  </p:stCondLst>
                                  <p:childTnLst>
                                    <p:set>
                                      <p:cBhvr>
                                        <p:cTn id="12" dur="1" fill="hold">
                                          <p:stCondLst>
                                            <p:cond delay="0"/>
                                          </p:stCondLst>
                                        </p:cTn>
                                        <p:tgtEl>
                                          <p:spTgt spid="671749">
                                            <p:txEl>
                                              <p:pRg st="3" end="3"/>
                                            </p:txEl>
                                          </p:spTgt>
                                        </p:tgtEl>
                                        <p:attrNameLst>
                                          <p:attrName>style.visibility</p:attrName>
                                        </p:attrNameLst>
                                      </p:cBhvr>
                                      <p:to>
                                        <p:strVal val="visible"/>
                                      </p:to>
                                    </p:set>
                                    <p:animEffect transition="in" filter="box(in)">
                                      <p:cBhvr>
                                        <p:cTn id="13" dur="500"/>
                                        <p:tgtEl>
                                          <p:spTgt spid="671749">
                                            <p:txEl>
                                              <p:pRg st="3" end="3"/>
                                            </p:txEl>
                                          </p:spTgt>
                                        </p:tgtEl>
                                      </p:cBhvr>
                                    </p:animEffect>
                                  </p:childTnLst>
                                </p:cTn>
                              </p:par>
                              <p:par>
                                <p:cTn id="14" presetID="4" presetClass="entr" presetSubtype="16" fill="hold" nodeType="withEffect">
                                  <p:stCondLst>
                                    <p:cond delay="0"/>
                                  </p:stCondLst>
                                  <p:childTnLst>
                                    <p:set>
                                      <p:cBhvr>
                                        <p:cTn id="15" dur="1" fill="hold">
                                          <p:stCondLst>
                                            <p:cond delay="0"/>
                                          </p:stCondLst>
                                        </p:cTn>
                                        <p:tgtEl>
                                          <p:spTgt spid="671749">
                                            <p:txEl>
                                              <p:pRg st="4" end="4"/>
                                            </p:txEl>
                                          </p:spTgt>
                                        </p:tgtEl>
                                        <p:attrNameLst>
                                          <p:attrName>style.visibility</p:attrName>
                                        </p:attrNameLst>
                                      </p:cBhvr>
                                      <p:to>
                                        <p:strVal val="visible"/>
                                      </p:to>
                                    </p:set>
                                    <p:animEffect transition="in" filter="box(in)">
                                      <p:cBhvr>
                                        <p:cTn id="16" dur="500"/>
                                        <p:tgtEl>
                                          <p:spTgt spid="671749">
                                            <p:txEl>
                                              <p:pRg st="4" end="4"/>
                                            </p:txEl>
                                          </p:spTgt>
                                        </p:tgtEl>
                                      </p:cBhvr>
                                    </p:animEffect>
                                  </p:childTnLst>
                                </p:cTn>
                              </p:par>
                              <p:par>
                                <p:cTn id="17" presetID="4" presetClass="entr" presetSubtype="16" fill="hold" nodeType="withEffect">
                                  <p:stCondLst>
                                    <p:cond delay="0"/>
                                  </p:stCondLst>
                                  <p:childTnLst>
                                    <p:set>
                                      <p:cBhvr>
                                        <p:cTn id="18" dur="1" fill="hold">
                                          <p:stCondLst>
                                            <p:cond delay="0"/>
                                          </p:stCondLst>
                                        </p:cTn>
                                        <p:tgtEl>
                                          <p:spTgt spid="671749">
                                            <p:txEl>
                                              <p:pRg st="5" end="5"/>
                                            </p:txEl>
                                          </p:spTgt>
                                        </p:tgtEl>
                                        <p:attrNameLst>
                                          <p:attrName>style.visibility</p:attrName>
                                        </p:attrNameLst>
                                      </p:cBhvr>
                                      <p:to>
                                        <p:strVal val="visible"/>
                                      </p:to>
                                    </p:set>
                                    <p:animEffect transition="in" filter="box(in)">
                                      <p:cBhvr>
                                        <p:cTn id="19" dur="500"/>
                                        <p:tgtEl>
                                          <p:spTgt spid="671749">
                                            <p:txEl>
                                              <p:pRg st="5" end="5"/>
                                            </p:txEl>
                                          </p:spTgt>
                                        </p:tgtEl>
                                      </p:cBhvr>
                                    </p:animEffect>
                                  </p:childTnLst>
                                </p:cTn>
                              </p:par>
                              <p:par>
                                <p:cTn id="20" presetID="4" presetClass="entr" presetSubtype="16" fill="hold" nodeType="withEffect">
                                  <p:stCondLst>
                                    <p:cond delay="0"/>
                                  </p:stCondLst>
                                  <p:childTnLst>
                                    <p:set>
                                      <p:cBhvr>
                                        <p:cTn id="21" dur="1" fill="hold">
                                          <p:stCondLst>
                                            <p:cond delay="0"/>
                                          </p:stCondLst>
                                        </p:cTn>
                                        <p:tgtEl>
                                          <p:spTgt spid="671749">
                                            <p:txEl>
                                              <p:pRg st="6" end="6"/>
                                            </p:txEl>
                                          </p:spTgt>
                                        </p:tgtEl>
                                        <p:attrNameLst>
                                          <p:attrName>style.visibility</p:attrName>
                                        </p:attrNameLst>
                                      </p:cBhvr>
                                      <p:to>
                                        <p:strVal val="visible"/>
                                      </p:to>
                                    </p:set>
                                    <p:animEffect transition="in" filter="box(in)">
                                      <p:cBhvr>
                                        <p:cTn id="22" dur="500"/>
                                        <p:tgtEl>
                                          <p:spTgt spid="671749">
                                            <p:txEl>
                                              <p:pRg st="6" end="6"/>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671749">
                                            <p:txEl>
                                              <p:pRg st="7" end="7"/>
                                            </p:txEl>
                                          </p:spTgt>
                                        </p:tgtEl>
                                        <p:attrNameLst>
                                          <p:attrName>style.visibility</p:attrName>
                                        </p:attrNameLst>
                                      </p:cBhvr>
                                      <p:to>
                                        <p:strVal val="visible"/>
                                      </p:to>
                                    </p:set>
                                    <p:animEffect transition="in" filter="box(in)">
                                      <p:cBhvr>
                                        <p:cTn id="27" dur="500"/>
                                        <p:tgtEl>
                                          <p:spTgt spid="671749">
                                            <p:txEl>
                                              <p:pRg st="7" end="7"/>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16" fill="hold" nodeType="clickEffect">
                                  <p:stCondLst>
                                    <p:cond delay="0"/>
                                  </p:stCondLst>
                                  <p:childTnLst>
                                    <p:set>
                                      <p:cBhvr>
                                        <p:cTn id="31" dur="1" fill="hold">
                                          <p:stCondLst>
                                            <p:cond delay="0"/>
                                          </p:stCondLst>
                                        </p:cTn>
                                        <p:tgtEl>
                                          <p:spTgt spid="671749">
                                            <p:txEl>
                                              <p:pRg st="8" end="8"/>
                                            </p:txEl>
                                          </p:spTgt>
                                        </p:tgtEl>
                                        <p:attrNameLst>
                                          <p:attrName>style.visibility</p:attrName>
                                        </p:attrNameLst>
                                      </p:cBhvr>
                                      <p:to>
                                        <p:strVal val="visible"/>
                                      </p:to>
                                    </p:set>
                                    <p:animEffect transition="in" filter="box(in)">
                                      <p:cBhvr>
                                        <p:cTn id="32" dur="500"/>
                                        <p:tgtEl>
                                          <p:spTgt spid="67174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Marcador de número de diapositiva 3"/>
          <p:cNvSpPr>
            <a:spLocks noGrp="1"/>
          </p:cNvSpPr>
          <p:nvPr>
            <p:ph type="sldNum" sz="quarter" idx="12"/>
          </p:nvPr>
        </p:nvSpPr>
        <p:spPr/>
        <p:txBody>
          <a:bodyPr/>
          <a:lstStyle/>
          <a:p>
            <a:fld id="{76A83952-BDA1-4593-B8B5-B62A13E6AE41}" type="slidenum">
              <a:rPr lang="es-ES" altLang="es-PE"/>
              <a:pPr/>
              <a:t>84</a:t>
            </a:fld>
            <a:endParaRPr lang="es-ES" altLang="es-PE"/>
          </a:p>
        </p:txBody>
      </p:sp>
      <p:sp>
        <p:nvSpPr>
          <p:cNvPr id="688133" name="Text Box 5"/>
          <p:cNvSpPr txBox="1">
            <a:spLocks noChangeArrowheads="1"/>
          </p:cNvSpPr>
          <p:nvPr/>
        </p:nvSpPr>
        <p:spPr bwMode="auto">
          <a:xfrm>
            <a:off x="1143000" y="1901825"/>
            <a:ext cx="7620000" cy="4727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cs typeface="Arial" panose="020B0604020202020204" pitchFamily="34" charset="0"/>
              </a:defRPr>
            </a:lvl1pPr>
            <a:lvl2pPr marL="800100" indent="-342900">
              <a:defRPr>
                <a:solidFill>
                  <a:schemeClr val="tx1"/>
                </a:solidFill>
                <a:latin typeface="Arial" panose="020B0604020202020204" pitchFamily="34" charset="0"/>
                <a:cs typeface="Arial" panose="020B0604020202020204" pitchFamily="34" charset="0"/>
              </a:defRPr>
            </a:lvl2pPr>
            <a:lvl3pPr marL="1257300" indent="-342900">
              <a:defRPr>
                <a:solidFill>
                  <a:schemeClr val="tx1"/>
                </a:solidFill>
                <a:latin typeface="Arial" panose="020B0604020202020204" pitchFamily="34" charset="0"/>
                <a:cs typeface="Arial" panose="020B0604020202020204" pitchFamily="34" charset="0"/>
              </a:defRPr>
            </a:lvl3pPr>
            <a:lvl4pPr marL="1714500" indent="-342900">
              <a:defRPr>
                <a:solidFill>
                  <a:schemeClr val="tx1"/>
                </a:solidFill>
                <a:latin typeface="Arial" panose="020B0604020202020204" pitchFamily="34" charset="0"/>
                <a:cs typeface="Arial" panose="020B0604020202020204" pitchFamily="34" charset="0"/>
              </a:defRPr>
            </a:lvl4pPr>
            <a:lvl5pPr marL="2171700" indent="-342900">
              <a:defRPr>
                <a:solidFill>
                  <a:schemeClr val="tx1"/>
                </a:solidFill>
                <a:latin typeface="Arial" panose="020B0604020202020204" pitchFamily="34" charset="0"/>
                <a:cs typeface="Arial" panose="020B0604020202020204" pitchFamily="34" charset="0"/>
              </a:defRPr>
            </a:lvl5pPr>
            <a:lvl6pPr marL="26289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30861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5433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40005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a:spcAft>
                <a:spcPct val="55000"/>
              </a:spcAft>
              <a:buFont typeface="Wingdings" panose="05000000000000000000" pitchFamily="2" charset="2"/>
              <a:buChar char="Ø"/>
            </a:pPr>
            <a:r>
              <a:rPr lang="es-ES_tradnl" altLang="es-PE" sz="2000"/>
              <a:t>Propone que: </a:t>
            </a:r>
          </a:p>
          <a:p>
            <a:pPr lvl="1" algn="just">
              <a:spcAft>
                <a:spcPct val="55000"/>
              </a:spcAft>
              <a:buFont typeface="Wingdings" panose="05000000000000000000" pitchFamily="2" charset="2"/>
              <a:buChar char="ü"/>
            </a:pPr>
            <a:r>
              <a:rPr lang="es-ES_tradnl" altLang="es-PE" sz="2000"/>
              <a:t>El control del crecimiento de la población debe ser asumido como consecuencia de la mejora de las condiciones de vida. </a:t>
            </a:r>
          </a:p>
          <a:p>
            <a:pPr lvl="1" algn="just">
              <a:spcAft>
                <a:spcPct val="55000"/>
              </a:spcAft>
              <a:buFont typeface="Wingdings" panose="05000000000000000000" pitchFamily="2" charset="2"/>
              <a:buChar char="ü"/>
            </a:pPr>
            <a:r>
              <a:rPr lang="es-ES_tradnl" altLang="es-PE" sz="2000"/>
              <a:t>No se debe plantear el progreso de los países subdesarrollados como copia del estilo propio de los países desarrollados.</a:t>
            </a:r>
          </a:p>
          <a:p>
            <a:pPr lvl="1" algn="just">
              <a:spcAft>
                <a:spcPct val="55000"/>
              </a:spcAft>
              <a:buFont typeface="Wingdings" panose="05000000000000000000" pitchFamily="2" charset="2"/>
              <a:buChar char="ü"/>
            </a:pPr>
            <a:r>
              <a:rPr lang="es-ES_tradnl" altLang="es-PE" sz="2000"/>
              <a:t>La políticas de conservación de los sistemas naturales y de reducción del consumo de los recursos naturales no podrán ser efectivamente ejecutadas hasta lograr niveles de vida aceptable para todos los seres humanos.    </a:t>
            </a:r>
          </a:p>
          <a:p>
            <a:pPr lvl="1" algn="just">
              <a:spcAft>
                <a:spcPct val="55000"/>
              </a:spcAft>
              <a:buFont typeface="Wingdings" panose="05000000000000000000" pitchFamily="2" charset="2"/>
              <a:buChar char="ü"/>
            </a:pPr>
            <a:r>
              <a:rPr lang="es-ES_tradnl" altLang="es-PE" sz="2000"/>
              <a:t>Los países desarrollados deben disminuir su tasa de crecimiento económico. </a:t>
            </a:r>
          </a:p>
        </p:txBody>
      </p:sp>
      <p:sp>
        <p:nvSpPr>
          <p:cNvPr id="688134" name="Text Box 6"/>
          <p:cNvSpPr txBox="1">
            <a:spLocks noChangeArrowheads="1"/>
          </p:cNvSpPr>
          <p:nvPr/>
        </p:nvSpPr>
        <p:spPr bwMode="auto">
          <a:xfrm>
            <a:off x="971550" y="188913"/>
            <a:ext cx="7777163"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688145" name="Rectangle 17"/>
          <p:cNvSpPr>
            <a:spLocks noChangeArrowheads="1"/>
          </p:cNvSpPr>
          <p:nvPr/>
        </p:nvSpPr>
        <p:spPr bwMode="auto">
          <a:xfrm>
            <a:off x="762000" y="1219200"/>
            <a:ext cx="838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PE" sz="2400" b="1"/>
              <a:t>Modelo Mundial Latinoamericano</a:t>
            </a:r>
            <a:endParaRPr lang="es-AR" altLang="es-PE" sz="2400" b="1"/>
          </a:p>
        </p:txBody>
      </p:sp>
      <p:grpSp>
        <p:nvGrpSpPr>
          <p:cNvPr id="688146" name="Group 18"/>
          <p:cNvGrpSpPr>
            <a:grpSpLocks/>
          </p:cNvGrpSpPr>
          <p:nvPr/>
        </p:nvGrpSpPr>
        <p:grpSpPr bwMode="auto">
          <a:xfrm>
            <a:off x="0" y="569913"/>
            <a:ext cx="9144000" cy="6105525"/>
            <a:chOff x="0" y="359"/>
            <a:chExt cx="5760" cy="3846"/>
          </a:xfrm>
        </p:grpSpPr>
        <p:sp>
          <p:nvSpPr>
            <p:cNvPr id="688147" name="Line 19"/>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688148" name="Picture 20"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688149" name="AutoShape 21"/>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88150" name="Line 22"/>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688151" name="Text Box 23"/>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688133">
                                            <p:txEl>
                                              <p:pRg st="1" end="1"/>
                                            </p:txEl>
                                          </p:spTgt>
                                        </p:tgtEl>
                                        <p:attrNameLst>
                                          <p:attrName>style.visibility</p:attrName>
                                        </p:attrNameLst>
                                      </p:cBhvr>
                                      <p:to>
                                        <p:strVal val="visible"/>
                                      </p:to>
                                    </p:set>
                                    <p:animEffect transition="in" filter="box(in)">
                                      <p:cBhvr>
                                        <p:cTn id="7" dur="500"/>
                                        <p:tgtEl>
                                          <p:spTgt spid="68813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688133">
                                            <p:txEl>
                                              <p:pRg st="2" end="2"/>
                                            </p:txEl>
                                          </p:spTgt>
                                        </p:tgtEl>
                                        <p:attrNameLst>
                                          <p:attrName>style.visibility</p:attrName>
                                        </p:attrNameLst>
                                      </p:cBhvr>
                                      <p:to>
                                        <p:strVal val="visible"/>
                                      </p:to>
                                    </p:set>
                                    <p:animEffect transition="in" filter="box(in)">
                                      <p:cBhvr>
                                        <p:cTn id="12" dur="500"/>
                                        <p:tgtEl>
                                          <p:spTgt spid="68813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688133">
                                            <p:txEl>
                                              <p:pRg st="3" end="3"/>
                                            </p:txEl>
                                          </p:spTgt>
                                        </p:tgtEl>
                                        <p:attrNameLst>
                                          <p:attrName>style.visibility</p:attrName>
                                        </p:attrNameLst>
                                      </p:cBhvr>
                                      <p:to>
                                        <p:strVal val="visible"/>
                                      </p:to>
                                    </p:set>
                                    <p:animEffect transition="in" filter="box(in)">
                                      <p:cBhvr>
                                        <p:cTn id="17" dur="500"/>
                                        <p:tgtEl>
                                          <p:spTgt spid="688133">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688133">
                                            <p:txEl>
                                              <p:pRg st="4" end="4"/>
                                            </p:txEl>
                                          </p:spTgt>
                                        </p:tgtEl>
                                        <p:attrNameLst>
                                          <p:attrName>style.visibility</p:attrName>
                                        </p:attrNameLst>
                                      </p:cBhvr>
                                      <p:to>
                                        <p:strVal val="visible"/>
                                      </p:to>
                                    </p:set>
                                    <p:animEffect transition="in" filter="box(in)">
                                      <p:cBhvr>
                                        <p:cTn id="22" dur="500"/>
                                        <p:tgtEl>
                                          <p:spTgt spid="68813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017DAACA-97A3-4E2C-A1DC-0F608604954E}" type="slidenum">
              <a:rPr lang="es-ES" altLang="es-PE"/>
              <a:pPr/>
              <a:t>85</a:t>
            </a:fld>
            <a:endParaRPr lang="es-ES" altLang="es-PE"/>
          </a:p>
        </p:txBody>
      </p:sp>
      <p:sp>
        <p:nvSpPr>
          <p:cNvPr id="694277" name="Text Box 5"/>
          <p:cNvSpPr txBox="1">
            <a:spLocks noChangeArrowheads="1"/>
          </p:cNvSpPr>
          <p:nvPr/>
        </p:nvSpPr>
        <p:spPr bwMode="auto">
          <a:xfrm>
            <a:off x="685800" y="1889125"/>
            <a:ext cx="84582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cs typeface="Arial" panose="020B0604020202020204" pitchFamily="34" charset="0"/>
              </a:defRPr>
            </a:lvl1pPr>
            <a:lvl2pPr marL="800100" indent="-342900">
              <a:defRPr>
                <a:solidFill>
                  <a:schemeClr val="tx1"/>
                </a:solidFill>
                <a:latin typeface="Arial" panose="020B0604020202020204" pitchFamily="34" charset="0"/>
                <a:cs typeface="Arial" panose="020B0604020202020204" pitchFamily="34" charset="0"/>
              </a:defRPr>
            </a:lvl2pPr>
            <a:lvl3pPr marL="1257300" indent="-342900">
              <a:defRPr>
                <a:solidFill>
                  <a:schemeClr val="tx1"/>
                </a:solidFill>
                <a:latin typeface="Arial" panose="020B0604020202020204" pitchFamily="34" charset="0"/>
                <a:cs typeface="Arial" panose="020B0604020202020204" pitchFamily="34" charset="0"/>
              </a:defRPr>
            </a:lvl3pPr>
            <a:lvl4pPr marL="1714500" indent="-342900">
              <a:defRPr>
                <a:solidFill>
                  <a:schemeClr val="tx1"/>
                </a:solidFill>
                <a:latin typeface="Arial" panose="020B0604020202020204" pitchFamily="34" charset="0"/>
                <a:cs typeface="Arial" panose="020B0604020202020204" pitchFamily="34" charset="0"/>
              </a:defRPr>
            </a:lvl4pPr>
            <a:lvl5pPr marL="2171700" indent="-342900">
              <a:defRPr>
                <a:solidFill>
                  <a:schemeClr val="tx1"/>
                </a:solidFill>
                <a:latin typeface="Arial" panose="020B0604020202020204" pitchFamily="34" charset="0"/>
                <a:cs typeface="Arial" panose="020B0604020202020204" pitchFamily="34" charset="0"/>
              </a:defRPr>
            </a:lvl5pPr>
            <a:lvl6pPr marL="26289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30861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5433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40005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Aft>
                <a:spcPct val="55000"/>
              </a:spcAft>
              <a:buFont typeface="Wingdings" panose="05000000000000000000" pitchFamily="2" charset="2"/>
              <a:buNone/>
            </a:pPr>
            <a:r>
              <a:rPr lang="es-ES_tradnl" altLang="es-PE" sz="2000" b="1"/>
              <a:t>“¿Qué base tienen los límites físicos postulados, en otros modelos, como obstáculos esenciales para el desarrollo?”</a:t>
            </a:r>
          </a:p>
        </p:txBody>
      </p:sp>
      <p:sp>
        <p:nvSpPr>
          <p:cNvPr id="694278" name="Text Box 6"/>
          <p:cNvSpPr txBox="1">
            <a:spLocks noChangeArrowheads="1"/>
          </p:cNvSpPr>
          <p:nvPr/>
        </p:nvSpPr>
        <p:spPr bwMode="auto">
          <a:xfrm>
            <a:off x="971550" y="188913"/>
            <a:ext cx="7777163"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694289" name="Rectangle 17"/>
          <p:cNvSpPr>
            <a:spLocks noChangeArrowheads="1"/>
          </p:cNvSpPr>
          <p:nvPr/>
        </p:nvSpPr>
        <p:spPr bwMode="auto">
          <a:xfrm>
            <a:off x="762000" y="1219200"/>
            <a:ext cx="838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PE" sz="2400" b="1"/>
              <a:t>Modelo Mundial Latinoamericano</a:t>
            </a:r>
            <a:endParaRPr lang="es-AR" altLang="es-PE" sz="2400" b="1"/>
          </a:p>
        </p:txBody>
      </p:sp>
      <p:sp>
        <p:nvSpPr>
          <p:cNvPr id="694290" name="Text Box 18"/>
          <p:cNvSpPr txBox="1">
            <a:spLocks noChangeArrowheads="1"/>
          </p:cNvSpPr>
          <p:nvPr/>
        </p:nvSpPr>
        <p:spPr bwMode="auto">
          <a:xfrm>
            <a:off x="1143000" y="2727325"/>
            <a:ext cx="7543800" cy="374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buFont typeface="Wingdings" panose="05000000000000000000" pitchFamily="2" charset="2"/>
              <a:buChar char="Ø"/>
            </a:pPr>
            <a:r>
              <a:rPr lang="es-ES_tradnl" altLang="es-PE" b="1">
                <a:effectLst>
                  <a:outerShdw blurRad="38100" dist="38100" dir="2700000" algn="tl">
                    <a:srgbClr val="FFFFFF"/>
                  </a:outerShdw>
                </a:effectLst>
              </a:rPr>
              <a:t> </a:t>
            </a:r>
            <a:r>
              <a:rPr lang="es-ES_tradnl" altLang="es-PE" sz="2000" b="1">
                <a:effectLst>
                  <a:outerShdw blurRad="38100" dist="38100" dir="2700000" algn="tl">
                    <a:srgbClr val="FFFFFF"/>
                  </a:outerShdw>
                </a:effectLst>
              </a:rPr>
              <a:t>Recursos </a:t>
            </a:r>
            <a:r>
              <a:rPr lang="es-ES_tradnl" altLang="es-PE" sz="2000" b="1"/>
              <a:t>naturales no renovables: </a:t>
            </a:r>
            <a:endParaRPr lang="es-ES_tradnl" altLang="es-PE" sz="2000"/>
          </a:p>
          <a:p>
            <a:pPr lvl="1" algn="just">
              <a:spcBef>
                <a:spcPct val="50000"/>
              </a:spcBef>
              <a:buFont typeface="Wingdings" panose="05000000000000000000" pitchFamily="2" charset="2"/>
              <a:buChar char="ü"/>
            </a:pPr>
            <a:r>
              <a:rPr lang="es-ES_tradnl" altLang="es-PE" sz="2000"/>
              <a:t> Concluye “que las reservas minerales disponibles explotables … son muy probablemente suficientes para varios miles de años a los actuales niveles de consumo”. </a:t>
            </a:r>
          </a:p>
          <a:p>
            <a:pPr algn="just">
              <a:spcBef>
                <a:spcPct val="50000"/>
              </a:spcBef>
              <a:buFont typeface="Wingdings" panose="05000000000000000000" pitchFamily="2" charset="2"/>
              <a:buChar char="Ø"/>
            </a:pPr>
            <a:r>
              <a:rPr lang="es-ES_tradnl" altLang="es-PE" sz="2000"/>
              <a:t> </a:t>
            </a:r>
            <a:r>
              <a:rPr lang="es-ES_tradnl" altLang="es-PE" sz="2000" b="1"/>
              <a:t>Energía:</a:t>
            </a:r>
            <a:r>
              <a:rPr lang="es-ES_tradnl" altLang="es-PE" sz="2000"/>
              <a:t> </a:t>
            </a:r>
          </a:p>
          <a:p>
            <a:pPr lvl="1" algn="just">
              <a:spcBef>
                <a:spcPct val="50000"/>
              </a:spcBef>
              <a:buFont typeface="Wingdings" panose="05000000000000000000" pitchFamily="2" charset="2"/>
              <a:buChar char="ü"/>
            </a:pPr>
            <a:r>
              <a:rPr lang="es-ES_tradnl" altLang="es-PE" sz="2000"/>
              <a:t> Evalúa las reservas de combustíbles fósiles incluyendo el carbón y otorga importancia al uso de la energía nuclear. </a:t>
            </a:r>
          </a:p>
          <a:p>
            <a:pPr lvl="1" algn="just">
              <a:spcBef>
                <a:spcPct val="50000"/>
              </a:spcBef>
              <a:buFont typeface="Wingdings" panose="05000000000000000000" pitchFamily="2" charset="2"/>
              <a:buChar char="ü"/>
            </a:pPr>
            <a:r>
              <a:rPr lang="es-ES_tradnl" altLang="es-PE" sz="2000"/>
              <a:t>Concluye que, “desde el punto de la disponibilidad física, no existe razón para pronosticar problemas en el futuro previsible”. </a:t>
            </a:r>
            <a:endParaRPr lang="es-AR" altLang="es-PE" sz="2000"/>
          </a:p>
        </p:txBody>
      </p:sp>
      <p:grpSp>
        <p:nvGrpSpPr>
          <p:cNvPr id="694291" name="Group 19"/>
          <p:cNvGrpSpPr>
            <a:grpSpLocks/>
          </p:cNvGrpSpPr>
          <p:nvPr/>
        </p:nvGrpSpPr>
        <p:grpSpPr bwMode="auto">
          <a:xfrm>
            <a:off x="0" y="569913"/>
            <a:ext cx="9144000" cy="6105525"/>
            <a:chOff x="0" y="359"/>
            <a:chExt cx="5760" cy="3846"/>
          </a:xfrm>
        </p:grpSpPr>
        <p:sp>
          <p:nvSpPr>
            <p:cNvPr id="694292" name="Line 20"/>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694293" name="Picture 21"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694294" name="AutoShape 22"/>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94295" name="Line 23"/>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694296" name="Text Box 24"/>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694290">
                                            <p:txEl>
                                              <p:pRg st="0" end="0"/>
                                            </p:txEl>
                                          </p:spTgt>
                                        </p:tgtEl>
                                        <p:attrNameLst>
                                          <p:attrName>style.visibility</p:attrName>
                                        </p:attrNameLst>
                                      </p:cBhvr>
                                      <p:to>
                                        <p:strVal val="visible"/>
                                      </p:to>
                                    </p:set>
                                    <p:animEffect transition="in" filter="box(in)">
                                      <p:cBhvr>
                                        <p:cTn id="7" dur="500"/>
                                        <p:tgtEl>
                                          <p:spTgt spid="694290">
                                            <p:txEl>
                                              <p:pRg st="0" end="0"/>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694290">
                                            <p:txEl>
                                              <p:pRg st="1" end="1"/>
                                            </p:txEl>
                                          </p:spTgt>
                                        </p:tgtEl>
                                        <p:attrNameLst>
                                          <p:attrName>style.visibility</p:attrName>
                                        </p:attrNameLst>
                                      </p:cBhvr>
                                      <p:to>
                                        <p:strVal val="visible"/>
                                      </p:to>
                                    </p:set>
                                    <p:animEffect transition="in" filter="box(in)">
                                      <p:cBhvr>
                                        <p:cTn id="10" dur="500"/>
                                        <p:tgtEl>
                                          <p:spTgt spid="694290">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 presetClass="entr" presetSubtype="16" fill="hold" nodeType="clickEffect">
                                  <p:stCondLst>
                                    <p:cond delay="0"/>
                                  </p:stCondLst>
                                  <p:childTnLst>
                                    <p:set>
                                      <p:cBhvr>
                                        <p:cTn id="14" dur="1" fill="hold">
                                          <p:stCondLst>
                                            <p:cond delay="0"/>
                                          </p:stCondLst>
                                        </p:cTn>
                                        <p:tgtEl>
                                          <p:spTgt spid="694290">
                                            <p:txEl>
                                              <p:pRg st="2" end="2"/>
                                            </p:txEl>
                                          </p:spTgt>
                                        </p:tgtEl>
                                        <p:attrNameLst>
                                          <p:attrName>style.visibility</p:attrName>
                                        </p:attrNameLst>
                                      </p:cBhvr>
                                      <p:to>
                                        <p:strVal val="visible"/>
                                      </p:to>
                                    </p:set>
                                    <p:animEffect transition="in" filter="box(in)">
                                      <p:cBhvr>
                                        <p:cTn id="15" dur="500"/>
                                        <p:tgtEl>
                                          <p:spTgt spid="694290">
                                            <p:txEl>
                                              <p:pRg st="2" end="2"/>
                                            </p:txEl>
                                          </p:spTgt>
                                        </p:tgtEl>
                                      </p:cBhvr>
                                    </p:animEffect>
                                  </p:childTnLst>
                                </p:cTn>
                              </p:par>
                              <p:par>
                                <p:cTn id="16" presetID="4" presetClass="entr" presetSubtype="16" fill="hold" nodeType="withEffect">
                                  <p:stCondLst>
                                    <p:cond delay="0"/>
                                  </p:stCondLst>
                                  <p:childTnLst>
                                    <p:set>
                                      <p:cBhvr>
                                        <p:cTn id="17" dur="1" fill="hold">
                                          <p:stCondLst>
                                            <p:cond delay="0"/>
                                          </p:stCondLst>
                                        </p:cTn>
                                        <p:tgtEl>
                                          <p:spTgt spid="694290">
                                            <p:txEl>
                                              <p:pRg st="3" end="3"/>
                                            </p:txEl>
                                          </p:spTgt>
                                        </p:tgtEl>
                                        <p:attrNameLst>
                                          <p:attrName>style.visibility</p:attrName>
                                        </p:attrNameLst>
                                      </p:cBhvr>
                                      <p:to>
                                        <p:strVal val="visible"/>
                                      </p:to>
                                    </p:set>
                                    <p:animEffect transition="in" filter="box(in)">
                                      <p:cBhvr>
                                        <p:cTn id="18" dur="500"/>
                                        <p:tgtEl>
                                          <p:spTgt spid="694290">
                                            <p:txEl>
                                              <p:pRg st="3" end="3"/>
                                            </p:txEl>
                                          </p:spTgt>
                                        </p:tgtEl>
                                      </p:cBhvr>
                                    </p:animEffect>
                                  </p:childTnLst>
                                </p:cTn>
                              </p:par>
                              <p:par>
                                <p:cTn id="19" presetID="4" presetClass="entr" presetSubtype="16" fill="hold" nodeType="withEffect">
                                  <p:stCondLst>
                                    <p:cond delay="0"/>
                                  </p:stCondLst>
                                  <p:childTnLst>
                                    <p:set>
                                      <p:cBhvr>
                                        <p:cTn id="20" dur="1" fill="hold">
                                          <p:stCondLst>
                                            <p:cond delay="0"/>
                                          </p:stCondLst>
                                        </p:cTn>
                                        <p:tgtEl>
                                          <p:spTgt spid="694290">
                                            <p:txEl>
                                              <p:pRg st="4" end="4"/>
                                            </p:txEl>
                                          </p:spTgt>
                                        </p:tgtEl>
                                        <p:attrNameLst>
                                          <p:attrName>style.visibility</p:attrName>
                                        </p:attrNameLst>
                                      </p:cBhvr>
                                      <p:to>
                                        <p:strVal val="visible"/>
                                      </p:to>
                                    </p:set>
                                    <p:animEffect transition="in" filter="box(in)">
                                      <p:cBhvr>
                                        <p:cTn id="21" dur="500"/>
                                        <p:tgtEl>
                                          <p:spTgt spid="69429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F86FE03A-39D3-421F-9002-9C6536B58200}" type="slidenum">
              <a:rPr lang="es-ES" altLang="es-PE"/>
              <a:pPr/>
              <a:t>86</a:t>
            </a:fld>
            <a:endParaRPr lang="es-ES" altLang="es-PE"/>
          </a:p>
        </p:txBody>
      </p:sp>
      <p:sp>
        <p:nvSpPr>
          <p:cNvPr id="696325" name="Text Box 5"/>
          <p:cNvSpPr txBox="1">
            <a:spLocks noChangeArrowheads="1"/>
          </p:cNvSpPr>
          <p:nvPr/>
        </p:nvSpPr>
        <p:spPr bwMode="auto">
          <a:xfrm>
            <a:off x="1143000" y="1889125"/>
            <a:ext cx="76200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cs typeface="Arial" panose="020B0604020202020204" pitchFamily="34" charset="0"/>
              </a:defRPr>
            </a:lvl1pPr>
            <a:lvl2pPr marL="800100" indent="-342900">
              <a:defRPr>
                <a:solidFill>
                  <a:schemeClr val="tx1"/>
                </a:solidFill>
                <a:latin typeface="Arial" panose="020B0604020202020204" pitchFamily="34" charset="0"/>
                <a:cs typeface="Arial" panose="020B0604020202020204" pitchFamily="34" charset="0"/>
              </a:defRPr>
            </a:lvl2pPr>
            <a:lvl3pPr marL="1257300" indent="-342900">
              <a:defRPr>
                <a:solidFill>
                  <a:schemeClr val="tx1"/>
                </a:solidFill>
                <a:latin typeface="Arial" panose="020B0604020202020204" pitchFamily="34" charset="0"/>
                <a:cs typeface="Arial" panose="020B0604020202020204" pitchFamily="34" charset="0"/>
              </a:defRPr>
            </a:lvl3pPr>
            <a:lvl4pPr marL="1714500" indent="-342900">
              <a:defRPr>
                <a:solidFill>
                  <a:schemeClr val="tx1"/>
                </a:solidFill>
                <a:latin typeface="Arial" panose="020B0604020202020204" pitchFamily="34" charset="0"/>
                <a:cs typeface="Arial" panose="020B0604020202020204" pitchFamily="34" charset="0"/>
              </a:defRPr>
            </a:lvl4pPr>
            <a:lvl5pPr marL="2171700" indent="-342900">
              <a:defRPr>
                <a:solidFill>
                  <a:schemeClr val="tx1"/>
                </a:solidFill>
                <a:latin typeface="Arial" panose="020B0604020202020204" pitchFamily="34" charset="0"/>
                <a:cs typeface="Arial" panose="020B0604020202020204" pitchFamily="34" charset="0"/>
              </a:defRPr>
            </a:lvl5pPr>
            <a:lvl6pPr marL="26289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30861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5433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40005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Aft>
                <a:spcPct val="55000"/>
              </a:spcAft>
              <a:buFont typeface="Wingdings" panose="05000000000000000000" pitchFamily="2" charset="2"/>
              <a:buNone/>
            </a:pPr>
            <a:r>
              <a:rPr lang="es-ES_tradnl" altLang="es-PE" sz="2000" b="1"/>
              <a:t>“¿Qué base tienen los límites físicos postulados como obstáculos esenciales para el desarrollo?”</a:t>
            </a:r>
          </a:p>
        </p:txBody>
      </p:sp>
      <p:sp>
        <p:nvSpPr>
          <p:cNvPr id="696326" name="Text Box 6"/>
          <p:cNvSpPr txBox="1">
            <a:spLocks noChangeArrowheads="1"/>
          </p:cNvSpPr>
          <p:nvPr/>
        </p:nvSpPr>
        <p:spPr bwMode="auto">
          <a:xfrm>
            <a:off x="971550" y="188913"/>
            <a:ext cx="7777163"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696337" name="Rectangle 17"/>
          <p:cNvSpPr>
            <a:spLocks noChangeArrowheads="1"/>
          </p:cNvSpPr>
          <p:nvPr/>
        </p:nvSpPr>
        <p:spPr bwMode="auto">
          <a:xfrm>
            <a:off x="762000" y="1219200"/>
            <a:ext cx="838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PE" sz="2400" b="1"/>
              <a:t>Modelo Mundial Latinoamericano</a:t>
            </a:r>
            <a:endParaRPr lang="es-AR" altLang="es-PE" sz="2400" b="1"/>
          </a:p>
        </p:txBody>
      </p:sp>
      <p:sp>
        <p:nvSpPr>
          <p:cNvPr id="696338" name="Text Box 18"/>
          <p:cNvSpPr txBox="1">
            <a:spLocks noChangeArrowheads="1"/>
          </p:cNvSpPr>
          <p:nvPr/>
        </p:nvSpPr>
        <p:spPr bwMode="auto">
          <a:xfrm>
            <a:off x="1143000" y="2727325"/>
            <a:ext cx="7543800" cy="3976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Aft>
                <a:spcPct val="35000"/>
              </a:spcAft>
              <a:buFont typeface="Wingdings" panose="05000000000000000000" pitchFamily="2" charset="2"/>
              <a:buChar char="Ø"/>
            </a:pPr>
            <a:r>
              <a:rPr lang="es-ES_tradnl" altLang="es-PE" b="1">
                <a:effectLst>
                  <a:outerShdw blurRad="38100" dist="38100" dir="2700000" algn="tl">
                    <a:srgbClr val="FFFFFF"/>
                  </a:outerShdw>
                </a:effectLst>
              </a:rPr>
              <a:t> </a:t>
            </a:r>
            <a:r>
              <a:rPr lang="es-ES_tradnl" altLang="es-PE" sz="2000" b="1">
                <a:effectLst>
                  <a:outerShdw blurRad="38100" dist="38100" dir="2700000" algn="tl">
                    <a:srgbClr val="FFFFFF"/>
                  </a:outerShdw>
                </a:effectLst>
              </a:rPr>
              <a:t>Contaminación:</a:t>
            </a:r>
            <a:r>
              <a:rPr lang="es-ES_tradnl" altLang="es-PE" sz="2000" b="1"/>
              <a:t> </a:t>
            </a:r>
            <a:endParaRPr lang="es-ES_tradnl" altLang="es-PE" sz="2000"/>
          </a:p>
          <a:p>
            <a:pPr lvl="1" algn="just">
              <a:spcAft>
                <a:spcPct val="35000"/>
              </a:spcAft>
              <a:buFont typeface="Wingdings" panose="05000000000000000000" pitchFamily="2" charset="2"/>
              <a:buChar char="ü"/>
            </a:pPr>
            <a:r>
              <a:rPr lang="es-ES_tradnl" altLang="es-PE" sz="2000"/>
              <a:t> Concluye que la contaminación es controlable y que su incremento no necesariamente se relaciona con el el crecimiento económico. </a:t>
            </a:r>
          </a:p>
          <a:p>
            <a:pPr algn="just">
              <a:spcAft>
                <a:spcPct val="35000"/>
              </a:spcAft>
              <a:buFont typeface="Wingdings" panose="05000000000000000000" pitchFamily="2" charset="2"/>
              <a:buChar char="Ø"/>
            </a:pPr>
            <a:r>
              <a:rPr lang="es-ES_tradnl" altLang="es-PE" sz="2000"/>
              <a:t> </a:t>
            </a:r>
            <a:r>
              <a:rPr lang="es-ES_tradnl" altLang="es-PE" sz="2000" b="1"/>
              <a:t>Contaminación térmica; </a:t>
            </a:r>
          </a:p>
          <a:p>
            <a:pPr lvl="1" algn="just">
              <a:spcAft>
                <a:spcPct val="35000"/>
              </a:spcAft>
              <a:buFont typeface="Wingdings" panose="05000000000000000000" pitchFamily="2" charset="2"/>
              <a:buChar char="ü"/>
            </a:pPr>
            <a:r>
              <a:rPr lang="es-ES_tradnl" altLang="es-PE" sz="2000" b="1"/>
              <a:t> </a:t>
            </a:r>
            <a:r>
              <a:rPr lang="es-ES_tradnl" altLang="es-PE" sz="2000"/>
              <a:t>El documento le otorga escasa importancia, visión que, para la época, estaba de acuerdo a los conocimientos vigentes.  </a:t>
            </a:r>
          </a:p>
          <a:p>
            <a:pPr algn="just">
              <a:spcAft>
                <a:spcPct val="35000"/>
              </a:spcAft>
              <a:buFont typeface="Wingdings" panose="05000000000000000000" pitchFamily="2" charset="2"/>
              <a:buChar char="Ø"/>
            </a:pPr>
            <a:r>
              <a:rPr lang="es-ES_tradnl" altLang="es-PE" sz="2000" b="1"/>
              <a:t> Tierra cultivable: </a:t>
            </a:r>
          </a:p>
          <a:p>
            <a:pPr lvl="1" algn="just">
              <a:spcAft>
                <a:spcPct val="35000"/>
              </a:spcAft>
              <a:buFont typeface="Wingdings" panose="05000000000000000000" pitchFamily="2" charset="2"/>
              <a:buChar char="ü"/>
            </a:pPr>
            <a:r>
              <a:rPr lang="es-ES_tradnl" altLang="es-PE" sz="2000" b="1"/>
              <a:t> </a:t>
            </a:r>
            <a:r>
              <a:rPr lang="es-ES_tradnl" altLang="es-PE" sz="2000"/>
              <a:t>No aparece como factor limitante en ninguno de los bloques, salvo en Asia y a mediados del presente siglo. </a:t>
            </a:r>
            <a:endParaRPr lang="es-AR" altLang="es-PE" sz="2000"/>
          </a:p>
        </p:txBody>
      </p:sp>
      <p:grpSp>
        <p:nvGrpSpPr>
          <p:cNvPr id="696339" name="Group 19"/>
          <p:cNvGrpSpPr>
            <a:grpSpLocks/>
          </p:cNvGrpSpPr>
          <p:nvPr/>
        </p:nvGrpSpPr>
        <p:grpSpPr bwMode="auto">
          <a:xfrm>
            <a:off x="0" y="569913"/>
            <a:ext cx="9144000" cy="6105525"/>
            <a:chOff x="0" y="359"/>
            <a:chExt cx="5760" cy="3846"/>
          </a:xfrm>
        </p:grpSpPr>
        <p:sp>
          <p:nvSpPr>
            <p:cNvPr id="696340" name="Line 20"/>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696341" name="Picture 21"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696342" name="AutoShape 22"/>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696343" name="Line 23"/>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696344" name="Text Box 24"/>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696338">
                                            <p:txEl>
                                              <p:pRg st="0" end="0"/>
                                            </p:txEl>
                                          </p:spTgt>
                                        </p:tgtEl>
                                        <p:attrNameLst>
                                          <p:attrName>style.visibility</p:attrName>
                                        </p:attrNameLst>
                                      </p:cBhvr>
                                      <p:to>
                                        <p:strVal val="visible"/>
                                      </p:to>
                                    </p:set>
                                    <p:animEffect transition="in" filter="box(in)">
                                      <p:cBhvr>
                                        <p:cTn id="7" dur="500"/>
                                        <p:tgtEl>
                                          <p:spTgt spid="696338">
                                            <p:txEl>
                                              <p:pRg st="0" end="0"/>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696338">
                                            <p:txEl>
                                              <p:pRg st="1" end="1"/>
                                            </p:txEl>
                                          </p:spTgt>
                                        </p:tgtEl>
                                        <p:attrNameLst>
                                          <p:attrName>style.visibility</p:attrName>
                                        </p:attrNameLst>
                                      </p:cBhvr>
                                      <p:to>
                                        <p:strVal val="visible"/>
                                      </p:to>
                                    </p:set>
                                    <p:animEffect transition="in" filter="box(in)">
                                      <p:cBhvr>
                                        <p:cTn id="10" dur="500"/>
                                        <p:tgtEl>
                                          <p:spTgt spid="696338">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 presetClass="entr" presetSubtype="16" fill="hold" nodeType="clickEffect">
                                  <p:stCondLst>
                                    <p:cond delay="0"/>
                                  </p:stCondLst>
                                  <p:childTnLst>
                                    <p:set>
                                      <p:cBhvr>
                                        <p:cTn id="14" dur="1" fill="hold">
                                          <p:stCondLst>
                                            <p:cond delay="0"/>
                                          </p:stCondLst>
                                        </p:cTn>
                                        <p:tgtEl>
                                          <p:spTgt spid="696338">
                                            <p:txEl>
                                              <p:pRg st="2" end="2"/>
                                            </p:txEl>
                                          </p:spTgt>
                                        </p:tgtEl>
                                        <p:attrNameLst>
                                          <p:attrName>style.visibility</p:attrName>
                                        </p:attrNameLst>
                                      </p:cBhvr>
                                      <p:to>
                                        <p:strVal val="visible"/>
                                      </p:to>
                                    </p:set>
                                    <p:animEffect transition="in" filter="box(in)">
                                      <p:cBhvr>
                                        <p:cTn id="15" dur="500"/>
                                        <p:tgtEl>
                                          <p:spTgt spid="696338">
                                            <p:txEl>
                                              <p:pRg st="2" end="2"/>
                                            </p:txEl>
                                          </p:spTgt>
                                        </p:tgtEl>
                                      </p:cBhvr>
                                    </p:animEffect>
                                  </p:childTnLst>
                                </p:cTn>
                              </p:par>
                              <p:par>
                                <p:cTn id="16" presetID="4" presetClass="entr" presetSubtype="16" fill="hold" nodeType="withEffect">
                                  <p:stCondLst>
                                    <p:cond delay="0"/>
                                  </p:stCondLst>
                                  <p:childTnLst>
                                    <p:set>
                                      <p:cBhvr>
                                        <p:cTn id="17" dur="1" fill="hold">
                                          <p:stCondLst>
                                            <p:cond delay="0"/>
                                          </p:stCondLst>
                                        </p:cTn>
                                        <p:tgtEl>
                                          <p:spTgt spid="696338">
                                            <p:txEl>
                                              <p:pRg st="3" end="3"/>
                                            </p:txEl>
                                          </p:spTgt>
                                        </p:tgtEl>
                                        <p:attrNameLst>
                                          <p:attrName>style.visibility</p:attrName>
                                        </p:attrNameLst>
                                      </p:cBhvr>
                                      <p:to>
                                        <p:strVal val="visible"/>
                                      </p:to>
                                    </p:set>
                                    <p:animEffect transition="in" filter="box(in)">
                                      <p:cBhvr>
                                        <p:cTn id="18" dur="500"/>
                                        <p:tgtEl>
                                          <p:spTgt spid="696338">
                                            <p:txEl>
                                              <p:pRg st="3" end="3"/>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 presetClass="entr" presetSubtype="16" fill="hold" nodeType="clickEffect">
                                  <p:stCondLst>
                                    <p:cond delay="0"/>
                                  </p:stCondLst>
                                  <p:childTnLst>
                                    <p:set>
                                      <p:cBhvr>
                                        <p:cTn id="22" dur="1" fill="hold">
                                          <p:stCondLst>
                                            <p:cond delay="0"/>
                                          </p:stCondLst>
                                        </p:cTn>
                                        <p:tgtEl>
                                          <p:spTgt spid="696338">
                                            <p:txEl>
                                              <p:pRg st="4" end="4"/>
                                            </p:txEl>
                                          </p:spTgt>
                                        </p:tgtEl>
                                        <p:attrNameLst>
                                          <p:attrName>style.visibility</p:attrName>
                                        </p:attrNameLst>
                                      </p:cBhvr>
                                      <p:to>
                                        <p:strVal val="visible"/>
                                      </p:to>
                                    </p:set>
                                    <p:animEffect transition="in" filter="box(in)">
                                      <p:cBhvr>
                                        <p:cTn id="23" dur="500"/>
                                        <p:tgtEl>
                                          <p:spTgt spid="696338">
                                            <p:txEl>
                                              <p:pRg st="4" end="4"/>
                                            </p:txEl>
                                          </p:spTgt>
                                        </p:tgtEl>
                                      </p:cBhvr>
                                    </p:animEffect>
                                  </p:childTnLst>
                                </p:cTn>
                              </p:par>
                              <p:par>
                                <p:cTn id="24" presetID="4" presetClass="entr" presetSubtype="16" fill="hold" nodeType="withEffect">
                                  <p:stCondLst>
                                    <p:cond delay="0"/>
                                  </p:stCondLst>
                                  <p:childTnLst>
                                    <p:set>
                                      <p:cBhvr>
                                        <p:cTn id="25" dur="1" fill="hold">
                                          <p:stCondLst>
                                            <p:cond delay="0"/>
                                          </p:stCondLst>
                                        </p:cTn>
                                        <p:tgtEl>
                                          <p:spTgt spid="696338">
                                            <p:txEl>
                                              <p:pRg st="5" end="5"/>
                                            </p:txEl>
                                          </p:spTgt>
                                        </p:tgtEl>
                                        <p:attrNameLst>
                                          <p:attrName>style.visibility</p:attrName>
                                        </p:attrNameLst>
                                      </p:cBhvr>
                                      <p:to>
                                        <p:strVal val="visible"/>
                                      </p:to>
                                    </p:set>
                                    <p:animEffect transition="in" filter="box(in)">
                                      <p:cBhvr>
                                        <p:cTn id="26" dur="500"/>
                                        <p:tgtEl>
                                          <p:spTgt spid="69633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Marcador de número de diapositiva 3"/>
          <p:cNvSpPr>
            <a:spLocks noGrp="1"/>
          </p:cNvSpPr>
          <p:nvPr>
            <p:ph type="sldNum" sz="quarter" idx="12"/>
          </p:nvPr>
        </p:nvSpPr>
        <p:spPr/>
        <p:txBody>
          <a:bodyPr/>
          <a:lstStyle/>
          <a:p>
            <a:fld id="{FB36D153-5C73-4040-8871-0846DEA951E8}" type="slidenum">
              <a:rPr lang="es-ES" altLang="es-PE"/>
              <a:pPr/>
              <a:t>87</a:t>
            </a:fld>
            <a:endParaRPr lang="es-ES" altLang="es-PE"/>
          </a:p>
        </p:txBody>
      </p:sp>
      <p:sp>
        <p:nvSpPr>
          <p:cNvPr id="702469" name="Text Box 5"/>
          <p:cNvSpPr txBox="1">
            <a:spLocks noChangeArrowheads="1"/>
          </p:cNvSpPr>
          <p:nvPr/>
        </p:nvSpPr>
        <p:spPr bwMode="auto">
          <a:xfrm>
            <a:off x="1143000" y="1889125"/>
            <a:ext cx="7620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cs typeface="Arial" panose="020B0604020202020204" pitchFamily="34" charset="0"/>
              </a:defRPr>
            </a:lvl1pPr>
            <a:lvl2pPr marL="800100" indent="-342900">
              <a:defRPr>
                <a:solidFill>
                  <a:schemeClr val="tx1"/>
                </a:solidFill>
                <a:latin typeface="Arial" panose="020B0604020202020204" pitchFamily="34" charset="0"/>
                <a:cs typeface="Arial" panose="020B0604020202020204" pitchFamily="34" charset="0"/>
              </a:defRPr>
            </a:lvl2pPr>
            <a:lvl3pPr marL="1257300" indent="-342900">
              <a:defRPr>
                <a:solidFill>
                  <a:schemeClr val="tx1"/>
                </a:solidFill>
                <a:latin typeface="Arial" panose="020B0604020202020204" pitchFamily="34" charset="0"/>
                <a:cs typeface="Arial" panose="020B0604020202020204" pitchFamily="34" charset="0"/>
              </a:defRPr>
            </a:lvl3pPr>
            <a:lvl4pPr marL="1714500" indent="-342900">
              <a:defRPr>
                <a:solidFill>
                  <a:schemeClr val="tx1"/>
                </a:solidFill>
                <a:latin typeface="Arial" panose="020B0604020202020204" pitchFamily="34" charset="0"/>
                <a:cs typeface="Arial" panose="020B0604020202020204" pitchFamily="34" charset="0"/>
              </a:defRPr>
            </a:lvl4pPr>
            <a:lvl5pPr marL="2171700" indent="-342900">
              <a:defRPr>
                <a:solidFill>
                  <a:schemeClr val="tx1"/>
                </a:solidFill>
                <a:latin typeface="Arial" panose="020B0604020202020204" pitchFamily="34" charset="0"/>
                <a:cs typeface="Arial" panose="020B0604020202020204" pitchFamily="34" charset="0"/>
              </a:defRPr>
            </a:lvl5pPr>
            <a:lvl6pPr marL="26289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30861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5433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4000500" indent="-3429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Aft>
                <a:spcPct val="55000"/>
              </a:spcAft>
              <a:buFont typeface="Wingdings" panose="05000000000000000000" pitchFamily="2" charset="2"/>
              <a:buNone/>
            </a:pPr>
            <a:r>
              <a:rPr lang="es-ES_tradnl" altLang="es-PE" sz="2000" b="1"/>
              <a:t>Conclusiones</a:t>
            </a:r>
          </a:p>
        </p:txBody>
      </p:sp>
      <p:sp>
        <p:nvSpPr>
          <p:cNvPr id="702470" name="Text Box 6"/>
          <p:cNvSpPr txBox="1">
            <a:spLocks noChangeArrowheads="1"/>
          </p:cNvSpPr>
          <p:nvPr/>
        </p:nvSpPr>
        <p:spPr bwMode="auto">
          <a:xfrm>
            <a:off x="971550" y="188913"/>
            <a:ext cx="7777163" cy="519112"/>
          </a:xfrm>
          <a:prstGeom prst="rect">
            <a:avLst/>
          </a:prstGeom>
          <a:gradFill rotWithShape="1">
            <a:gsLst>
              <a:gs pos="0">
                <a:srgbClr val="B2B2B2">
                  <a:gamma/>
                  <a:shade val="46275"/>
                  <a:invGamma/>
                </a:srgbClr>
              </a:gs>
              <a:gs pos="50000">
                <a:srgbClr val="B2B2B2"/>
              </a:gs>
              <a:gs pos="100000">
                <a:srgbClr val="B2B2B2">
                  <a:gamma/>
                  <a:shade val="46275"/>
                  <a:invGamma/>
                </a:srgbClr>
              </a:gs>
            </a:gsLst>
            <a:lin ang="0" scaled="1"/>
          </a:gradFill>
          <a:ln>
            <a:noFill/>
          </a:ln>
          <a:effectLst>
            <a:outerShdw dist="107763" dir="81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s-ES_tradnl" altLang="es-PE" sz="2800">
                <a:solidFill>
                  <a:srgbClr val="FF9900"/>
                </a:solidFill>
                <a:effectLst>
                  <a:outerShdw blurRad="38100" dist="38100" dir="2700000" algn="tl">
                    <a:srgbClr val="000000"/>
                  </a:outerShdw>
                </a:effectLst>
              </a:rPr>
              <a:t>Desarrollo Sustentable</a:t>
            </a:r>
            <a:endParaRPr lang="es-ES" altLang="es-PE" sz="2800">
              <a:solidFill>
                <a:srgbClr val="FF9900"/>
              </a:solidFill>
              <a:effectLst>
                <a:outerShdw blurRad="38100" dist="38100" dir="2700000" algn="tl">
                  <a:srgbClr val="000000"/>
                </a:outerShdw>
              </a:effectLst>
            </a:endParaRPr>
          </a:p>
        </p:txBody>
      </p:sp>
      <p:sp>
        <p:nvSpPr>
          <p:cNvPr id="702481" name="Rectangle 17"/>
          <p:cNvSpPr>
            <a:spLocks noChangeArrowheads="1"/>
          </p:cNvSpPr>
          <p:nvPr/>
        </p:nvSpPr>
        <p:spPr bwMode="auto">
          <a:xfrm>
            <a:off x="762000" y="1219200"/>
            <a:ext cx="838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PE" sz="2400" b="1"/>
              <a:t>Modelo Mundial Latinoamericano</a:t>
            </a:r>
            <a:endParaRPr lang="es-AR" altLang="es-PE" sz="2400" b="1"/>
          </a:p>
        </p:txBody>
      </p:sp>
      <p:sp>
        <p:nvSpPr>
          <p:cNvPr id="702482" name="Text Box 18"/>
          <p:cNvSpPr txBox="1">
            <a:spLocks noChangeArrowheads="1"/>
          </p:cNvSpPr>
          <p:nvPr/>
        </p:nvSpPr>
        <p:spPr bwMode="auto">
          <a:xfrm>
            <a:off x="1143000" y="2727325"/>
            <a:ext cx="75438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buFont typeface="Wingdings" panose="05000000000000000000" pitchFamily="2" charset="2"/>
              <a:buChar char="Ø"/>
            </a:pPr>
            <a:r>
              <a:rPr lang="es-ES_tradnl" altLang="es-PE" b="1"/>
              <a:t> </a:t>
            </a:r>
            <a:r>
              <a:rPr lang="es-ES_tradnl" altLang="es-PE" sz="2000"/>
              <a:t>El Modelo permite comprobar que los obstáculos al “desarrollo armónico de la humanidad” no son físicos ni económicos sino esencialmente sociopolíticos. </a:t>
            </a:r>
            <a:endParaRPr lang="es-AR" altLang="es-PE" sz="2000"/>
          </a:p>
        </p:txBody>
      </p:sp>
      <p:grpSp>
        <p:nvGrpSpPr>
          <p:cNvPr id="702483" name="Group 19"/>
          <p:cNvGrpSpPr>
            <a:grpSpLocks/>
          </p:cNvGrpSpPr>
          <p:nvPr/>
        </p:nvGrpSpPr>
        <p:grpSpPr bwMode="auto">
          <a:xfrm>
            <a:off x="0" y="569913"/>
            <a:ext cx="9144000" cy="6105525"/>
            <a:chOff x="0" y="359"/>
            <a:chExt cx="5760" cy="3846"/>
          </a:xfrm>
        </p:grpSpPr>
        <p:sp>
          <p:nvSpPr>
            <p:cNvPr id="702484" name="Line 20"/>
            <p:cNvSpPr>
              <a:spLocks noChangeShapeType="1"/>
            </p:cNvSpPr>
            <p:nvPr/>
          </p:nvSpPr>
          <p:spPr bwMode="auto">
            <a:xfrm>
              <a:off x="431" y="425"/>
              <a:ext cx="0" cy="3719"/>
            </a:xfrm>
            <a:prstGeom prst="line">
              <a:avLst/>
            </a:prstGeom>
            <a:noFill/>
            <a:ln w="127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pic>
          <p:nvPicPr>
            <p:cNvPr id="702485" name="Picture 21" descr="logoUN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 y="3612"/>
              <a:ext cx="385" cy="337"/>
            </a:xfrm>
            <a:prstGeom prst="rect">
              <a:avLst/>
            </a:prstGeom>
            <a:noFill/>
            <a:extLst>
              <a:ext uri="{909E8E84-426E-40DD-AFC4-6F175D3DCCD1}">
                <a14:hiddenFill xmlns:a14="http://schemas.microsoft.com/office/drawing/2010/main">
                  <a:solidFill>
                    <a:srgbClr val="FFFFFF"/>
                  </a:solidFill>
                </a14:hiddenFill>
              </a:ext>
            </a:extLst>
          </p:spPr>
        </p:pic>
        <p:sp>
          <p:nvSpPr>
            <p:cNvPr id="702486" name="AutoShape 22"/>
            <p:cNvSpPr>
              <a:spLocks noChangeArrowheads="1"/>
            </p:cNvSpPr>
            <p:nvPr/>
          </p:nvSpPr>
          <p:spPr bwMode="auto">
            <a:xfrm>
              <a:off x="238" y="359"/>
              <a:ext cx="384" cy="576"/>
            </a:xfrm>
            <a:prstGeom prst="star4">
              <a:avLst>
                <a:gd name="adj" fmla="val 12500"/>
              </a:avLst>
            </a:prstGeom>
            <a:gradFill rotWithShape="0">
              <a:gsLst>
                <a:gs pos="0">
                  <a:srgbClr val="FFFF00"/>
                </a:gs>
                <a:gs pos="100000">
                  <a:srgbClr val="FF6600"/>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PE"/>
            </a:p>
          </p:txBody>
        </p:sp>
        <p:sp>
          <p:nvSpPr>
            <p:cNvPr id="702487" name="Line 23"/>
            <p:cNvSpPr>
              <a:spLocks noChangeShapeType="1"/>
            </p:cNvSpPr>
            <p:nvPr/>
          </p:nvSpPr>
          <p:spPr bwMode="auto">
            <a:xfrm>
              <a:off x="612" y="663"/>
              <a:ext cx="5148" cy="0"/>
            </a:xfrm>
            <a:prstGeom prst="line">
              <a:avLst/>
            </a:prstGeom>
            <a:noFill/>
            <a:ln w="9525">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PE"/>
            </a:p>
          </p:txBody>
        </p:sp>
        <p:sp>
          <p:nvSpPr>
            <p:cNvPr id="702488" name="Text Box 24"/>
            <p:cNvSpPr txBox="1">
              <a:spLocks noChangeArrowheads="1"/>
            </p:cNvSpPr>
            <p:nvPr/>
          </p:nvSpPr>
          <p:spPr bwMode="auto">
            <a:xfrm>
              <a:off x="0" y="3974"/>
              <a:ext cx="431"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AR" altLang="es-PE" b="1"/>
                <a:t>FCE</a:t>
              </a:r>
            </a:p>
          </p:txBody>
        </p:sp>
      </p:grpSp>
    </p:spTree>
  </p:cSld>
  <p:clrMapOvr>
    <a:masterClrMapping/>
  </p:clrMapOvr>
  <p:timing>
    <p:tnLst>
      <p:par>
        <p:cTn id="1" dur="indefinite" restart="never" nodeType="tmRoot"/>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7413</TotalTime>
  <Words>7228</Words>
  <Application>Microsoft Office PowerPoint</Application>
  <PresentationFormat>Presentación en pantalla (4:3)</PresentationFormat>
  <Paragraphs>926</Paragraphs>
  <Slides>87</Slides>
  <Notes>85</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87</vt:i4>
      </vt:variant>
    </vt:vector>
  </HeadingPairs>
  <TitlesOfParts>
    <vt:vector size="94" baseType="lpstr">
      <vt:lpstr>Arial</vt:lpstr>
      <vt:lpstr>Times New Roman</vt:lpstr>
      <vt:lpstr>Wingdings</vt:lpstr>
      <vt:lpstr>Bell MT</vt:lpstr>
      <vt:lpstr>Century Gothic</vt:lpstr>
      <vt:lpstr>Bodoni MT</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COLABORATIVO</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TM 5002WLMi</dc:creator>
  <cp:lastModifiedBy>Cuenta Microsoft</cp:lastModifiedBy>
  <cp:revision>82</cp:revision>
  <dcterms:created xsi:type="dcterms:W3CDTF">2008-06-26T13:07:35Z</dcterms:created>
  <dcterms:modified xsi:type="dcterms:W3CDTF">2022-06-13T23:10:10Z</dcterms:modified>
</cp:coreProperties>
</file>